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57" r:id="rId3"/>
    <p:sldId id="337" r:id="rId4"/>
    <p:sldId id="331" r:id="rId5"/>
    <p:sldId id="294" r:id="rId6"/>
    <p:sldId id="293" r:id="rId7"/>
    <p:sldId id="300" r:id="rId8"/>
    <p:sldId id="306" r:id="rId9"/>
    <p:sldId id="291" r:id="rId10"/>
  </p:sldIdLst>
  <p:sldSz cx="9721850" cy="54006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99FF"/>
    <a:srgbClr val="0000FF"/>
    <a:srgbClr val="004A82"/>
    <a:srgbClr val="E6A400"/>
    <a:srgbClr val="CC6600"/>
    <a:srgbClr val="CEAC1A"/>
    <a:srgbClr val="BC8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4637" autoAdjust="0"/>
  </p:normalViewPr>
  <p:slideViewPr>
    <p:cSldViewPr>
      <p:cViewPr varScale="1">
        <p:scale>
          <a:sx n="88" d="100"/>
          <a:sy n="88" d="100"/>
        </p:scale>
        <p:origin x="-104" y="-128"/>
      </p:cViewPr>
      <p:guideLst>
        <p:guide orient="horz" pos="1701"/>
        <p:guide pos="3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D2C199-EE4C-4426-8B4D-28DB732A67BA}" type="datetimeFigureOut">
              <a:rPr lang="zh-CN" altLang="en-US"/>
              <a:pPr>
                <a:defRPr/>
              </a:pPr>
              <a:t>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E229B0-F7ED-40B6-A316-3CF67DA952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9859A0-132D-4109-AADC-7416D66AFA8D}" type="slidenum">
              <a:rPr lang="zh-CN" altLang="en-US" sz="1200">
                <a:latin typeface="Calibri" pitchFamily="34" charset="0"/>
              </a:rPr>
              <a:pPr algn="r"/>
              <a:t>1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4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D9548-E315-491C-A748-619470DC459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90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7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8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0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1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9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2C2A17-64FF-40D8-876E-295C6AE3A9FC}" type="slidenum">
              <a:rPr lang="zh-CN" altLang="en-US" sz="1200">
                <a:latin typeface="Calibri" pitchFamily="34" charset="0"/>
              </a:rPr>
              <a:pPr algn="r"/>
              <a:t>9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1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15900"/>
            <a:ext cx="8750300" cy="9001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260475"/>
            <a:ext cx="8750300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45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35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07950" y="193675"/>
            <a:ext cx="22161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点击添加标题文本</a:t>
            </a:r>
          </a:p>
        </p:txBody>
      </p:sp>
      <p:sp>
        <p:nvSpPr>
          <p:cNvPr id="2" name="矩形 1"/>
          <p:cNvSpPr>
            <a:spLocks noChangeArrowheads="1"/>
          </p:cNvSpPr>
          <p:nvPr userDrawn="1"/>
        </p:nvSpPr>
        <p:spPr bwMode="auto">
          <a:xfrm flipV="1">
            <a:off x="2339975" y="396875"/>
            <a:ext cx="6127750" cy="69850"/>
          </a:xfrm>
          <a:prstGeom prst="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 flipV="1">
            <a:off x="8621713" y="396875"/>
            <a:ext cx="1423987" cy="69850"/>
          </a:xfrm>
          <a:prstGeom prst="rect">
            <a:avLst/>
          </a:prstGeom>
          <a:solidFill>
            <a:srgbClr val="7F7F7F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70" r:id="rId3"/>
    <p:sldLayoutId id="2147483695" r:id="rId4"/>
  </p:sldLayoutIdLst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9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4" Type="http://schemas.openxmlformats.org/officeDocument/2006/relationships/image" Target="../media/image40.jpeg"/><Relationship Id="rId5" Type="http://schemas.openxmlformats.org/officeDocument/2006/relationships/image" Target="../media/image41.jpeg"/><Relationship Id="rId6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6" name="Group 26"/>
          <p:cNvGrpSpPr>
            <a:grpSpLocks/>
          </p:cNvGrpSpPr>
          <p:nvPr/>
        </p:nvGrpSpPr>
        <p:grpSpPr bwMode="auto">
          <a:xfrm>
            <a:off x="387350" y="-466725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157" name="图片 24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186" name="图片 55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0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412653" y="1980257"/>
            <a:ext cx="4745038" cy="139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9" tIns="34295" rIns="68589" bIns="34295">
            <a:spAutoFit/>
          </a:bodyPr>
          <a:lstStyle/>
          <a:p>
            <a:pPr algn="ctr" defTabSz="685800"/>
            <a:r>
              <a:rPr lang="zh-CN" altLang="zh-CN" sz="8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8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8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8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课表</a:t>
            </a: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1764581" y="3708449"/>
            <a:ext cx="6931025" cy="62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9" tIns="34295" rIns="68589" bIns="34295">
            <a:spAutoFit/>
          </a:bodyPr>
          <a:lstStyle/>
          <a:p>
            <a:pPr defTabSz="685800"/>
            <a:r>
              <a:rPr lang="zh-CN" altLang="en-US" sz="36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马董、任永辉、李应涛、杨宇迪</a:t>
            </a:r>
          </a:p>
        </p:txBody>
      </p:sp>
    </p:spTree>
  </p:cSld>
  <p:clrMapOvr>
    <a:masterClrMapping/>
  </p:clrMapOvr>
  <p:transition xmlns:p14="http://schemas.microsoft.com/office/powerpoint/2010/main" spd="slow" advClick="0" advTm="6000">
    <p:blinds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1588"/>
            <a:ext cx="3421063" cy="127158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544677" y="354698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1325" y="1547813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81325" y="2247900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功能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81325" y="2946400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可行性分析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1325" y="3644900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是否盈利、用户群</a:t>
            </a:r>
            <a:endParaRPr lang="zh-CN" altLang="en-US" dirty="0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301875" y="1447800"/>
            <a:ext cx="920750" cy="701675"/>
            <a:chOff x="2165941" y="1632858"/>
            <a:chExt cx="864096" cy="744966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32858"/>
              <a:ext cx="490151" cy="744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1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301875" y="2151063"/>
            <a:ext cx="920750" cy="701675"/>
            <a:chOff x="2165941" y="2378338"/>
            <a:chExt cx="864096" cy="741435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378338"/>
              <a:ext cx="490151" cy="74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2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301875" y="2849563"/>
            <a:ext cx="920750" cy="701675"/>
            <a:chOff x="2165941" y="3116171"/>
            <a:chExt cx="864096" cy="743196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90151" cy="743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3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2301875" y="3530600"/>
            <a:ext cx="920750" cy="701675"/>
            <a:chOff x="2165941" y="3836251"/>
            <a:chExt cx="864096" cy="744966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490151" cy="744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4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355725" y="663575"/>
            <a:ext cx="2382838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</a:rPr>
              <a:t>CONTENTS </a:t>
            </a:r>
            <a:r>
              <a:rPr lang="en-US" altLang="zh-CN" dirty="0" smtClean="0">
                <a:solidFill>
                  <a:srgbClr val="0070C0"/>
                </a:solidFill>
              </a:rPr>
              <a:t>  PAGE 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2988717" y="4428529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分析</a:t>
            </a:r>
            <a:r>
              <a:rPr lang="zh-CN" altLang="en-US" dirty="0"/>
              <a:t>相似产品</a:t>
            </a:r>
          </a:p>
        </p:txBody>
      </p:sp>
      <p:sp>
        <p:nvSpPr>
          <p:cNvPr id="28" name="五边形 27"/>
          <p:cNvSpPr/>
          <p:nvPr/>
        </p:nvSpPr>
        <p:spPr bwMode="auto">
          <a:xfrm>
            <a:off x="2268637" y="4428529"/>
            <a:ext cx="920750" cy="43497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/>
                <a:cs typeface="Arial Black"/>
              </a:rPr>
              <a:t>5</a:t>
            </a:r>
            <a:endParaRPr lang="zh-CN" altLang="en-US" sz="4000">
              <a:ln w="1016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/>
              <a:cs typeface="Arial Black"/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54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5" name="Group 21"/>
          <p:cNvGrpSpPr>
            <a:grpSpLocks/>
          </p:cNvGrpSpPr>
          <p:nvPr/>
        </p:nvGrpSpPr>
        <p:grpSpPr bwMode="auto">
          <a:xfrm rot="10800000">
            <a:off x="495300" y="3563938"/>
            <a:ext cx="9226550" cy="2528887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11296" name="图片 24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11325" name="图片 5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9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-42088291" y="540097"/>
            <a:ext cx="555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4421" y="1073184"/>
            <a:ext cx="9397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zh-CN" sz="2000"/>
              <a:t>当前信息技术飞速发展，对学校教育产生了巨大冲击，从教育环境、教育模式到教育理念、教育目标，都在这场冲击中发生着变革。数字化校园建设是学校一项基础性、长期性和经常性的工作，是学校建设和人才培养的重要组成部分，其建设水平是学校整体办学水平、学校形象和地位的重要标志。数字化校园工程又是建设开放性一流学校的标志性工程，是学校改革与发展战略不可缺少的组成部分。以高性能校园网为基础，实现电子教务管理、电子校务管理、科研管理、教学资源管理、后勤与服务管理的全面整合，达到信息化增值服务的目的，是信息经济条件下学校发展的大势所趋。在“数字化校园”的背景下， </a:t>
            </a:r>
            <a:r>
              <a:rPr lang="en-US" altLang="zh-CN" sz="2000"/>
              <a:t>YN</a:t>
            </a:r>
            <a:r>
              <a:rPr lang="en-US" altLang="zh-CN" sz="2000"/>
              <a:t>U</a:t>
            </a:r>
            <a:r>
              <a:rPr lang="zh-CN" altLang="zh-CN" sz="2000"/>
              <a:t>课表的产生能大大提高学习和生活效率。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324421" y="68411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75" name="组合 34"/>
          <p:cNvGrpSpPr/>
          <p:nvPr/>
        </p:nvGrpSpPr>
        <p:grpSpPr>
          <a:xfrm>
            <a:off x="540445" y="180057"/>
            <a:ext cx="1035796" cy="523220"/>
            <a:chOff x="568442" y="227924"/>
            <a:chExt cx="1315299" cy="664408"/>
          </a:xfrm>
        </p:grpSpPr>
        <p:sp>
          <p:nvSpPr>
            <p:cNvPr id="76" name="文本框 23"/>
            <p:cNvSpPr txBox="1"/>
            <p:nvPr/>
          </p:nvSpPr>
          <p:spPr>
            <a:xfrm>
              <a:off x="659881" y="227924"/>
              <a:ext cx="1223860" cy="66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背景 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 flipV="1">
              <a:off x="492508" y="486736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345618"/>
      </p:ext>
    </p:extLst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07974" y="251500"/>
            <a:ext cx="1697751" cy="523220"/>
            <a:chOff x="568442" y="319364"/>
            <a:chExt cx="2155876" cy="664408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2058360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主要功能 </a:t>
              </a: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54" name="圆角矩形 153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 rot="5400000">
            <a:off x="4284860" y="612107"/>
            <a:ext cx="720081" cy="388843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bg2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050" b="1" kern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 rot="5400000">
            <a:off x="1867293" y="3941897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课表导出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3924821" y="756121"/>
            <a:ext cx="1584176" cy="1487259"/>
            <a:chOff x="7146423" y="413387"/>
            <a:chExt cx="495231" cy="496232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146423" y="413387"/>
              <a:ext cx="495231" cy="496232"/>
              <a:chOff x="1589596" y="810715"/>
              <a:chExt cx="2340698" cy="2345431"/>
            </a:xfrm>
          </p:grpSpPr>
          <p:grpSp>
            <p:nvGrpSpPr>
              <p:cNvPr id="113" name="组合 79"/>
              <p:cNvGrpSpPr>
                <a:grpSpLocks/>
              </p:cNvGrpSpPr>
              <p:nvPr/>
            </p:nvGrpSpPr>
            <p:grpSpPr bwMode="auto">
              <a:xfrm>
                <a:off x="1589596" y="810715"/>
                <a:ext cx="2340698" cy="2345431"/>
                <a:chOff x="6379729" y="2488774"/>
                <a:chExt cx="2513016" cy="2513016"/>
              </a:xfrm>
            </p:grpSpPr>
            <p:sp>
              <p:nvSpPr>
                <p:cNvPr id="115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Arial"/>
                    <a:ea typeface="宋体"/>
                  </a:endParaRPr>
                </a:p>
              </p:txBody>
            </p:sp>
            <p:sp>
              <p:nvSpPr>
                <p:cNvPr id="116" name="任意多边形 83"/>
                <p:cNvSpPr/>
                <p:nvPr/>
              </p:nvSpPr>
              <p:spPr>
                <a:xfrm rot="16377237">
                  <a:off x="6409518" y="2506880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4" name="椭圆 80"/>
              <p:cNvSpPr/>
              <p:nvPr/>
            </p:nvSpPr>
            <p:spPr bwMode="auto">
              <a:xfrm>
                <a:off x="1932719" y="1141998"/>
                <a:ext cx="1691507" cy="1694935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050" b="1" kern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7266038" y="516486"/>
              <a:ext cx="258044" cy="386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1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YN</a:t>
              </a:r>
              <a:r>
                <a:rPr lang="en-US" altLang="zh-CN" sz="231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endParaRPr lang="en-US" altLang="zh-CN" sz="231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31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课表</a:t>
              </a:r>
              <a:endParaRPr lang="en-US" altLang="zh-CN" sz="231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31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5400000">
            <a:off x="2587373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课表分享</a:t>
            </a:r>
          </a:p>
        </p:txBody>
      </p:sp>
      <p:sp>
        <p:nvSpPr>
          <p:cNvPr id="37" name="圆角矩形 36"/>
          <p:cNvSpPr/>
          <p:nvPr/>
        </p:nvSpPr>
        <p:spPr>
          <a:xfrm rot="5400000">
            <a:off x="3235445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课表创建</a:t>
            </a:r>
          </a:p>
        </p:txBody>
      </p:sp>
      <p:sp>
        <p:nvSpPr>
          <p:cNvPr id="38" name="圆角矩形 37"/>
          <p:cNvSpPr/>
          <p:nvPr/>
        </p:nvSpPr>
        <p:spPr>
          <a:xfrm rot="5400000">
            <a:off x="3883517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成绩查询</a:t>
            </a:r>
          </a:p>
        </p:txBody>
      </p:sp>
      <p:sp>
        <p:nvSpPr>
          <p:cNvPr id="39" name="圆角矩形 38"/>
          <p:cNvSpPr/>
          <p:nvPr/>
        </p:nvSpPr>
        <p:spPr>
          <a:xfrm rot="5400000">
            <a:off x="1147213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课表查询</a:t>
            </a:r>
          </a:p>
        </p:txBody>
      </p:sp>
      <p:sp>
        <p:nvSpPr>
          <p:cNvPr id="40" name="圆角矩形 39"/>
          <p:cNvSpPr/>
          <p:nvPr/>
        </p:nvSpPr>
        <p:spPr>
          <a:xfrm rot="5400000">
            <a:off x="4603597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校园头条</a:t>
            </a:r>
          </a:p>
        </p:txBody>
      </p:sp>
      <p:sp>
        <p:nvSpPr>
          <p:cNvPr id="41" name="圆角矩形 40"/>
          <p:cNvSpPr/>
          <p:nvPr/>
        </p:nvSpPr>
        <p:spPr>
          <a:xfrm rot="5400000">
            <a:off x="5323677" y="3936279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校园话题</a:t>
            </a:r>
          </a:p>
        </p:txBody>
      </p:sp>
      <p:sp>
        <p:nvSpPr>
          <p:cNvPr id="42" name="圆角矩形 41"/>
          <p:cNvSpPr/>
          <p:nvPr/>
        </p:nvSpPr>
        <p:spPr>
          <a:xfrm rot="5400000">
            <a:off x="5971749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校历</a:t>
            </a:r>
          </a:p>
        </p:txBody>
      </p:sp>
    </p:spTree>
    <p:extLst>
      <p:ext uri="{BB962C8B-B14F-4D97-AF65-F5344CB8AC3E}">
        <p14:creationId xmlns:p14="http://schemas.microsoft.com/office/powerpoint/2010/main" val="15817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84" grpId="0" animBg="1"/>
      <p:bldP spid="8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4500" y="1186780"/>
            <a:ext cx="2232249" cy="4033837"/>
            <a:chOff x="937310" y="1130267"/>
            <a:chExt cx="2025287" cy="4013233"/>
          </a:xfrm>
        </p:grpSpPr>
        <p:sp>
          <p:nvSpPr>
            <p:cNvPr id="36" name="Rectangle 10"/>
            <p:cNvSpPr/>
            <p:nvPr/>
          </p:nvSpPr>
          <p:spPr bwMode="auto">
            <a:xfrm>
              <a:off x="937310" y="1130267"/>
              <a:ext cx="2025287" cy="4013233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2" name="同侧圆角矩形 1"/>
            <p:cNvSpPr/>
            <p:nvPr/>
          </p:nvSpPr>
          <p:spPr>
            <a:xfrm>
              <a:off x="991756" y="2354259"/>
              <a:ext cx="1939483" cy="393840"/>
            </a:xfrm>
            <a:prstGeom prst="round2SameRect">
              <a:avLst/>
            </a:prstGeom>
            <a:solidFill>
              <a:schemeClr val="tx2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j-ea"/>
                  <a:ea typeface="+mj-ea"/>
                </a:rPr>
                <a:t>技术可行性</a:t>
              </a: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967247" y="2397715"/>
              <a:ext cx="1995350" cy="311614"/>
            </a:xfrm>
            <a:prstGeom prst="rect">
              <a:avLst/>
            </a:prstGeom>
          </p:spPr>
          <p:txBody>
            <a:bodyPr wrap="square" lIns="71996" tIns="35999" rIns="71996" bIns="35999" anchor="b" anchorCtr="0">
              <a:spAutoFit/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9959">
                <a:defRPr/>
              </a:pPr>
              <a:endParaRPr lang="en-US" sz="1575" kern="0" spc="-42" dirty="0">
                <a:solidFill>
                  <a:schemeClr val="bg1">
                    <a:alpha val="99000"/>
                  </a:schemeClr>
                </a:soli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38" name="Freeform 45"/>
            <p:cNvSpPr>
              <a:spLocks noEditPoints="1"/>
            </p:cNvSpPr>
            <p:nvPr/>
          </p:nvSpPr>
          <p:spPr bwMode="black">
            <a:xfrm>
              <a:off x="1564553" y="1361861"/>
              <a:ext cx="733522" cy="791108"/>
            </a:xfrm>
            <a:custGeom>
              <a:avLst/>
              <a:gdLst>
                <a:gd name="T0" fmla="*/ 135 w 140"/>
                <a:gd name="T1" fmla="*/ 85 h 151"/>
                <a:gd name="T2" fmla="*/ 140 w 140"/>
                <a:gd name="T3" fmla="*/ 96 h 151"/>
                <a:gd name="T4" fmla="*/ 134 w 140"/>
                <a:gd name="T5" fmla="*/ 106 h 151"/>
                <a:gd name="T6" fmla="*/ 137 w 140"/>
                <a:gd name="T7" fmla="*/ 117 h 151"/>
                <a:gd name="T8" fmla="*/ 129 w 140"/>
                <a:gd name="T9" fmla="*/ 128 h 151"/>
                <a:gd name="T10" fmla="*/ 128 w 140"/>
                <a:gd name="T11" fmla="*/ 137 h 151"/>
                <a:gd name="T12" fmla="*/ 116 w 140"/>
                <a:gd name="T13" fmla="*/ 148 h 151"/>
                <a:gd name="T14" fmla="*/ 65 w 140"/>
                <a:gd name="T15" fmla="*/ 148 h 151"/>
                <a:gd name="T16" fmla="*/ 33 w 140"/>
                <a:gd name="T17" fmla="*/ 142 h 151"/>
                <a:gd name="T18" fmla="*/ 33 w 140"/>
                <a:gd name="T19" fmla="*/ 82 h 151"/>
                <a:gd name="T20" fmla="*/ 34 w 140"/>
                <a:gd name="T21" fmla="*/ 82 h 151"/>
                <a:gd name="T22" fmla="*/ 34 w 140"/>
                <a:gd name="T23" fmla="*/ 82 h 151"/>
                <a:gd name="T24" fmla="*/ 37 w 140"/>
                <a:gd name="T25" fmla="*/ 82 h 151"/>
                <a:gd name="T26" fmla="*/ 60 w 140"/>
                <a:gd name="T27" fmla="*/ 48 h 151"/>
                <a:gd name="T28" fmla="*/ 68 w 140"/>
                <a:gd name="T29" fmla="*/ 39 h 151"/>
                <a:gd name="T30" fmla="*/ 81 w 140"/>
                <a:gd name="T31" fmla="*/ 3 h 151"/>
                <a:gd name="T32" fmla="*/ 97 w 140"/>
                <a:gd name="T33" fmla="*/ 8 h 151"/>
                <a:gd name="T34" fmla="*/ 99 w 140"/>
                <a:gd name="T35" fmla="*/ 35 h 151"/>
                <a:gd name="T36" fmla="*/ 90 w 140"/>
                <a:gd name="T37" fmla="*/ 60 h 151"/>
                <a:gd name="T38" fmla="*/ 130 w 140"/>
                <a:gd name="T39" fmla="*/ 62 h 151"/>
                <a:gd name="T40" fmla="*/ 140 w 140"/>
                <a:gd name="T41" fmla="*/ 77 h 151"/>
                <a:gd name="T42" fmla="*/ 135 w 140"/>
                <a:gd name="T43" fmla="*/ 85 h 151"/>
                <a:gd name="T44" fmla="*/ 30 w 140"/>
                <a:gd name="T45" fmla="*/ 137 h 151"/>
                <a:gd name="T46" fmla="*/ 30 w 140"/>
                <a:gd name="T47" fmla="*/ 137 h 151"/>
                <a:gd name="T48" fmla="*/ 30 w 140"/>
                <a:gd name="T49" fmla="*/ 82 h 151"/>
                <a:gd name="T50" fmla="*/ 23 w 140"/>
                <a:gd name="T51" fmla="*/ 76 h 151"/>
                <a:gd name="T52" fmla="*/ 7 w 140"/>
                <a:gd name="T53" fmla="*/ 76 h 151"/>
                <a:gd name="T54" fmla="*/ 0 w 140"/>
                <a:gd name="T55" fmla="*/ 82 h 151"/>
                <a:gd name="T56" fmla="*/ 0 w 140"/>
                <a:gd name="T57" fmla="*/ 137 h 151"/>
                <a:gd name="T58" fmla="*/ 7 w 140"/>
                <a:gd name="T59" fmla="*/ 144 h 151"/>
                <a:gd name="T60" fmla="*/ 23 w 140"/>
                <a:gd name="T61" fmla="*/ 144 h 151"/>
                <a:gd name="T62" fmla="*/ 30 w 140"/>
                <a:gd name="T63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51">
                  <a:moveTo>
                    <a:pt x="135" y="85"/>
                  </a:moveTo>
                  <a:cubicBezTo>
                    <a:pt x="135" y="88"/>
                    <a:pt x="140" y="93"/>
                    <a:pt x="140" y="96"/>
                  </a:cubicBezTo>
                  <a:cubicBezTo>
                    <a:pt x="140" y="99"/>
                    <a:pt x="134" y="103"/>
                    <a:pt x="134" y="106"/>
                  </a:cubicBezTo>
                  <a:cubicBezTo>
                    <a:pt x="133" y="109"/>
                    <a:pt x="137" y="114"/>
                    <a:pt x="137" y="117"/>
                  </a:cubicBezTo>
                  <a:cubicBezTo>
                    <a:pt x="137" y="121"/>
                    <a:pt x="130" y="125"/>
                    <a:pt x="129" y="128"/>
                  </a:cubicBezTo>
                  <a:cubicBezTo>
                    <a:pt x="128" y="130"/>
                    <a:pt x="129" y="135"/>
                    <a:pt x="128" y="137"/>
                  </a:cubicBezTo>
                  <a:cubicBezTo>
                    <a:pt x="127" y="141"/>
                    <a:pt x="120" y="147"/>
                    <a:pt x="116" y="148"/>
                  </a:cubicBezTo>
                  <a:cubicBezTo>
                    <a:pt x="104" y="151"/>
                    <a:pt x="65" y="148"/>
                    <a:pt x="65" y="148"/>
                  </a:cubicBezTo>
                  <a:cubicBezTo>
                    <a:pt x="65" y="148"/>
                    <a:pt x="65" y="148"/>
                    <a:pt x="33" y="142"/>
                  </a:cubicBezTo>
                  <a:cubicBezTo>
                    <a:pt x="33" y="142"/>
                    <a:pt x="33" y="142"/>
                    <a:pt x="33" y="82"/>
                  </a:cubicBezTo>
                  <a:cubicBezTo>
                    <a:pt x="33" y="82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7" y="82"/>
                  </a:cubicBezTo>
                  <a:cubicBezTo>
                    <a:pt x="41" y="81"/>
                    <a:pt x="49" y="75"/>
                    <a:pt x="60" y="48"/>
                  </a:cubicBezTo>
                  <a:cubicBezTo>
                    <a:pt x="61" y="44"/>
                    <a:pt x="65" y="42"/>
                    <a:pt x="68" y="39"/>
                  </a:cubicBezTo>
                  <a:cubicBezTo>
                    <a:pt x="75" y="34"/>
                    <a:pt x="79" y="27"/>
                    <a:pt x="81" y="3"/>
                  </a:cubicBezTo>
                  <a:cubicBezTo>
                    <a:pt x="81" y="0"/>
                    <a:pt x="91" y="1"/>
                    <a:pt x="97" y="8"/>
                  </a:cubicBezTo>
                  <a:cubicBezTo>
                    <a:pt x="102" y="14"/>
                    <a:pt x="102" y="26"/>
                    <a:pt x="99" y="35"/>
                  </a:cubicBezTo>
                  <a:cubicBezTo>
                    <a:pt x="96" y="41"/>
                    <a:pt x="87" y="55"/>
                    <a:pt x="90" y="60"/>
                  </a:cubicBezTo>
                  <a:cubicBezTo>
                    <a:pt x="90" y="60"/>
                    <a:pt x="124" y="59"/>
                    <a:pt x="130" y="62"/>
                  </a:cubicBezTo>
                  <a:cubicBezTo>
                    <a:pt x="134" y="63"/>
                    <a:pt x="140" y="72"/>
                    <a:pt x="140" y="77"/>
                  </a:cubicBezTo>
                  <a:cubicBezTo>
                    <a:pt x="140" y="79"/>
                    <a:pt x="136" y="83"/>
                    <a:pt x="135" y="85"/>
                  </a:cubicBezTo>
                  <a:close/>
                  <a:moveTo>
                    <a:pt x="30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30" y="137"/>
                    <a:pt x="30" y="137"/>
                    <a:pt x="30" y="82"/>
                  </a:cubicBezTo>
                  <a:cubicBezTo>
                    <a:pt x="30" y="79"/>
                    <a:pt x="27" y="76"/>
                    <a:pt x="23" y="76"/>
                  </a:cubicBezTo>
                  <a:cubicBezTo>
                    <a:pt x="23" y="76"/>
                    <a:pt x="23" y="76"/>
                    <a:pt x="7" y="76"/>
                  </a:cubicBezTo>
                  <a:cubicBezTo>
                    <a:pt x="3" y="76"/>
                    <a:pt x="0" y="79"/>
                    <a:pt x="0" y="82"/>
                  </a:cubicBezTo>
                  <a:cubicBezTo>
                    <a:pt x="0" y="82"/>
                    <a:pt x="0" y="82"/>
                    <a:pt x="0" y="137"/>
                  </a:cubicBezTo>
                  <a:cubicBezTo>
                    <a:pt x="0" y="141"/>
                    <a:pt x="3" y="144"/>
                    <a:pt x="7" y="144"/>
                  </a:cubicBezTo>
                  <a:cubicBezTo>
                    <a:pt x="7" y="144"/>
                    <a:pt x="7" y="144"/>
                    <a:pt x="23" y="144"/>
                  </a:cubicBezTo>
                  <a:cubicBezTo>
                    <a:pt x="27" y="144"/>
                    <a:pt x="30" y="141"/>
                    <a:pt x="30" y="1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71996" tIns="35999" rIns="71996" bIns="35999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39960"/>
              <a:endParaRPr lang="en-US" sz="147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Rectangle 42"/>
            <p:cNvSpPr/>
            <p:nvPr/>
          </p:nvSpPr>
          <p:spPr bwMode="auto">
            <a:xfrm>
              <a:off x="1067975" y="2851014"/>
              <a:ext cx="1829290" cy="220484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4" tIns="27002" rIns="54004" bIns="27002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100" kern="0" dirty="0">
                  <a:solidFill>
                    <a:schemeClr val="tx1"/>
                  </a:solidFill>
                  <a:latin typeface="+mj-ea"/>
                  <a:ea typeface="+mj-ea"/>
                  <a:cs typeface="Arial" pitchFamily="34" charset="0"/>
                </a:rPr>
                <a:t>主要难点在于一键获取教务系统的课程表信息。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100" kern="0" dirty="0">
                  <a:solidFill>
                    <a:schemeClr val="tx1"/>
                  </a:solidFill>
                  <a:latin typeface="+mj-ea"/>
                  <a:ea typeface="+mj-ea"/>
                  <a:cs typeface="Arial" pitchFamily="34" charset="0"/>
                </a:rPr>
                <a:t>本问题可以通过在应用内模拟浏览器访问教务系统，通过一系列的请求，从所得到的网页上提取所需要的信息，并加以处理后返回给表现层。从技术上来说，该方法应当是可行的</a:t>
              </a:r>
              <a:endParaRPr lang="en-US" altLang="zh-CN" sz="1100" kern="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99070" y="1186781"/>
            <a:ext cx="2285991" cy="4033836"/>
            <a:chOff x="3560709" y="1130268"/>
            <a:chExt cx="2024698" cy="3561815"/>
          </a:xfrm>
        </p:grpSpPr>
        <p:sp>
          <p:nvSpPr>
            <p:cNvPr id="44" name="Rectangle 11"/>
            <p:cNvSpPr/>
            <p:nvPr/>
          </p:nvSpPr>
          <p:spPr bwMode="auto">
            <a:xfrm>
              <a:off x="3560709" y="1130268"/>
              <a:ext cx="2024695" cy="3561815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45" name="Rectangle 17"/>
            <p:cNvSpPr/>
            <p:nvPr/>
          </p:nvSpPr>
          <p:spPr>
            <a:xfrm>
              <a:off x="3565108" y="2397715"/>
              <a:ext cx="2020299" cy="311614"/>
            </a:xfrm>
            <a:prstGeom prst="rect">
              <a:avLst/>
            </a:prstGeom>
          </p:spPr>
          <p:txBody>
            <a:bodyPr wrap="square" lIns="71996" tIns="35999" rIns="71996" bIns="35999" anchor="b" anchorCtr="0">
              <a:spAutoFit/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9959">
                <a:defRPr/>
              </a:pPr>
              <a:endParaRPr lang="en-US" sz="1575" kern="0" spc="-42" dirty="0">
                <a:solidFill>
                  <a:srgbClr val="000000">
                    <a:alpha val="99000"/>
                  </a:srgbClr>
                </a:solidFill>
                <a:latin typeface="+mj-ea"/>
                <a:ea typeface="+mj-ea"/>
                <a:cs typeface="Segoe UI" pitchFamily="34" charset="0"/>
              </a:endParaRPr>
            </a:p>
          </p:txBody>
        </p:sp>
        <p:grpSp>
          <p:nvGrpSpPr>
            <p:cNvPr id="46" name="Group 41"/>
            <p:cNvGrpSpPr/>
            <p:nvPr/>
          </p:nvGrpSpPr>
          <p:grpSpPr>
            <a:xfrm>
              <a:off x="3905941" y="1302136"/>
              <a:ext cx="1341991" cy="910558"/>
              <a:chOff x="-6467475" y="914401"/>
              <a:chExt cx="5765799" cy="3913187"/>
            </a:xfrm>
            <a:solidFill>
              <a:schemeClr val="bg2"/>
            </a:solidFill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-6407150" y="2039938"/>
                <a:ext cx="2217737" cy="1112838"/>
              </a:xfrm>
              <a:custGeom>
                <a:avLst/>
                <a:gdLst>
                  <a:gd name="T0" fmla="*/ 0 w 590"/>
                  <a:gd name="T1" fmla="*/ 227 h 296"/>
                  <a:gd name="T2" fmla="*/ 392 w 590"/>
                  <a:gd name="T3" fmla="*/ 16 h 296"/>
                  <a:gd name="T4" fmla="*/ 520 w 590"/>
                  <a:gd name="T5" fmla="*/ 51 h 296"/>
                  <a:gd name="T6" fmla="*/ 590 w 590"/>
                  <a:gd name="T7" fmla="*/ 72 h 296"/>
                  <a:gd name="T8" fmla="*/ 64 w 590"/>
                  <a:gd name="T9" fmla="*/ 296 h 296"/>
                  <a:gd name="T10" fmla="*/ 0 w 590"/>
                  <a:gd name="T11" fmla="*/ 227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" h="296">
                    <a:moveTo>
                      <a:pt x="0" y="227"/>
                    </a:moveTo>
                    <a:cubicBezTo>
                      <a:pt x="0" y="227"/>
                      <a:pt x="166" y="21"/>
                      <a:pt x="392" y="16"/>
                    </a:cubicBezTo>
                    <a:cubicBezTo>
                      <a:pt x="392" y="16"/>
                      <a:pt x="462" y="0"/>
                      <a:pt x="520" y="51"/>
                    </a:cubicBezTo>
                    <a:cubicBezTo>
                      <a:pt x="520" y="51"/>
                      <a:pt x="571" y="59"/>
                      <a:pt x="590" y="72"/>
                    </a:cubicBezTo>
                    <a:cubicBezTo>
                      <a:pt x="590" y="72"/>
                      <a:pt x="310" y="29"/>
                      <a:pt x="64" y="296"/>
                    </a:cubicBezTo>
                    <a:cubicBezTo>
                      <a:pt x="64" y="296"/>
                      <a:pt x="16" y="275"/>
                      <a:pt x="0" y="2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-6467475" y="1279526"/>
                <a:ext cx="1849437" cy="1603375"/>
              </a:xfrm>
              <a:custGeom>
                <a:avLst/>
                <a:gdLst>
                  <a:gd name="T0" fmla="*/ 0 w 492"/>
                  <a:gd name="T1" fmla="*/ 426 h 426"/>
                  <a:gd name="T2" fmla="*/ 341 w 492"/>
                  <a:gd name="T3" fmla="*/ 70 h 426"/>
                  <a:gd name="T4" fmla="*/ 468 w 492"/>
                  <a:gd name="T5" fmla="*/ 13 h 426"/>
                  <a:gd name="T6" fmla="*/ 492 w 492"/>
                  <a:gd name="T7" fmla="*/ 47 h 426"/>
                  <a:gd name="T8" fmla="*/ 309 w 492"/>
                  <a:gd name="T9" fmla="*/ 222 h 426"/>
                  <a:gd name="T10" fmla="*/ 0 w 492"/>
                  <a:gd name="T11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426">
                    <a:moveTo>
                      <a:pt x="0" y="426"/>
                    </a:moveTo>
                    <a:cubicBezTo>
                      <a:pt x="341" y="70"/>
                      <a:pt x="341" y="70"/>
                      <a:pt x="341" y="70"/>
                    </a:cubicBezTo>
                    <a:cubicBezTo>
                      <a:pt x="341" y="70"/>
                      <a:pt x="408" y="0"/>
                      <a:pt x="468" y="13"/>
                    </a:cubicBezTo>
                    <a:cubicBezTo>
                      <a:pt x="468" y="13"/>
                      <a:pt x="487" y="24"/>
                      <a:pt x="492" y="47"/>
                    </a:cubicBezTo>
                    <a:cubicBezTo>
                      <a:pt x="309" y="222"/>
                      <a:pt x="309" y="222"/>
                      <a:pt x="309" y="222"/>
                    </a:cubicBezTo>
                    <a:cubicBezTo>
                      <a:pt x="309" y="222"/>
                      <a:pt x="186" y="242"/>
                      <a:pt x="0" y="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-5113338" y="914401"/>
                <a:ext cx="852487" cy="1023938"/>
              </a:xfrm>
              <a:custGeom>
                <a:avLst/>
                <a:gdLst>
                  <a:gd name="T0" fmla="*/ 0 w 227"/>
                  <a:gd name="T1" fmla="*/ 139 h 272"/>
                  <a:gd name="T2" fmla="*/ 163 w 227"/>
                  <a:gd name="T3" fmla="*/ 120 h 272"/>
                  <a:gd name="T4" fmla="*/ 227 w 227"/>
                  <a:gd name="T5" fmla="*/ 272 h 272"/>
                  <a:gd name="T6" fmla="*/ 147 w 227"/>
                  <a:gd name="T7" fmla="*/ 136 h 272"/>
                  <a:gd name="T8" fmla="*/ 0 w 227"/>
                  <a:gd name="T9" fmla="*/ 1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72">
                    <a:moveTo>
                      <a:pt x="0" y="139"/>
                    </a:moveTo>
                    <a:cubicBezTo>
                      <a:pt x="0" y="139"/>
                      <a:pt x="110" y="0"/>
                      <a:pt x="163" y="120"/>
                    </a:cubicBezTo>
                    <a:cubicBezTo>
                      <a:pt x="227" y="272"/>
                      <a:pt x="227" y="272"/>
                      <a:pt x="227" y="272"/>
                    </a:cubicBezTo>
                    <a:cubicBezTo>
                      <a:pt x="147" y="136"/>
                      <a:pt x="147" y="136"/>
                      <a:pt x="147" y="136"/>
                    </a:cubicBezTo>
                    <a:cubicBezTo>
                      <a:pt x="147" y="136"/>
                      <a:pt x="120" y="40"/>
                      <a:pt x="0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-4692650" y="1208088"/>
                <a:ext cx="1563687" cy="2084388"/>
              </a:xfrm>
              <a:custGeom>
                <a:avLst/>
                <a:gdLst>
                  <a:gd name="T0" fmla="*/ 0 w 416"/>
                  <a:gd name="T1" fmla="*/ 0 h 554"/>
                  <a:gd name="T2" fmla="*/ 110 w 416"/>
                  <a:gd name="T3" fmla="*/ 21 h 554"/>
                  <a:gd name="T4" fmla="*/ 168 w 416"/>
                  <a:gd name="T5" fmla="*/ 74 h 554"/>
                  <a:gd name="T6" fmla="*/ 310 w 416"/>
                  <a:gd name="T7" fmla="*/ 394 h 554"/>
                  <a:gd name="T8" fmla="*/ 416 w 416"/>
                  <a:gd name="T9" fmla="*/ 554 h 554"/>
                  <a:gd name="T10" fmla="*/ 295 w 416"/>
                  <a:gd name="T11" fmla="*/ 477 h 554"/>
                  <a:gd name="T12" fmla="*/ 144 w 416"/>
                  <a:gd name="T13" fmla="*/ 280 h 554"/>
                  <a:gd name="T14" fmla="*/ 0 w 416"/>
                  <a:gd name="T15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6" h="554">
                    <a:moveTo>
                      <a:pt x="0" y="0"/>
                    </a:move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1"/>
                      <a:pt x="147" y="34"/>
                      <a:pt x="168" y="74"/>
                    </a:cubicBezTo>
                    <a:cubicBezTo>
                      <a:pt x="168" y="74"/>
                      <a:pt x="288" y="338"/>
                      <a:pt x="310" y="394"/>
                    </a:cubicBezTo>
                    <a:cubicBezTo>
                      <a:pt x="310" y="394"/>
                      <a:pt x="360" y="496"/>
                      <a:pt x="416" y="554"/>
                    </a:cubicBezTo>
                    <a:cubicBezTo>
                      <a:pt x="416" y="554"/>
                      <a:pt x="346" y="544"/>
                      <a:pt x="295" y="477"/>
                    </a:cubicBezTo>
                    <a:cubicBezTo>
                      <a:pt x="295" y="477"/>
                      <a:pt x="218" y="304"/>
                      <a:pt x="144" y="280"/>
                    </a:cubicBezTo>
                    <a:cubicBezTo>
                      <a:pt x="144" y="280"/>
                      <a:pt x="94" y="10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8" name="Freeform 9"/>
              <p:cNvSpPr>
                <a:spLocks/>
              </p:cNvSpPr>
              <p:nvPr/>
            </p:nvSpPr>
            <p:spPr bwMode="auto">
              <a:xfrm>
                <a:off x="-3914775" y="1858963"/>
                <a:ext cx="2254250" cy="1847850"/>
              </a:xfrm>
              <a:custGeom>
                <a:avLst/>
                <a:gdLst>
                  <a:gd name="T0" fmla="*/ 0 w 600"/>
                  <a:gd name="T1" fmla="*/ 0 h 491"/>
                  <a:gd name="T2" fmla="*/ 253 w 600"/>
                  <a:gd name="T3" fmla="*/ 376 h 491"/>
                  <a:gd name="T4" fmla="*/ 600 w 600"/>
                  <a:gd name="T5" fmla="*/ 411 h 491"/>
                  <a:gd name="T6" fmla="*/ 243 w 600"/>
                  <a:gd name="T7" fmla="*/ 403 h 491"/>
                  <a:gd name="T8" fmla="*/ 0 w 600"/>
                  <a:gd name="T9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0" h="491">
                    <a:moveTo>
                      <a:pt x="0" y="0"/>
                    </a:moveTo>
                    <a:cubicBezTo>
                      <a:pt x="0" y="0"/>
                      <a:pt x="144" y="309"/>
                      <a:pt x="253" y="376"/>
                    </a:cubicBezTo>
                    <a:cubicBezTo>
                      <a:pt x="253" y="376"/>
                      <a:pt x="389" y="469"/>
                      <a:pt x="600" y="411"/>
                    </a:cubicBezTo>
                    <a:cubicBezTo>
                      <a:pt x="600" y="411"/>
                      <a:pt x="477" y="491"/>
                      <a:pt x="243" y="403"/>
                    </a:cubicBezTo>
                    <a:cubicBezTo>
                      <a:pt x="243" y="403"/>
                      <a:pt x="136" y="37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-3027363" y="2701926"/>
                <a:ext cx="1954212" cy="873125"/>
              </a:xfrm>
              <a:custGeom>
                <a:avLst/>
                <a:gdLst>
                  <a:gd name="T0" fmla="*/ 0 w 520"/>
                  <a:gd name="T1" fmla="*/ 123 h 232"/>
                  <a:gd name="T2" fmla="*/ 397 w 520"/>
                  <a:gd name="T3" fmla="*/ 69 h 232"/>
                  <a:gd name="T4" fmla="*/ 520 w 520"/>
                  <a:gd name="T5" fmla="*/ 53 h 232"/>
                  <a:gd name="T6" fmla="*/ 483 w 520"/>
                  <a:gd name="T7" fmla="*/ 141 h 232"/>
                  <a:gd name="T8" fmla="*/ 115 w 520"/>
                  <a:gd name="T9" fmla="*/ 179 h 232"/>
                  <a:gd name="T10" fmla="*/ 0 w 520"/>
                  <a:gd name="T11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0" h="232">
                    <a:moveTo>
                      <a:pt x="0" y="123"/>
                    </a:moveTo>
                    <a:cubicBezTo>
                      <a:pt x="0" y="123"/>
                      <a:pt x="219" y="157"/>
                      <a:pt x="397" y="69"/>
                    </a:cubicBezTo>
                    <a:cubicBezTo>
                      <a:pt x="397" y="69"/>
                      <a:pt x="499" y="0"/>
                      <a:pt x="520" y="53"/>
                    </a:cubicBezTo>
                    <a:cubicBezTo>
                      <a:pt x="483" y="141"/>
                      <a:pt x="483" y="141"/>
                      <a:pt x="483" y="141"/>
                    </a:cubicBezTo>
                    <a:cubicBezTo>
                      <a:pt x="483" y="141"/>
                      <a:pt x="323" y="232"/>
                      <a:pt x="115" y="179"/>
                    </a:cubicBezTo>
                    <a:cubicBezTo>
                      <a:pt x="115" y="179"/>
                      <a:pt x="53" y="157"/>
                      <a:pt x="0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-6184900" y="2122488"/>
                <a:ext cx="2566987" cy="1030288"/>
              </a:xfrm>
              <a:custGeom>
                <a:avLst/>
                <a:gdLst>
                  <a:gd name="T0" fmla="*/ 0 w 683"/>
                  <a:gd name="T1" fmla="*/ 274 h 274"/>
                  <a:gd name="T2" fmla="*/ 496 w 683"/>
                  <a:gd name="T3" fmla="*/ 71 h 274"/>
                  <a:gd name="T4" fmla="*/ 683 w 683"/>
                  <a:gd name="T5" fmla="*/ 245 h 274"/>
                  <a:gd name="T6" fmla="*/ 566 w 683"/>
                  <a:gd name="T7" fmla="*/ 67 h 274"/>
                  <a:gd name="T8" fmla="*/ 217 w 683"/>
                  <a:gd name="T9" fmla="*/ 105 h 274"/>
                  <a:gd name="T10" fmla="*/ 105 w 683"/>
                  <a:gd name="T11" fmla="*/ 172 h 274"/>
                  <a:gd name="T12" fmla="*/ 0 w 683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3" h="274">
                    <a:moveTo>
                      <a:pt x="0" y="274"/>
                    </a:moveTo>
                    <a:cubicBezTo>
                      <a:pt x="0" y="274"/>
                      <a:pt x="323" y="13"/>
                      <a:pt x="496" y="71"/>
                    </a:cubicBezTo>
                    <a:cubicBezTo>
                      <a:pt x="496" y="71"/>
                      <a:pt x="595" y="77"/>
                      <a:pt x="683" y="245"/>
                    </a:cubicBezTo>
                    <a:cubicBezTo>
                      <a:pt x="651" y="184"/>
                      <a:pt x="625" y="108"/>
                      <a:pt x="566" y="67"/>
                    </a:cubicBezTo>
                    <a:cubicBezTo>
                      <a:pt x="469" y="0"/>
                      <a:pt x="312" y="62"/>
                      <a:pt x="217" y="105"/>
                    </a:cubicBezTo>
                    <a:cubicBezTo>
                      <a:pt x="177" y="123"/>
                      <a:pt x="139" y="145"/>
                      <a:pt x="105" y="172"/>
                    </a:cubicBezTo>
                    <a:cubicBezTo>
                      <a:pt x="65" y="201"/>
                      <a:pt x="37" y="244"/>
                      <a:pt x="0" y="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-4483100" y="2389188"/>
                <a:ext cx="1906587" cy="2078038"/>
              </a:xfrm>
              <a:custGeom>
                <a:avLst/>
                <a:gdLst>
                  <a:gd name="T0" fmla="*/ 0 w 507"/>
                  <a:gd name="T1" fmla="*/ 0 h 552"/>
                  <a:gd name="T2" fmla="*/ 81 w 507"/>
                  <a:gd name="T3" fmla="*/ 120 h 552"/>
                  <a:gd name="T4" fmla="*/ 354 w 507"/>
                  <a:gd name="T5" fmla="*/ 507 h 552"/>
                  <a:gd name="T6" fmla="*/ 478 w 507"/>
                  <a:gd name="T7" fmla="*/ 552 h 552"/>
                  <a:gd name="T8" fmla="*/ 507 w 507"/>
                  <a:gd name="T9" fmla="*/ 550 h 552"/>
                  <a:gd name="T10" fmla="*/ 434 w 507"/>
                  <a:gd name="T11" fmla="*/ 488 h 552"/>
                  <a:gd name="T12" fmla="*/ 262 w 507"/>
                  <a:gd name="T13" fmla="*/ 234 h 552"/>
                  <a:gd name="T14" fmla="*/ 126 w 507"/>
                  <a:gd name="T15" fmla="*/ 52 h 552"/>
                  <a:gd name="T16" fmla="*/ 66 w 507"/>
                  <a:gd name="T17" fmla="*/ 16 h 552"/>
                  <a:gd name="T18" fmla="*/ 0 w 507"/>
                  <a:gd name="T19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7" h="552">
                    <a:moveTo>
                      <a:pt x="0" y="0"/>
                    </a:moveTo>
                    <a:cubicBezTo>
                      <a:pt x="29" y="39"/>
                      <a:pt x="55" y="79"/>
                      <a:pt x="81" y="120"/>
                    </a:cubicBezTo>
                    <a:cubicBezTo>
                      <a:pt x="165" y="255"/>
                      <a:pt x="178" y="406"/>
                      <a:pt x="354" y="507"/>
                    </a:cubicBezTo>
                    <a:cubicBezTo>
                      <a:pt x="395" y="531"/>
                      <a:pt x="430" y="550"/>
                      <a:pt x="478" y="552"/>
                    </a:cubicBezTo>
                    <a:cubicBezTo>
                      <a:pt x="478" y="552"/>
                      <a:pt x="507" y="550"/>
                      <a:pt x="507" y="550"/>
                    </a:cubicBezTo>
                    <a:cubicBezTo>
                      <a:pt x="488" y="551"/>
                      <a:pt x="445" y="499"/>
                      <a:pt x="434" y="488"/>
                    </a:cubicBezTo>
                    <a:cubicBezTo>
                      <a:pt x="361" y="411"/>
                      <a:pt x="308" y="330"/>
                      <a:pt x="262" y="234"/>
                    </a:cubicBezTo>
                    <a:cubicBezTo>
                      <a:pt x="230" y="166"/>
                      <a:pt x="185" y="100"/>
                      <a:pt x="126" y="52"/>
                    </a:cubicBezTo>
                    <a:cubicBezTo>
                      <a:pt x="107" y="37"/>
                      <a:pt x="88" y="24"/>
                      <a:pt x="66" y="16"/>
                    </a:cubicBezTo>
                    <a:cubicBezTo>
                      <a:pt x="55" y="11"/>
                      <a:pt x="5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3" name="Freeform 13"/>
              <p:cNvSpPr>
                <a:spLocks/>
              </p:cNvSpPr>
              <p:nvPr/>
            </p:nvSpPr>
            <p:spPr bwMode="auto">
              <a:xfrm>
                <a:off x="-3592513" y="3857626"/>
                <a:ext cx="2008187" cy="815975"/>
              </a:xfrm>
              <a:custGeom>
                <a:avLst/>
                <a:gdLst>
                  <a:gd name="T0" fmla="*/ 1 w 534"/>
                  <a:gd name="T1" fmla="*/ 50 h 217"/>
                  <a:gd name="T2" fmla="*/ 0 w 534"/>
                  <a:gd name="T3" fmla="*/ 50 h 217"/>
                  <a:gd name="T4" fmla="*/ 251 w 534"/>
                  <a:gd name="T5" fmla="*/ 200 h 217"/>
                  <a:gd name="T6" fmla="*/ 404 w 534"/>
                  <a:gd name="T7" fmla="*/ 130 h 217"/>
                  <a:gd name="T8" fmla="*/ 534 w 534"/>
                  <a:gd name="T9" fmla="*/ 0 h 217"/>
                  <a:gd name="T10" fmla="*/ 287 w 534"/>
                  <a:gd name="T11" fmla="*/ 164 h 217"/>
                  <a:gd name="T12" fmla="*/ 1 w 534"/>
                  <a:gd name="T13" fmla="*/ 5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4" h="217">
                    <a:moveTo>
                      <a:pt x="1" y="50"/>
                    </a:moveTo>
                    <a:cubicBezTo>
                      <a:pt x="1" y="50"/>
                      <a:pt x="0" y="50"/>
                      <a:pt x="0" y="50"/>
                    </a:cubicBezTo>
                    <a:cubicBezTo>
                      <a:pt x="61" y="136"/>
                      <a:pt x="135" y="217"/>
                      <a:pt x="251" y="200"/>
                    </a:cubicBezTo>
                    <a:cubicBezTo>
                      <a:pt x="307" y="192"/>
                      <a:pt x="359" y="162"/>
                      <a:pt x="404" y="130"/>
                    </a:cubicBezTo>
                    <a:cubicBezTo>
                      <a:pt x="455" y="93"/>
                      <a:pt x="488" y="41"/>
                      <a:pt x="534" y="0"/>
                    </a:cubicBezTo>
                    <a:cubicBezTo>
                      <a:pt x="463" y="64"/>
                      <a:pt x="384" y="142"/>
                      <a:pt x="287" y="164"/>
                    </a:cubicBezTo>
                    <a:cubicBezTo>
                      <a:pt x="178" y="190"/>
                      <a:pt x="83" y="111"/>
                      <a:pt x="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-2551114" y="2932114"/>
                <a:ext cx="1849438" cy="1895474"/>
              </a:xfrm>
              <a:custGeom>
                <a:avLst/>
                <a:gdLst>
                  <a:gd name="T0" fmla="*/ 0 w 492"/>
                  <a:gd name="T1" fmla="*/ 448 h 504"/>
                  <a:gd name="T2" fmla="*/ 218 w 492"/>
                  <a:gd name="T3" fmla="*/ 419 h 504"/>
                  <a:gd name="T4" fmla="*/ 473 w 492"/>
                  <a:gd name="T5" fmla="*/ 91 h 504"/>
                  <a:gd name="T6" fmla="*/ 481 w 492"/>
                  <a:gd name="T7" fmla="*/ 59 h 504"/>
                  <a:gd name="T8" fmla="*/ 414 w 492"/>
                  <a:gd name="T9" fmla="*/ 0 h 504"/>
                  <a:gd name="T10" fmla="*/ 0 w 492"/>
                  <a:gd name="T11" fmla="*/ 448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504">
                    <a:moveTo>
                      <a:pt x="0" y="448"/>
                    </a:moveTo>
                    <a:cubicBezTo>
                      <a:pt x="0" y="448"/>
                      <a:pt x="130" y="504"/>
                      <a:pt x="218" y="419"/>
                    </a:cubicBezTo>
                    <a:cubicBezTo>
                      <a:pt x="218" y="419"/>
                      <a:pt x="404" y="270"/>
                      <a:pt x="473" y="91"/>
                    </a:cubicBezTo>
                    <a:cubicBezTo>
                      <a:pt x="473" y="91"/>
                      <a:pt x="492" y="64"/>
                      <a:pt x="481" y="59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14" y="0"/>
                      <a:pt x="224" y="398"/>
                      <a:pt x="0" y="4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5" name="Freeform 15"/>
              <p:cNvSpPr>
                <a:spLocks/>
              </p:cNvSpPr>
              <p:nvPr/>
            </p:nvSpPr>
            <p:spPr bwMode="auto">
              <a:xfrm>
                <a:off x="-1754188" y="2682876"/>
                <a:ext cx="849312" cy="1181100"/>
              </a:xfrm>
              <a:custGeom>
                <a:avLst/>
                <a:gdLst>
                  <a:gd name="T0" fmla="*/ 0 w 226"/>
                  <a:gd name="T1" fmla="*/ 314 h 314"/>
                  <a:gd name="T2" fmla="*/ 122 w 226"/>
                  <a:gd name="T3" fmla="*/ 53 h 314"/>
                  <a:gd name="T4" fmla="*/ 189 w 226"/>
                  <a:gd name="T5" fmla="*/ 64 h 314"/>
                  <a:gd name="T6" fmla="*/ 0 w 226"/>
                  <a:gd name="T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6" h="314">
                    <a:moveTo>
                      <a:pt x="0" y="314"/>
                    </a:moveTo>
                    <a:cubicBezTo>
                      <a:pt x="0" y="314"/>
                      <a:pt x="226" y="56"/>
                      <a:pt x="122" y="53"/>
                    </a:cubicBezTo>
                    <a:cubicBezTo>
                      <a:pt x="122" y="53"/>
                      <a:pt x="181" y="0"/>
                      <a:pt x="189" y="64"/>
                    </a:cubicBezTo>
                    <a:cubicBezTo>
                      <a:pt x="189" y="64"/>
                      <a:pt x="80" y="277"/>
                      <a:pt x="0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6" name="Freeform 16"/>
              <p:cNvSpPr>
                <a:spLocks/>
              </p:cNvSpPr>
              <p:nvPr/>
            </p:nvSpPr>
            <p:spPr bwMode="auto">
              <a:xfrm>
                <a:off x="-5448300" y="1908176"/>
                <a:ext cx="1390650" cy="466725"/>
              </a:xfrm>
              <a:custGeom>
                <a:avLst/>
                <a:gdLst>
                  <a:gd name="T0" fmla="*/ 59 w 370"/>
                  <a:gd name="T1" fmla="*/ 62 h 124"/>
                  <a:gd name="T2" fmla="*/ 370 w 370"/>
                  <a:gd name="T3" fmla="*/ 124 h 124"/>
                  <a:gd name="T4" fmla="*/ 219 w 370"/>
                  <a:gd name="T5" fmla="*/ 110 h 124"/>
                  <a:gd name="T6" fmla="*/ 0 w 370"/>
                  <a:gd name="T7" fmla="*/ 123 h 124"/>
                  <a:gd name="T8" fmla="*/ 59 w 370"/>
                  <a:gd name="T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124">
                    <a:moveTo>
                      <a:pt x="59" y="62"/>
                    </a:moveTo>
                    <a:cubicBezTo>
                      <a:pt x="59" y="62"/>
                      <a:pt x="202" y="0"/>
                      <a:pt x="370" y="124"/>
                    </a:cubicBezTo>
                    <a:cubicBezTo>
                      <a:pt x="219" y="110"/>
                      <a:pt x="219" y="110"/>
                      <a:pt x="219" y="110"/>
                    </a:cubicBezTo>
                    <a:cubicBezTo>
                      <a:pt x="0" y="123"/>
                      <a:pt x="0" y="123"/>
                      <a:pt x="0" y="123"/>
                    </a:cubicBezTo>
                    <a:lnTo>
                      <a:pt x="59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Freeform 17"/>
              <p:cNvSpPr>
                <a:spLocks/>
              </p:cNvSpPr>
              <p:nvPr/>
            </p:nvSpPr>
            <p:spPr bwMode="auto">
              <a:xfrm>
                <a:off x="-3527425" y="3051176"/>
                <a:ext cx="1866900" cy="722313"/>
              </a:xfrm>
              <a:custGeom>
                <a:avLst/>
                <a:gdLst>
                  <a:gd name="T0" fmla="*/ 0 w 497"/>
                  <a:gd name="T1" fmla="*/ 0 h 192"/>
                  <a:gd name="T2" fmla="*/ 497 w 497"/>
                  <a:gd name="T3" fmla="*/ 94 h 192"/>
                  <a:gd name="T4" fmla="*/ 385 w 497"/>
                  <a:gd name="T5" fmla="*/ 118 h 192"/>
                  <a:gd name="T6" fmla="*/ 268 w 497"/>
                  <a:gd name="T7" fmla="*/ 115 h 192"/>
                  <a:gd name="T8" fmla="*/ 68 w 497"/>
                  <a:gd name="T9" fmla="*/ 35 h 192"/>
                  <a:gd name="T10" fmla="*/ 0 w 497"/>
                  <a:gd name="T1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192">
                    <a:moveTo>
                      <a:pt x="0" y="0"/>
                    </a:moveTo>
                    <a:cubicBezTo>
                      <a:pt x="0" y="0"/>
                      <a:pt x="166" y="192"/>
                      <a:pt x="497" y="94"/>
                    </a:cubicBezTo>
                    <a:cubicBezTo>
                      <a:pt x="385" y="118"/>
                      <a:pt x="385" y="118"/>
                      <a:pt x="385" y="118"/>
                    </a:cubicBezTo>
                    <a:cubicBezTo>
                      <a:pt x="268" y="115"/>
                      <a:pt x="268" y="115"/>
                      <a:pt x="268" y="115"/>
                    </a:cubicBezTo>
                    <a:cubicBezTo>
                      <a:pt x="68" y="35"/>
                      <a:pt x="68" y="35"/>
                      <a:pt x="68" y="3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-1690688" y="2671763"/>
                <a:ext cx="631825" cy="450850"/>
              </a:xfrm>
              <a:custGeom>
                <a:avLst/>
                <a:gdLst>
                  <a:gd name="T0" fmla="*/ 0 w 168"/>
                  <a:gd name="T1" fmla="*/ 96 h 120"/>
                  <a:gd name="T2" fmla="*/ 168 w 168"/>
                  <a:gd name="T3" fmla="*/ 48 h 120"/>
                  <a:gd name="T4" fmla="*/ 109 w 168"/>
                  <a:gd name="T5" fmla="*/ 109 h 120"/>
                  <a:gd name="T6" fmla="*/ 13 w 168"/>
                  <a:gd name="T7" fmla="*/ 120 h 120"/>
                  <a:gd name="T8" fmla="*/ 0 w 168"/>
                  <a:gd name="T9" fmla="*/ 9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20">
                    <a:moveTo>
                      <a:pt x="0" y="96"/>
                    </a:moveTo>
                    <a:cubicBezTo>
                      <a:pt x="0" y="96"/>
                      <a:pt x="123" y="0"/>
                      <a:pt x="168" y="48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3" y="120"/>
                      <a:pt x="13" y="120"/>
                      <a:pt x="13" y="120"/>
                    </a:cubicBezTo>
                    <a:lnTo>
                      <a:pt x="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73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487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22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75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712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459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204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51" algn="l" defTabSz="685487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960"/>
                <a:endParaRPr lang="en-US" sz="147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7" name="Rectangle 42"/>
            <p:cNvSpPr/>
            <p:nvPr/>
          </p:nvSpPr>
          <p:spPr bwMode="auto">
            <a:xfrm>
              <a:off x="3735864" y="2784624"/>
              <a:ext cx="1721989" cy="178029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4" tIns="27002" rIns="54004" bIns="27002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100" kern="0" dirty="0">
                  <a:solidFill>
                    <a:schemeClr val="tx1"/>
                  </a:solidFill>
                  <a:latin typeface="+mj-ea"/>
                  <a:ea typeface="+mj-ea"/>
                  <a:cs typeface="Arial" pitchFamily="34" charset="0"/>
                </a:rPr>
                <a:t>使用相应功能时，用户需要提供自己的教务系统的账号和密码，这种向用户索要第三方应用个人隐私信息，尤其是密码的行为有可能会引起一些用户的反感，如果不愿意提供帐号密码，可以选择手动创建课表</a:t>
              </a:r>
              <a:endParaRPr lang="en-US" altLang="zh-CN" sz="1100" kern="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17109" y="1116161"/>
            <a:ext cx="2268343" cy="4033836"/>
            <a:chOff x="6183521" y="1130268"/>
            <a:chExt cx="2001004" cy="3561815"/>
          </a:xfrm>
        </p:grpSpPr>
        <p:sp>
          <p:nvSpPr>
            <p:cNvPr id="40" name="Rectangle 12"/>
            <p:cNvSpPr/>
            <p:nvPr/>
          </p:nvSpPr>
          <p:spPr bwMode="auto">
            <a:xfrm>
              <a:off x="6183521" y="1130268"/>
              <a:ext cx="2001004" cy="3561815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78" name="同侧圆角矩形 77"/>
            <p:cNvSpPr/>
            <p:nvPr/>
          </p:nvSpPr>
          <p:spPr>
            <a:xfrm>
              <a:off x="6220281" y="2354259"/>
              <a:ext cx="1939483" cy="393840"/>
            </a:xfrm>
            <a:prstGeom prst="round2SameRect">
              <a:avLst/>
            </a:prstGeom>
            <a:solidFill>
              <a:schemeClr val="tx2"/>
            </a:solidFill>
            <a:ln w="2857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1" name="Rectangle 18"/>
            <p:cNvSpPr/>
            <p:nvPr/>
          </p:nvSpPr>
          <p:spPr>
            <a:xfrm>
              <a:off x="6195308" y="2397715"/>
              <a:ext cx="1989215" cy="311614"/>
            </a:xfrm>
            <a:prstGeom prst="rect">
              <a:avLst/>
            </a:prstGeom>
          </p:spPr>
          <p:txBody>
            <a:bodyPr wrap="square" lIns="71996" tIns="35999" rIns="71996" bIns="35999" anchor="b" anchorCtr="0">
              <a:spAutoFit/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9959">
                <a:defRPr/>
              </a:pPr>
              <a:r>
                <a:rPr lang="zh-CN" altLang="en-US" sz="1575" kern="0" spc="-42" dirty="0">
                  <a:solidFill>
                    <a:schemeClr val="bg1">
                      <a:alpha val="99000"/>
                    </a:schemeClr>
                  </a:solidFill>
                  <a:latin typeface="+mj-ea"/>
                  <a:ea typeface="+mj-ea"/>
                  <a:cs typeface="Segoe UI" pitchFamily="34" charset="0"/>
                </a:rPr>
                <a:t>经济可行性</a:t>
              </a:r>
              <a:endParaRPr lang="en-US" sz="1575" kern="0" spc="-42" dirty="0">
                <a:solidFill>
                  <a:schemeClr val="bg1">
                    <a:alpha val="99000"/>
                  </a:schemeClr>
                </a:soli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black">
            <a:xfrm>
              <a:off x="6706035" y="1243892"/>
              <a:ext cx="998857" cy="1027048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4803" tIns="32401" rIns="64803" bIns="3240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39960"/>
              <a:endParaRPr lang="en-US" sz="945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Rectangle 42"/>
            <p:cNvSpPr/>
            <p:nvPr/>
          </p:nvSpPr>
          <p:spPr bwMode="auto">
            <a:xfrm>
              <a:off x="6342406" y="2848206"/>
              <a:ext cx="1778598" cy="150807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004" tIns="27002" rIns="54004" bIns="27002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73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487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22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75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712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459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204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51" algn="l" defTabSz="68548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100" kern="0" dirty="0">
                  <a:solidFill>
                    <a:schemeClr val="tx1"/>
                  </a:solidFill>
                  <a:latin typeface="+mj-ea"/>
                  <a:ea typeface="+mj-ea"/>
                  <a:cs typeface="Arial" pitchFamily="34" charset="0"/>
                </a:rPr>
                <a:t>这是一款免费的移动应用，在其内也没有需要付费才可以提供的功能，更没有嵌入的广告，使用微信小程序开发，无需安装，不占手机空间。</a:t>
              </a:r>
              <a:endParaRPr lang="en-US" altLang="zh-CN" sz="1100" kern="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0445" y="251500"/>
            <a:ext cx="2024352" cy="523220"/>
            <a:chOff x="609675" y="319364"/>
            <a:chExt cx="2570608" cy="664408"/>
          </a:xfrm>
        </p:grpSpPr>
        <p:sp>
          <p:nvSpPr>
            <p:cNvPr id="43" name="文本框 23"/>
            <p:cNvSpPr txBox="1"/>
            <p:nvPr/>
          </p:nvSpPr>
          <p:spPr>
            <a:xfrm>
              <a:off x="665958" y="319364"/>
              <a:ext cx="2514325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可行性分析 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5" name="同侧圆角矩形 54"/>
          <p:cNvSpPr/>
          <p:nvPr/>
        </p:nvSpPr>
        <p:spPr>
          <a:xfrm>
            <a:off x="3852813" y="2484313"/>
            <a:ext cx="2036457" cy="413532"/>
          </a:xfrm>
          <a:prstGeom prst="round2SameRect">
            <a:avLst/>
          </a:prstGeom>
          <a:solidFill>
            <a:schemeClr val="tx2"/>
          </a:solidFill>
          <a:ln w="285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j-ea"/>
                <a:ea typeface="+mj-ea"/>
              </a:rPr>
              <a:t> </a:t>
            </a:r>
            <a:r>
              <a:rPr lang="zh-CN" altLang="en-US">
                <a:latin typeface="+mj-ea"/>
                <a:ea typeface="+mj-ea"/>
              </a:rPr>
              <a:t>操作可行性</a:t>
            </a:r>
          </a:p>
        </p:txBody>
      </p:sp>
    </p:spTree>
    <p:extLst>
      <p:ext uri="{BB962C8B-B14F-4D97-AF65-F5344CB8AC3E}">
        <p14:creationId xmlns:p14="http://schemas.microsoft.com/office/powerpoint/2010/main" val="29061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泪滴形 27"/>
          <p:cNvSpPr/>
          <p:nvPr/>
        </p:nvSpPr>
        <p:spPr>
          <a:xfrm flipH="1" flipV="1">
            <a:off x="603359" y="1836241"/>
            <a:ext cx="3393470" cy="3096344"/>
          </a:xfrm>
          <a:prstGeom prst="teardrop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7200000" scaled="0"/>
            <a:tileRect/>
          </a:gradFill>
          <a:ln w="28575">
            <a:solidFill>
              <a:schemeClr val="bg1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60925" y="1764233"/>
            <a:ext cx="3672408" cy="3024336"/>
            <a:chOff x="2721032" y="2992640"/>
            <a:chExt cx="1619902" cy="1619902"/>
          </a:xfrm>
        </p:grpSpPr>
        <p:sp>
          <p:nvSpPr>
            <p:cNvPr id="27" name="泪滴形 26"/>
            <p:cNvSpPr/>
            <p:nvPr/>
          </p:nvSpPr>
          <p:spPr>
            <a:xfrm flipV="1">
              <a:off x="2721032" y="2992640"/>
              <a:ext cx="1619902" cy="1619902"/>
            </a:xfrm>
            <a:prstGeom prst="teardrop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6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959197" y="3705804"/>
              <a:ext cx="945314" cy="31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75" dirty="0">
                  <a:solidFill>
                    <a:schemeClr val="bg2"/>
                  </a:solidFill>
                  <a:latin typeface="+mj-ea"/>
                </a:rPr>
                <a:t>标题文字</a:t>
              </a:r>
              <a:endParaRPr lang="en-US" altLang="zh-CN" sz="1575" dirty="0">
                <a:solidFill>
                  <a:schemeClr val="bg2"/>
                </a:solidFill>
                <a:latin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0445" y="251500"/>
            <a:ext cx="3101570" cy="523220"/>
            <a:chOff x="609675" y="319364"/>
            <a:chExt cx="3938504" cy="664408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3882221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是否盈利、用户群</a:t>
              </a:r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324421" y="953801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541" y="30603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/>
              <a:t>不盈利</a:t>
            </a:r>
            <a:endParaRPr kumimoji="1"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5436989" y="255632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/>
              <a:t>云南大学</a:t>
            </a:r>
            <a:endParaRPr kumimoji="1" lang="en-US" altLang="zh-CN" sz="3600"/>
          </a:p>
          <a:p>
            <a:r>
              <a:rPr kumimoji="1" lang="zh-CN" altLang="en-US" sz="3600"/>
              <a:t>所有研究生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585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540445" y="251500"/>
            <a:ext cx="2383425" cy="523220"/>
            <a:chOff x="609675" y="319364"/>
            <a:chExt cx="3026573" cy="664408"/>
          </a:xfrm>
        </p:grpSpPr>
        <p:sp>
          <p:nvSpPr>
            <p:cNvPr id="48" name="文本框 23"/>
            <p:cNvSpPr txBox="1"/>
            <p:nvPr/>
          </p:nvSpPr>
          <p:spPr>
            <a:xfrm>
              <a:off x="665958" y="319364"/>
              <a:ext cx="2970290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分析相似产品</a:t>
              </a:r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49" name="等腰三角形 48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0445" y="9721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超级课程表</a:t>
            </a:r>
            <a:endParaRPr kumimoji="1"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2340645" y="972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课程格子</a:t>
            </a:r>
            <a:endParaRPr kumimoji="1" lang="zh-CN" altLang="en-US" sz="2000"/>
          </a:p>
        </p:txBody>
      </p:sp>
      <p:pic>
        <p:nvPicPr>
          <p:cNvPr id="12" name="图片 11" descr="1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" y="1548209"/>
            <a:ext cx="2088232" cy="3712412"/>
          </a:xfrm>
          <a:prstGeom prst="rect">
            <a:avLst/>
          </a:prstGeom>
        </p:spPr>
      </p:pic>
      <p:pic>
        <p:nvPicPr>
          <p:cNvPr id="13" name="图片 12" descr="2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45" y="1440235"/>
            <a:ext cx="2126465" cy="3780382"/>
          </a:xfrm>
          <a:prstGeom prst="rect">
            <a:avLst/>
          </a:prstGeom>
        </p:spPr>
      </p:pic>
      <p:pic>
        <p:nvPicPr>
          <p:cNvPr id="14" name="图片 13" descr="3.jpe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09" y="1332185"/>
            <a:ext cx="2185398" cy="3885152"/>
          </a:xfrm>
          <a:prstGeom prst="rect">
            <a:avLst/>
          </a:prstGeom>
        </p:spPr>
      </p:pic>
      <p:pic>
        <p:nvPicPr>
          <p:cNvPr id="16" name="图片 15" descr="4.jpe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73" y="1332185"/>
            <a:ext cx="2215789" cy="393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40445" y="251500"/>
            <a:ext cx="2383425" cy="523220"/>
            <a:chOff x="609675" y="319364"/>
            <a:chExt cx="3026574" cy="664408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2970291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分析相似产品</a:t>
              </a:r>
              <a:r>
                <a:rPr lang="zh-CN" altLang="en-US" sz="1680" dirty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54" name="圆角矩形 153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405" y="1404193"/>
            <a:ext cx="839204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用户群：全国高校学生</a:t>
            </a:r>
            <a:endParaRPr kumimoji="1" lang="en-US" altLang="zh-CN" sz="2000"/>
          </a:p>
          <a:p>
            <a:r>
              <a:rPr kumimoji="1" lang="zh-CN" altLang="en-US" sz="2000"/>
              <a:t>功能：课程信息查询导入、成绩查询、考试时间、超级课堂、课堂笔记、</a:t>
            </a:r>
            <a:endParaRPr kumimoji="1" lang="en-US" altLang="zh-CN" sz="2000"/>
          </a:p>
          <a:p>
            <a:r>
              <a:rPr kumimoji="1" lang="zh-CN" altLang="en-US" sz="2000"/>
              <a:t>校园话题讨论</a:t>
            </a:r>
            <a:r>
              <a:rPr kumimoji="1" lang="zh-CN" altLang="zh-CN" sz="2000"/>
              <a:t>、</a:t>
            </a:r>
            <a:r>
              <a:rPr kumimoji="1" lang="zh-CN" altLang="en-US" sz="2000"/>
              <a:t>校园社交聊天</a:t>
            </a:r>
            <a:endParaRPr kumimoji="1" lang="en-US" altLang="zh-CN" sz="2000"/>
          </a:p>
          <a:p>
            <a:endParaRPr kumimoji="1" lang="en-US" altLang="zh-CN" sz="2000"/>
          </a:p>
          <a:p>
            <a:r>
              <a:rPr kumimoji="1" lang="zh-CN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我们实现了其中部分功能</a:t>
            </a:r>
            <a:endParaRPr kumimoji="1" lang="en-US" altLang="zh-CN" sz="2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kumimoji="1" lang="en-US" altLang="zh-CN" sz="2000"/>
          </a:p>
          <a:p>
            <a:r>
              <a:rPr kumimoji="1" lang="zh-CN" altLang="en-US" sz="2000"/>
              <a:t>差异化：</a:t>
            </a:r>
            <a:r>
              <a:rPr kumimoji="1" lang="en-US" altLang="zh-CN" sz="2000"/>
              <a:t>YUN</a:t>
            </a:r>
            <a:r>
              <a:rPr kumimoji="1" lang="zh-CN" altLang="en-US" sz="2000"/>
              <a:t>课表是一款轻量级的微信小程序，只面向云南大学研究生</a:t>
            </a:r>
            <a:endParaRPr kumimoji="1" lang="en-US" altLang="zh-CN" sz="2000"/>
          </a:p>
          <a:p>
            <a:endParaRPr kumimoji="1" lang="en-US" altLang="zh-CN" sz="2000"/>
          </a:p>
          <a:p>
            <a:endParaRPr kumimoji="1" lang="en-US" altLang="zh-CN" sz="2000"/>
          </a:p>
          <a:p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9592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6528690" y="3094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387350" y="-466725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72742" name="图片 24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72771" name="图片 55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0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2676718" y="3043236"/>
            <a:ext cx="3696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9" tIns="34295" rIns="68589" bIns="34295">
            <a:spAutoFit/>
          </a:bodyPr>
          <a:lstStyle/>
          <a:p>
            <a:pPr algn="ctr" defTabSz="685800"/>
            <a:r>
              <a:rPr lang="zh-CN" altLang="en-US" sz="41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谢 谢 </a:t>
            </a:r>
          </a:p>
        </p:txBody>
      </p:sp>
    </p:spTree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437</Words>
  <Application>Microsoft Macintosh PowerPoint</Application>
  <PresentationFormat>自定义</PresentationFormat>
  <Paragraphs>70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简洁互联网模板</dc:title>
  <dc:creator>第一PPT模板网：www.1ppt.com</dc:creator>
  <cp:keywords>第一PPT模板网：www.1ppt.com</cp:keywords>
  <cp:lastModifiedBy>董 马</cp:lastModifiedBy>
  <cp:revision>181</cp:revision>
  <dcterms:created xsi:type="dcterms:W3CDTF">2013-05-08T06:52:36Z</dcterms:created>
  <dcterms:modified xsi:type="dcterms:W3CDTF">2018-03-13T01:26:38Z</dcterms:modified>
</cp:coreProperties>
</file>