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7" r:id="rId2"/>
    <p:sldId id="257" r:id="rId3"/>
    <p:sldId id="331" r:id="rId4"/>
    <p:sldId id="294" r:id="rId5"/>
    <p:sldId id="293" r:id="rId6"/>
    <p:sldId id="291" r:id="rId7"/>
  </p:sldIdLst>
  <p:sldSz cx="9721850" cy="54006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FF"/>
    <a:srgbClr val="0000FF"/>
    <a:srgbClr val="004A82"/>
    <a:srgbClr val="E6A400"/>
    <a:srgbClr val="CC6600"/>
    <a:srgbClr val="CEAC1A"/>
    <a:srgbClr val="BC8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37" autoAdjust="0"/>
  </p:normalViewPr>
  <p:slideViewPr>
    <p:cSldViewPr>
      <p:cViewPr varScale="1">
        <p:scale>
          <a:sx n="69" d="100"/>
          <a:sy n="69" d="100"/>
        </p:scale>
        <p:origin x="-616" y="-104"/>
      </p:cViewPr>
      <p:guideLst>
        <p:guide orient="horz" pos="1701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2C199-EE4C-4426-8B4D-28DB732A67BA}" type="datetimeFigureOut">
              <a:rPr lang="zh-CN" altLang="en-US"/>
              <a:pPr>
                <a:defRPr/>
              </a:pPr>
              <a:t>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229B0-F7ED-40B6-A316-3CF67DA95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9859A0-132D-4109-AADC-7416D66AFA8D}" type="slidenum">
              <a:rPr lang="zh-CN" altLang="en-US" sz="1200">
                <a:latin typeface="Calibri" pitchFamily="34" charset="0"/>
              </a:rPr>
              <a:pPr algn="r"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4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D9548-E315-491C-A748-619470DC459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9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7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0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2C2A17-64FF-40D8-876E-295C6AE3A9FC}" type="slidenum">
              <a:rPr lang="zh-CN" altLang="en-US" sz="1200">
                <a:latin typeface="Calibri" pitchFamily="34" charset="0"/>
              </a:rPr>
              <a:pPr algn="r"/>
              <a:t>6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1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15900"/>
            <a:ext cx="8750300" cy="9001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260475"/>
            <a:ext cx="8750300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5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07950" y="193675"/>
            <a:ext cx="2216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点击添加标题文本</a:t>
            </a: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339975" y="396875"/>
            <a:ext cx="6127750" cy="69850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8621713" y="396875"/>
            <a:ext cx="1423987" cy="69850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95" r:id="rId3"/>
  </p:sldLayoutIdLst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12653" y="1980257"/>
            <a:ext cx="4745038" cy="13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9" tIns="34295" rIns="68589" bIns="34295">
            <a:spAutoFit/>
          </a:bodyPr>
          <a:lstStyle/>
          <a:p>
            <a:pPr algn="ctr" defTabSz="685800"/>
            <a:r>
              <a:rPr lang="zh-CN" altLang="zh-CN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NU</a:t>
            </a:r>
            <a:r>
              <a:rPr lang="zh-CN" altLang="en-US" sz="8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课表</a:t>
            </a: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1764581" y="3708449"/>
            <a:ext cx="6931025" cy="6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9" tIns="34295" rIns="68589" bIns="34295">
            <a:spAutoFit/>
          </a:bodyPr>
          <a:lstStyle/>
          <a:p>
            <a:pPr defTabSz="685800"/>
            <a:r>
              <a:rPr lang="zh-CN" altLang="en-US" sz="36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马董、任永辉、李应涛、杨宇迪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6000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1588"/>
            <a:ext cx="3421063" cy="12715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544677" y="354698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1325" y="1547813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软件的功能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81325" y="22479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系统的基本架构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81325" y="29464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总结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301875" y="1447800"/>
            <a:ext cx="920750" cy="701675"/>
            <a:chOff x="2165941" y="1632858"/>
            <a:chExt cx="864096" cy="744966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90151" cy="744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301875" y="2151063"/>
            <a:ext cx="920750" cy="701675"/>
            <a:chOff x="2165941" y="2378338"/>
            <a:chExt cx="864096" cy="741435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90151" cy="74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301875" y="2849563"/>
            <a:ext cx="920750" cy="701675"/>
            <a:chOff x="2165941" y="3116171"/>
            <a:chExt cx="864096" cy="7431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90151" cy="743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355725" y="663575"/>
            <a:ext cx="238283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</a:rPr>
              <a:t>CONTENTS </a:t>
            </a:r>
            <a:r>
              <a:rPr lang="en-US" altLang="zh-CN" dirty="0" smtClean="0">
                <a:solidFill>
                  <a:srgbClr val="0070C0"/>
                </a:solidFill>
              </a:rPr>
              <a:t>  PAGE 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07974" y="251500"/>
            <a:ext cx="1697750" cy="523220"/>
            <a:chOff x="568442" y="319364"/>
            <a:chExt cx="2155877" cy="664408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2058361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软件功能 </a:t>
              </a: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54" name="圆角矩形 153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 rot="5400000">
            <a:off x="4284860" y="612107"/>
            <a:ext cx="720081" cy="388843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050" b="1" kern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3924821" y="756121"/>
            <a:ext cx="1584176" cy="1487259"/>
            <a:chOff x="7146423" y="413387"/>
            <a:chExt cx="495231" cy="496232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146423" y="413387"/>
              <a:ext cx="495231" cy="496232"/>
              <a:chOff x="1589596" y="810715"/>
              <a:chExt cx="2340698" cy="2345431"/>
            </a:xfrm>
          </p:grpSpPr>
          <p:grpSp>
            <p:nvGrpSpPr>
              <p:cNvPr id="113" name="组合 79"/>
              <p:cNvGrpSpPr>
                <a:grpSpLocks/>
              </p:cNvGrpSpPr>
              <p:nvPr/>
            </p:nvGrpSpPr>
            <p:grpSpPr bwMode="auto">
              <a:xfrm>
                <a:off x="1589596" y="810715"/>
                <a:ext cx="2340698" cy="2345431"/>
                <a:chOff x="6379729" y="2488774"/>
                <a:chExt cx="2513016" cy="2513016"/>
              </a:xfrm>
            </p:grpSpPr>
            <p:sp>
              <p:nvSpPr>
                <p:cNvPr id="115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"/>
                    <a:ea typeface="宋体"/>
                  </a:endParaRPr>
                </a:p>
              </p:txBody>
            </p:sp>
            <p:sp>
              <p:nvSpPr>
                <p:cNvPr id="116" name="任意多边形 83"/>
                <p:cNvSpPr/>
                <p:nvPr/>
              </p:nvSpPr>
              <p:spPr>
                <a:xfrm rot="16377237">
                  <a:off x="6409518" y="2506880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4" name="椭圆 80"/>
              <p:cNvSpPr/>
              <p:nvPr/>
            </p:nvSpPr>
            <p:spPr bwMode="auto">
              <a:xfrm>
                <a:off x="1932719" y="1141998"/>
                <a:ext cx="1691507" cy="1694935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50" b="1" kern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7266038" y="516486"/>
              <a:ext cx="258044" cy="386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1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YNU</a:t>
              </a:r>
            </a:p>
            <a:p>
              <a:r>
                <a:rPr lang="zh-CN" altLang="en-US" sz="231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课表</a:t>
              </a:r>
              <a:endParaRPr lang="en-US" altLang="zh-CN" sz="231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31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圆角矩形 37"/>
          <p:cNvSpPr/>
          <p:nvPr/>
        </p:nvSpPr>
        <p:spPr>
          <a:xfrm rot="5400000">
            <a:off x="2659381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成绩查询</a:t>
            </a:r>
          </a:p>
        </p:txBody>
      </p:sp>
      <p:sp>
        <p:nvSpPr>
          <p:cNvPr id="39" name="圆角矩形 38"/>
          <p:cNvSpPr/>
          <p:nvPr/>
        </p:nvSpPr>
        <p:spPr>
          <a:xfrm rot="5400000">
            <a:off x="1435245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课表查询</a:t>
            </a:r>
          </a:p>
        </p:txBody>
      </p:sp>
      <p:sp>
        <p:nvSpPr>
          <p:cNvPr id="40" name="圆角矩形 39"/>
          <p:cNvSpPr/>
          <p:nvPr/>
        </p:nvSpPr>
        <p:spPr>
          <a:xfrm rot="5400000">
            <a:off x="3883517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校园动态</a:t>
            </a:r>
          </a:p>
        </p:txBody>
      </p:sp>
      <p:sp>
        <p:nvSpPr>
          <p:cNvPr id="42" name="圆角矩形 41"/>
          <p:cNvSpPr/>
          <p:nvPr/>
        </p:nvSpPr>
        <p:spPr>
          <a:xfrm rot="5400000">
            <a:off x="5251669" y="3929811"/>
            <a:ext cx="2448272" cy="493456"/>
          </a:xfrm>
          <a:prstGeom prst="roundRect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</a:rPr>
              <a:t>校历</a:t>
            </a:r>
          </a:p>
        </p:txBody>
      </p:sp>
    </p:spTree>
    <p:extLst>
      <p:ext uri="{BB962C8B-B14F-4D97-AF65-F5344CB8AC3E}">
        <p14:creationId xmlns:p14="http://schemas.microsoft.com/office/powerpoint/2010/main" val="15817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84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40445" y="251500"/>
            <a:ext cx="2383425" cy="523220"/>
            <a:chOff x="609675" y="319364"/>
            <a:chExt cx="3026568" cy="664408"/>
          </a:xfrm>
        </p:grpSpPr>
        <p:sp>
          <p:nvSpPr>
            <p:cNvPr id="43" name="文本框 23"/>
            <p:cNvSpPr txBox="1"/>
            <p:nvPr/>
          </p:nvSpPr>
          <p:spPr>
            <a:xfrm>
              <a:off x="665958" y="319364"/>
              <a:ext cx="2970285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系统基本架构 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481362" y="75550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8" name="图片 7" descr="系统架构设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7" y="30065"/>
            <a:ext cx="56251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446" y="251500"/>
            <a:ext cx="947134" cy="523220"/>
            <a:chOff x="609675" y="319364"/>
            <a:chExt cx="1202708" cy="664408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1146425" cy="66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总结 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16200000" flipH="1" flipV="1">
              <a:off x="533741" y="578894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24421" y="953801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421" y="1044153"/>
            <a:ext cx="77153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1、爬取课表数据时，因为要通过服务器访问，服务器相对于校网来说是外网，外网访问学校的教务系统响应时间很慢，大约需要</a:t>
            </a:r>
            <a:r>
              <a:rPr kumimoji="1" lang="en-US" altLang="zh-CN" sz="2000"/>
              <a:t>128s</a:t>
            </a:r>
            <a:r>
              <a:rPr kumimoji="1" lang="zh-CN" altLang="en-US" sz="2000"/>
              <a:t>，微信小程序在</a:t>
            </a:r>
            <a:r>
              <a:rPr kumimoji="1" lang="en-US" altLang="zh-CN" sz="2000"/>
              <a:t>128s</a:t>
            </a:r>
            <a:r>
              <a:rPr kumimoji="1" lang="zh-CN" altLang="en-US" sz="2000"/>
              <a:t>的请求内，直接把请求杀了，我们花费了很多的时间取处理这个，包括在服务器使用</a:t>
            </a:r>
            <a:r>
              <a:rPr kumimoji="1" lang="en-US" altLang="zh-CN" sz="2000"/>
              <a:t>VPN</a:t>
            </a:r>
            <a:r>
              <a:rPr kumimoji="1" lang="zh-CN" altLang="en-US" sz="2000"/>
              <a:t>、先爬取数据放在数据库中，后续再传送，这些方法都解决不了，最后我们使用花生壳将外网映射到内网中，有效的处理了这个问题。</a:t>
            </a:r>
            <a:endParaRPr kumimoji="1" lang="en-US" altLang="zh-CN" sz="2000"/>
          </a:p>
          <a:p>
            <a:r>
              <a:rPr kumimoji="1" lang="zh-CN" altLang="zh-CN" sz="2000"/>
              <a:t>2</a:t>
            </a:r>
            <a:r>
              <a:rPr kumimoji="1" lang="zh-CN" altLang="en-US" sz="2000"/>
              <a:t>、在校园话题模块中，刚开始是加入了点赞和评论模块，由于点赞涉及到的表较多，我们实现了相互点赞，没有实现对一篇文章只能点赞一次。</a:t>
            </a:r>
            <a:endParaRPr kumimoji="1" lang="en-US" altLang="zh-CN" sz="2000"/>
          </a:p>
          <a:p>
            <a:r>
              <a:rPr kumimoji="1" lang="zh-CN" altLang="zh-CN" sz="2000"/>
              <a:t>3</a:t>
            </a:r>
            <a:r>
              <a:rPr kumimoji="1" lang="zh-CN" altLang="en-US" sz="2000"/>
              <a:t>、</a:t>
            </a:r>
            <a:r>
              <a:rPr kumimoji="1" lang="zh-CN" altLang="en-US" sz="2000"/>
              <a:t>开发过程，多读文档！！！！</a:t>
            </a:r>
            <a:endParaRPr kumimoji="1" lang="en-US" altLang="zh-CN" sz="2000"/>
          </a:p>
          <a:p>
            <a:r>
              <a:rPr kumimoji="1" lang="en-US" altLang="zh-CN" sz="2000"/>
              <a:t>4</a:t>
            </a:r>
            <a:r>
              <a:rPr kumimoji="1" lang="zh-CN" altLang="en-US" sz="2000"/>
              <a:t>、</a:t>
            </a:r>
            <a:r>
              <a:rPr kumimoji="1" lang="zh-CN" altLang="en-US" sz="2000"/>
              <a:t>任何项目，都需要团队小组的努力合作，才能做好！！</a:t>
            </a:r>
            <a:endParaRPr kumimoji="1" lang="en-US" altLang="zh-CN" sz="2000"/>
          </a:p>
          <a:p>
            <a:r>
              <a:rPr kumimoji="1" lang="zh-CN" altLang="en-US" sz="2000"/>
              <a:t>感谢我们组员的付出，感谢张老师的指导！！</a:t>
            </a:r>
          </a:p>
        </p:txBody>
      </p:sp>
    </p:spTree>
    <p:extLst>
      <p:ext uri="{BB962C8B-B14F-4D97-AF65-F5344CB8AC3E}">
        <p14:creationId xmlns:p14="http://schemas.microsoft.com/office/powerpoint/2010/main" val="2585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6528690" y="3094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676718" y="3043236"/>
            <a:ext cx="3696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9" tIns="34295" rIns="68589" bIns="34295">
            <a:spAutoFit/>
          </a:bodyPr>
          <a:lstStyle/>
          <a:p>
            <a:pPr algn="ctr" defTabSz="685800"/>
            <a:r>
              <a:rPr lang="zh-CN" altLang="en-US" sz="41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谢 谢 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284</Words>
  <Application>Microsoft Macintosh PowerPoint</Application>
  <PresentationFormat>自定义</PresentationFormat>
  <Paragraphs>40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简洁互联网模板</dc:title>
  <dc:creator>第一PPT模板网：www.1ppt.com</dc:creator>
  <cp:keywords>第一PPT模板网：www.1ppt.com</cp:keywords>
  <cp:lastModifiedBy>董 马</cp:lastModifiedBy>
  <cp:revision>188</cp:revision>
  <dcterms:created xsi:type="dcterms:W3CDTF">2013-05-08T06:52:36Z</dcterms:created>
  <dcterms:modified xsi:type="dcterms:W3CDTF">2018-07-06T01:03:39Z</dcterms:modified>
</cp:coreProperties>
</file>