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7" r:id="rId2"/>
    <p:sldId id="257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291" r:id="rId12"/>
  </p:sldIdLst>
  <p:sldSz cx="9721850" cy="54006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99FF"/>
    <a:srgbClr val="0000FF"/>
    <a:srgbClr val="004A82"/>
    <a:srgbClr val="E6A400"/>
    <a:srgbClr val="CC6600"/>
    <a:srgbClr val="CEAC1A"/>
    <a:srgbClr val="BC8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4" autoAdjust="0"/>
    <p:restoredTop sz="94637" autoAdjust="0"/>
  </p:normalViewPr>
  <p:slideViewPr>
    <p:cSldViewPr>
      <p:cViewPr varScale="1">
        <p:scale>
          <a:sx n="65" d="100"/>
          <a:sy n="65" d="100"/>
        </p:scale>
        <p:origin x="-928" y="-112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D2C199-EE4C-4426-8B4D-28DB732A67BA}" type="datetimeFigureOut">
              <a:rPr lang="zh-CN" altLang="en-US"/>
              <a:pPr>
                <a:defRPr/>
              </a:pPr>
              <a:t>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229B0-F7ED-40B6-A316-3CF67DA952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7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9859A0-132D-4109-AADC-7416D66AFA8D}" type="slidenum">
              <a:rPr lang="zh-CN" altLang="en-US" sz="1200">
                <a:latin typeface="Calibri" pitchFamily="34" charset="0"/>
              </a:rPr>
              <a:pPr algn="r"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4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9D9548-E315-491C-A748-619470DC45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90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2C2A17-64FF-40D8-876E-295C6AE3A9FC}" type="slidenum">
              <a:rPr lang="zh-CN" altLang="en-US" sz="1200">
                <a:latin typeface="Calibri" pitchFamily="34" charset="0"/>
              </a:rPr>
              <a:pPr algn="r"/>
              <a:t>11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1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15900"/>
            <a:ext cx="8750300" cy="9001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260475"/>
            <a:ext cx="8750300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18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107950" y="193675"/>
            <a:ext cx="2216150" cy="396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点击添加标题文本</a:t>
            </a:r>
          </a:p>
        </p:txBody>
      </p:sp>
      <p:sp>
        <p:nvSpPr>
          <p:cNvPr id="2" name="矩形 1"/>
          <p:cNvSpPr>
            <a:spLocks noChangeArrowheads="1"/>
          </p:cNvSpPr>
          <p:nvPr userDrawn="1"/>
        </p:nvSpPr>
        <p:spPr bwMode="auto">
          <a:xfrm flipV="1">
            <a:off x="2339975" y="396875"/>
            <a:ext cx="6127750" cy="69850"/>
          </a:xfrm>
          <a:prstGeom prst="rect">
            <a:avLst/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 userDrawn="1"/>
        </p:nvSpPr>
        <p:spPr bwMode="auto">
          <a:xfrm flipV="1">
            <a:off x="8621713" y="396875"/>
            <a:ext cx="1423987" cy="69850"/>
          </a:xfrm>
          <a:prstGeom prst="rect">
            <a:avLst/>
          </a:prstGeom>
          <a:solidFill>
            <a:srgbClr val="7F7F7F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9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5157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5186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12653" y="1980257"/>
            <a:ext cx="4745038" cy="6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9" tIns="34295" rIns="68589" bIns="34295">
            <a:spAutoFit/>
          </a:bodyPr>
          <a:lstStyle/>
          <a:p>
            <a:pPr algn="ctr" defTabSz="685800"/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课表</a:t>
            </a:r>
            <a:r>
              <a:rPr lang="en-US" altLang="zh-CN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4140845" y="3780457"/>
            <a:ext cx="4896544" cy="37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9" tIns="34295" rIns="68589" bIns="34295">
            <a:spAutoFit/>
          </a:bodyPr>
          <a:lstStyle/>
          <a:p>
            <a:pPr defTabSz="685800"/>
            <a:r>
              <a:rPr lang="zh-CN" altLang="en-US" sz="20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马董、任永辉、李应涛、杨宇迪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6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系统层次图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63214"/>
            <a:ext cx="2880320" cy="523220"/>
            <a:chOff x="568442" y="227924"/>
            <a:chExt cx="1315299" cy="66440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66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分析模型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2" name="图片 1" descr="系统层次图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0"/>
            <a:ext cx="9721850" cy="43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63713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6528690" y="30941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387350" y="-466725"/>
            <a:ext cx="9226550" cy="2528888"/>
            <a:chOff x="44" y="-294"/>
            <a:chExt cx="5812" cy="159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86837" flipH="1">
              <a:off x="2660" y="702"/>
              <a:ext cx="374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3084" y="572"/>
              <a:ext cx="188" cy="327"/>
            </a:xfrm>
            <a:prstGeom prst="rect">
              <a:avLst/>
            </a:prstGeom>
          </p:spPr>
        </p:pic>
        <p:sp>
          <p:nvSpPr>
            <p:cNvPr id="16" name="五角星 15"/>
            <p:cNvSpPr/>
            <p:nvPr/>
          </p:nvSpPr>
          <p:spPr>
            <a:xfrm>
              <a:off x="2706" y="350"/>
              <a:ext cx="165" cy="17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8904180">
              <a:off x="2875" y="265"/>
              <a:ext cx="266" cy="1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3" y="401"/>
              <a:ext cx="157" cy="15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195" y="192"/>
              <a:ext cx="576" cy="576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3440" y="581"/>
              <a:ext cx="117" cy="1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3" y="412"/>
              <a:ext cx="329" cy="19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75" y="128"/>
              <a:ext cx="308" cy="22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66" y="0"/>
              <a:ext cx="322" cy="323"/>
            </a:xfrm>
            <a:prstGeom prst="rect">
              <a:avLst/>
            </a:prstGeom>
          </p:spPr>
        </p:pic>
        <p:pic>
          <p:nvPicPr>
            <p:cNvPr id="72742" name="图片 24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82"/>
              <a:ext cx="25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3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0" y="236"/>
              <a:ext cx="242" cy="244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2758" y="-68"/>
              <a:ext cx="232" cy="40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1" y="159"/>
              <a:ext cx="333" cy="27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481104">
              <a:off x="1641" y="125"/>
              <a:ext cx="242" cy="34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59" y="552"/>
              <a:ext cx="223" cy="20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8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4" y="76"/>
              <a:ext cx="281" cy="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27" y="-10"/>
              <a:ext cx="226" cy="227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" y="-40"/>
              <a:ext cx="270" cy="27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9" y="10"/>
              <a:ext cx="247" cy="2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" y="33"/>
              <a:ext cx="369" cy="36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05" y="447"/>
              <a:ext cx="132" cy="230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21" y="-139"/>
              <a:ext cx="218" cy="290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280487">
              <a:off x="258" y="41"/>
              <a:ext cx="267" cy="174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9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92" y="-39"/>
              <a:ext cx="330" cy="196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 rot="10800000">
              <a:off x="2007" y="401"/>
              <a:ext cx="575" cy="576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11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8" y="304"/>
              <a:ext cx="323" cy="323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25" y="381"/>
              <a:ext cx="87" cy="152"/>
            </a:xfrm>
            <a:prstGeom prst="rect">
              <a:avLst/>
            </a:prstGeom>
          </p:spPr>
        </p:pic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66620">
              <a:off x="3447" y="-47"/>
              <a:ext cx="224" cy="20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6" y="24"/>
              <a:ext cx="224" cy="20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2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4162" y="517"/>
              <a:ext cx="144" cy="205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964289">
              <a:off x="3729" y="645"/>
              <a:ext cx="200" cy="196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82" y="-73"/>
              <a:ext cx="226" cy="226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0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" y="271"/>
              <a:ext cx="270" cy="270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1750" y="343"/>
              <a:ext cx="188" cy="327"/>
            </a:xfrm>
            <a:prstGeom prst="rect">
              <a:avLst/>
            </a:prstGeom>
          </p:spPr>
        </p:pic>
        <p:sp>
          <p:nvSpPr>
            <p:cNvPr id="52" name="五角星 51"/>
            <p:cNvSpPr/>
            <p:nvPr/>
          </p:nvSpPr>
          <p:spPr>
            <a:xfrm>
              <a:off x="1913" y="45"/>
              <a:ext cx="136" cy="143"/>
            </a:xfrm>
            <a:prstGeom prst="star5">
              <a:avLst/>
            </a:prstGeom>
            <a:solidFill>
              <a:srgbClr val="D39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" y="1"/>
              <a:ext cx="254" cy="257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1" y="-23"/>
              <a:ext cx="157" cy="157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73607">
              <a:off x="4495" y="-116"/>
              <a:ext cx="188" cy="327"/>
            </a:xfrm>
            <a:prstGeom prst="rect">
              <a:avLst/>
            </a:prstGeom>
          </p:spPr>
        </p:pic>
        <p:pic>
          <p:nvPicPr>
            <p:cNvPr id="72771" name="图片 5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" y="93"/>
              <a:ext cx="254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75" y="182"/>
              <a:ext cx="153" cy="15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0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885295">
              <a:off x="4521" y="217"/>
              <a:ext cx="236" cy="140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523" y="11"/>
              <a:ext cx="117" cy="117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0" y="413"/>
              <a:ext cx="156" cy="156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3307057">
              <a:off x="4737" y="171"/>
              <a:ext cx="422" cy="422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31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47045">
              <a:off x="5492" y="-61"/>
              <a:ext cx="349" cy="349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6" y="516"/>
              <a:ext cx="179" cy="178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63" y="-3"/>
              <a:ext cx="119" cy="118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842783">
              <a:off x="3298" y="-151"/>
              <a:ext cx="144" cy="20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5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4" y="467"/>
              <a:ext cx="205" cy="205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6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9000000">
              <a:off x="3521" y="115"/>
              <a:ext cx="209" cy="209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7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5371300">
              <a:off x="1734" y="-255"/>
              <a:ext cx="357" cy="358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38" cstate="screen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6" y="157"/>
              <a:ext cx="266" cy="263"/>
            </a:xfrm>
            <a:prstGeom prst="rect">
              <a:avLst/>
            </a:prstGeom>
          </p:spPr>
        </p:pic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1439" y="183"/>
              <a:ext cx="117" cy="116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9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2" y="-90"/>
              <a:ext cx="153" cy="150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/>
            </a:blip>
            <a:stretch>
              <a:fillRect/>
            </a:stretch>
          </p:blipFill>
          <p:spPr>
            <a:xfrm>
              <a:off x="4122" y="441"/>
              <a:ext cx="117" cy="117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9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7" y="359"/>
              <a:ext cx="145" cy="145"/>
            </a:xfrm>
            <a:prstGeom prst="rect">
              <a:avLst/>
            </a:prstGeom>
          </p:spPr>
        </p:pic>
      </p:grpSp>
      <p:sp>
        <p:nvSpPr>
          <p:cNvPr id="16398" name="文本框 16"/>
          <p:cNvSpPr txBox="1">
            <a:spLocks noChangeArrowheads="1"/>
          </p:cNvSpPr>
          <p:nvPr/>
        </p:nvSpPr>
        <p:spPr bwMode="auto">
          <a:xfrm>
            <a:off x="2676718" y="3043236"/>
            <a:ext cx="36963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9" tIns="34295" rIns="68589" bIns="34295">
            <a:spAutoFit/>
          </a:bodyPr>
          <a:lstStyle/>
          <a:p>
            <a:pPr algn="ctr" defTabSz="685800"/>
            <a:r>
              <a:rPr lang="zh-CN" altLang="en-US" sz="4100" b="1" dirty="0">
                <a:solidFill>
                  <a:srgbClr val="1A93D0"/>
                </a:solidFill>
                <a:latin typeface="微软雅黑" pitchFamily="34" charset="-122"/>
                <a:ea typeface="微软雅黑" pitchFamily="34" charset="-122"/>
              </a:rPr>
              <a:t>谢 谢 </a:t>
            </a: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等腰三角形 18"/>
          <p:cNvSpPr>
            <a:spLocks noChangeArrowheads="1"/>
          </p:cNvSpPr>
          <p:nvPr/>
        </p:nvSpPr>
        <p:spPr bwMode="auto">
          <a:xfrm flipV="1">
            <a:off x="0" y="1588"/>
            <a:ext cx="3421063" cy="1271587"/>
          </a:xfrm>
          <a:prstGeom prst="triangle">
            <a:avLst>
              <a:gd name="adj" fmla="val 50000"/>
            </a:avLst>
          </a:prstGeom>
          <a:solidFill>
            <a:srgbClr val="0070C0"/>
          </a:solidFill>
          <a:ln w="25400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2363669">
            <a:off x="1544677" y="354698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81325" y="1547813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用户界面</a:t>
            </a:r>
            <a:r>
              <a:rPr lang="en-US" altLang="zh-CN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GUI</a:t>
            </a:r>
            <a:endParaRPr lang="zh-CN" altLang="en-US" sz="2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1325" y="22479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系统功能需求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81325" y="2946400"/>
            <a:ext cx="4833938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分析模型</a:t>
            </a: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301875" y="1447800"/>
            <a:ext cx="920750" cy="701675"/>
            <a:chOff x="2165941" y="1632858"/>
            <a:chExt cx="864096" cy="744966"/>
          </a:xfrm>
        </p:grpSpPr>
        <p:sp>
          <p:nvSpPr>
            <p:cNvPr id="26" name="五边形 25"/>
            <p:cNvSpPr/>
            <p:nvPr/>
          </p:nvSpPr>
          <p:spPr>
            <a:xfrm>
              <a:off x="2165941" y="1740726"/>
              <a:ext cx="864096" cy="461812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6" name="TextBox 43"/>
            <p:cNvSpPr txBox="1">
              <a:spLocks noChangeArrowheads="1"/>
            </p:cNvSpPr>
            <p:nvPr/>
          </p:nvSpPr>
          <p:spPr bwMode="auto">
            <a:xfrm>
              <a:off x="2216595" y="1632858"/>
              <a:ext cx="490151" cy="744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1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301875" y="2151063"/>
            <a:ext cx="920750" cy="701675"/>
            <a:chOff x="2165941" y="2378338"/>
            <a:chExt cx="864096" cy="741435"/>
          </a:xfrm>
        </p:grpSpPr>
        <p:sp>
          <p:nvSpPr>
            <p:cNvPr id="46" name="五边形 45"/>
            <p:cNvSpPr/>
            <p:nvPr/>
          </p:nvSpPr>
          <p:spPr>
            <a:xfrm>
              <a:off x="2165941" y="2480662"/>
              <a:ext cx="864096" cy="4613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4" name="TextBox 46"/>
            <p:cNvSpPr txBox="1">
              <a:spLocks noChangeArrowheads="1"/>
            </p:cNvSpPr>
            <p:nvPr/>
          </p:nvSpPr>
          <p:spPr bwMode="auto">
            <a:xfrm>
              <a:off x="2216595" y="2378338"/>
              <a:ext cx="490151" cy="74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2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2301875" y="2849563"/>
            <a:ext cx="920750" cy="701675"/>
            <a:chOff x="2165941" y="3116171"/>
            <a:chExt cx="864096" cy="743196"/>
          </a:xfrm>
        </p:grpSpPr>
        <p:sp>
          <p:nvSpPr>
            <p:cNvPr id="49" name="五边形 48"/>
            <p:cNvSpPr/>
            <p:nvPr/>
          </p:nvSpPr>
          <p:spPr>
            <a:xfrm>
              <a:off x="2165941" y="3220420"/>
              <a:ext cx="864096" cy="460714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32" name="TextBox 49"/>
            <p:cNvSpPr txBox="1">
              <a:spLocks noChangeArrowheads="1"/>
            </p:cNvSpPr>
            <p:nvPr/>
          </p:nvSpPr>
          <p:spPr bwMode="auto">
            <a:xfrm>
              <a:off x="2216595" y="3116171"/>
              <a:ext cx="490151" cy="743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chemeClr val="bg1"/>
                  </a:solidFill>
                  <a:latin typeface="Arial Black" pitchFamily="34" charset="0"/>
                  <a:ea typeface="Arial Unicode MS"/>
                  <a:cs typeface="Arial Unicode MS"/>
                </a:rPr>
                <a:t>3</a:t>
              </a:r>
              <a:endParaRPr lang="zh-CN" altLang="en-US" sz="4000" b="1">
                <a:solidFill>
                  <a:schemeClr val="bg1"/>
                </a:solidFill>
                <a:latin typeface="Arial Black" pitchFamily="34" charset="0"/>
                <a:ea typeface="Arial Unicode MS"/>
                <a:cs typeface="Arial Unicode MS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9196401">
            <a:off x="1355725" y="663575"/>
            <a:ext cx="238283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70C0"/>
                </a:solidFill>
              </a:rPr>
              <a:t>CONTENTS </a:t>
            </a:r>
            <a:r>
              <a:rPr lang="en-US" altLang="zh-CN" dirty="0" smtClean="0">
                <a:solidFill>
                  <a:srgbClr val="0070C0"/>
                </a:solidFill>
              </a:rPr>
              <a:t>  PAGE 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4421" y="1073184"/>
            <a:ext cx="9397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一、</a:t>
            </a:r>
            <a:r>
              <a:rPr lang="en-US" altLang="zh-CN"/>
              <a:t>GUI</a:t>
            </a:r>
            <a:r>
              <a:rPr lang="zh-CN" altLang="zh-CN"/>
              <a:t>风格：由于我们设计的是</a:t>
            </a:r>
            <a:r>
              <a:rPr lang="en-US" altLang="zh-CN"/>
              <a:t>app</a:t>
            </a:r>
            <a:r>
              <a:rPr lang="zh-CN" altLang="zh-CN"/>
              <a:t>课表，所以采用的简</a:t>
            </a:r>
            <a:endParaRPr lang="en-US" altLang="zh-CN"/>
          </a:p>
          <a:p>
            <a:r>
              <a:rPr lang="zh-CN" altLang="zh-CN"/>
              <a:t>约清新的风格。</a:t>
            </a:r>
          </a:p>
          <a:p>
            <a:r>
              <a:rPr lang="zh-CN" altLang="en-US"/>
              <a:t>二、</a:t>
            </a:r>
            <a:r>
              <a:rPr lang="zh-CN" altLang="zh-CN"/>
              <a:t>背景和色彩：蓝色为主调，白底，蓝色标题，黑色</a:t>
            </a:r>
            <a:endParaRPr lang="en-US" altLang="zh-CN"/>
          </a:p>
          <a:p>
            <a:r>
              <a:rPr lang="zh-CN" altLang="zh-CN"/>
              <a:t>按钮或</a:t>
            </a:r>
            <a:r>
              <a:rPr lang="en-US" altLang="zh-CN"/>
              <a:t>ICON</a:t>
            </a:r>
            <a:r>
              <a:rPr lang="zh-CN" altLang="zh-CN"/>
              <a:t>做点缀。</a:t>
            </a:r>
          </a:p>
          <a:p>
            <a:r>
              <a:rPr lang="zh-CN" altLang="en-US"/>
              <a:t>三、</a:t>
            </a:r>
            <a:r>
              <a:rPr lang="zh-CN" altLang="zh-CN"/>
              <a:t>字体</a:t>
            </a:r>
          </a:p>
          <a:p>
            <a:r>
              <a:rPr lang="zh-CN" altLang="zh-CN"/>
              <a:t>样式：标题为黑体，正文为宋体；</a:t>
            </a:r>
          </a:p>
          <a:p>
            <a:r>
              <a:rPr lang="zh-CN" altLang="zh-CN"/>
              <a:t>对齐方式：居中（固定文本），左对齐（填充文本）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颜色：黑色为主，蓝色为辅。</a:t>
            </a:r>
            <a:endParaRPr lang="en-US" altLang="zh-CN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80057"/>
            <a:ext cx="2736304" cy="1384995"/>
            <a:chOff x="568442" y="227924"/>
            <a:chExt cx="1315299" cy="175872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175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用户界面</a:t>
              </a:r>
              <a:r>
                <a:rPr lang="en-US" altLang="zh-CN" sz="2800" dirty="0">
                  <a:solidFill>
                    <a:schemeClr val="tx2"/>
                  </a:solidFill>
                  <a:latin typeface="+mj-ea"/>
                  <a:ea typeface="+mj-ea"/>
                </a:rPr>
                <a:t>GUI</a:t>
              </a:r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17" y="714888"/>
            <a:ext cx="2695647" cy="46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5618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一、功能模块</a:t>
            </a:r>
            <a:endParaRPr lang="en-US" altLang="zh-CN" sz="2000"/>
          </a:p>
          <a:p>
            <a:r>
              <a:rPr lang="en-US" altLang="zh-CN" sz="2000"/>
              <a:t>1</a:t>
            </a:r>
            <a:r>
              <a:rPr lang="zh-CN" altLang="en-US" sz="2000"/>
              <a:t>、八卦校园</a:t>
            </a:r>
          </a:p>
          <a:p>
            <a:r>
              <a:rPr lang="en-US" altLang="zh-CN" sz="2000"/>
              <a:t>     </a:t>
            </a:r>
            <a:r>
              <a:rPr lang="zh-CN" altLang="en-US" sz="2000"/>
              <a:t>校园头条：发布校园热门新闻、重要公告；</a:t>
            </a:r>
          </a:p>
          <a:p>
            <a:r>
              <a:rPr lang="en-US" altLang="zh-CN" sz="2000"/>
              <a:t>     </a:t>
            </a:r>
            <a:r>
              <a:rPr lang="zh-CN" altLang="en-US" sz="2000"/>
              <a:t>校园话题：发起话题进行投票，比如：你认为毕业就业好还是考研好？</a:t>
            </a:r>
          </a:p>
          <a:p>
            <a:r>
              <a:rPr lang="en-US" altLang="zh-CN" sz="2000"/>
              <a:t>    </a:t>
            </a:r>
            <a:r>
              <a:rPr lang="zh-CN" altLang="en-US" sz="2000"/>
              <a:t>校历：查询本学期的校历；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、课表管理</a:t>
            </a:r>
            <a:endParaRPr lang="en-US" altLang="zh-CN" sz="2000"/>
          </a:p>
          <a:p>
            <a:r>
              <a:rPr lang="en-US" altLang="zh-CN" sz="2000"/>
              <a:t>     </a:t>
            </a:r>
            <a:r>
              <a:rPr lang="zh-CN" altLang="en-US" sz="2000"/>
              <a:t>课表创建</a:t>
            </a:r>
            <a:r>
              <a:rPr lang="zh-CN" altLang="zh-CN" sz="2000"/>
              <a:t>：</a:t>
            </a:r>
            <a:r>
              <a:rPr lang="zh-CN" altLang="en-US" sz="2000"/>
              <a:t>通过学生的学号密码信息绑定学校的教务系统，获取到学生的课息；若不想绑定，可以手动输入课程信息创建课表。</a:t>
            </a:r>
          </a:p>
          <a:p>
            <a:r>
              <a:rPr lang="en-US" altLang="zh-CN" sz="2000"/>
              <a:t>    </a:t>
            </a:r>
            <a:r>
              <a:rPr lang="zh-CN" altLang="en-US" sz="2000"/>
              <a:t>课表查询</a:t>
            </a:r>
            <a:r>
              <a:rPr lang="zh-CN" altLang="zh-CN" sz="2000"/>
              <a:t>：</a:t>
            </a:r>
            <a:r>
              <a:rPr lang="zh-CN" altLang="en-US" sz="2000"/>
              <a:t>查询已经创建好的课表信息。</a:t>
            </a:r>
          </a:p>
          <a:p>
            <a:r>
              <a:rPr lang="en-US" altLang="zh-CN" sz="2000"/>
              <a:t>    </a:t>
            </a:r>
            <a:r>
              <a:rPr lang="zh-CN" altLang="en-US" sz="2000"/>
              <a:t>课表导出：将课表导出为图片格式，可以保存到本地方便查看，也可以发给其他同学。</a:t>
            </a:r>
          </a:p>
          <a:p>
            <a:r>
              <a:rPr lang="en-US" altLang="zh-CN" sz="2000"/>
              <a:t>   </a:t>
            </a:r>
            <a:r>
              <a:rPr lang="zh-CN" altLang="en-US" sz="2000"/>
              <a:t>课表分享：将课表信息分享到朋友圈。</a:t>
            </a:r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80057"/>
            <a:ext cx="2880320" cy="1384995"/>
            <a:chOff x="568442" y="227924"/>
            <a:chExt cx="1315299" cy="175872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175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系统功能需求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917446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</a:t>
            </a:r>
            <a:r>
              <a:rPr lang="zh-CN" altLang="en-US" sz="2000"/>
              <a:t>、成绩查询</a:t>
            </a:r>
          </a:p>
          <a:p>
            <a:r>
              <a:rPr lang="en-US" altLang="zh-CN" sz="2000"/>
              <a:t>   </a:t>
            </a:r>
            <a:r>
              <a:rPr lang="zh-CN" altLang="en-US" sz="2000"/>
              <a:t>成绩查询：通过学生的学号密码信息绑定学校的教务系统，获取到学生的考试成绩信息。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</a:t>
            </a:r>
            <a:r>
              <a:rPr lang="zh-CN" altLang="en-US" sz="2000"/>
              <a:t>、绑定教务系统</a:t>
            </a:r>
          </a:p>
          <a:p>
            <a:r>
              <a:rPr lang="en-US" altLang="zh-CN" sz="2000"/>
              <a:t>     </a:t>
            </a:r>
            <a:r>
              <a:rPr lang="zh-CN" altLang="en-US" sz="2000"/>
              <a:t>绑定教务系统：通过学生的学号密码信息绑定学校的教务系统，获取教务系统的权限信息</a:t>
            </a:r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80057"/>
            <a:ext cx="2880320" cy="1384995"/>
            <a:chOff x="568442" y="227924"/>
            <a:chExt cx="1315299" cy="175872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175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系统功能需求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697404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二、优先级</a:t>
            </a:r>
            <a:endParaRPr lang="en-US" altLang="zh-CN" sz="2000"/>
          </a:p>
          <a:p>
            <a:r>
              <a:rPr lang="en-US" altLang="zh-CN" sz="2000"/>
              <a:t>       </a:t>
            </a:r>
            <a:r>
              <a:rPr lang="zh-CN" altLang="en-US" sz="2000"/>
              <a:t>课表管理</a:t>
            </a:r>
            <a:r>
              <a:rPr lang="zh-CN" altLang="zh-CN" sz="2000"/>
              <a:t>（</a:t>
            </a:r>
            <a:r>
              <a:rPr lang="zh-CN" altLang="en-US" sz="2000"/>
              <a:t>高）</a:t>
            </a:r>
            <a:r>
              <a:rPr lang="en-US" altLang="zh-CN" sz="2000"/>
              <a:t>  </a:t>
            </a:r>
          </a:p>
          <a:p>
            <a:r>
              <a:rPr lang="en-US" altLang="zh-CN" sz="2000"/>
              <a:t>       </a:t>
            </a:r>
            <a:r>
              <a:rPr lang="zh-CN" altLang="en-US" sz="2000"/>
              <a:t>成绩管理、校园头条（中）</a:t>
            </a:r>
            <a:r>
              <a:rPr lang="en-US" altLang="zh-CN" sz="2000"/>
              <a:t>    </a:t>
            </a:r>
          </a:p>
          <a:p>
            <a:r>
              <a:rPr lang="en-US" altLang="zh-CN" sz="2000"/>
              <a:t>       </a:t>
            </a:r>
            <a:r>
              <a:rPr lang="zh-CN" altLang="en-US" sz="2000"/>
              <a:t>校园话题、校历（低）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三、激励</a:t>
            </a:r>
            <a:r>
              <a:rPr lang="en-US" altLang="zh-CN" sz="2000"/>
              <a:t>/</a:t>
            </a:r>
            <a:r>
              <a:rPr lang="zh-CN" altLang="en-US" sz="2000"/>
              <a:t>响应序列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63214"/>
            <a:ext cx="2880320" cy="1384995"/>
            <a:chOff x="568442" y="227924"/>
            <a:chExt cx="1315299" cy="175872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175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系统功能需求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" name="图片 2" descr="图片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57" y="540097"/>
            <a:ext cx="3512202" cy="48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56962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四、输入</a:t>
            </a:r>
            <a:r>
              <a:rPr lang="en-US" altLang="zh-CN" sz="2000"/>
              <a:t>/</a:t>
            </a:r>
            <a:r>
              <a:rPr lang="zh-CN" altLang="en-US" sz="2000"/>
              <a:t>输出</a:t>
            </a:r>
            <a:endParaRPr lang="en-US" altLang="zh-CN" sz="2000"/>
          </a:p>
          <a:p>
            <a:r>
              <a:rPr lang="en-US" altLang="zh-CN" sz="2000"/>
              <a:t>       </a:t>
            </a:r>
            <a:r>
              <a:rPr lang="zh-CN" altLang="zh-CN" sz="2000"/>
              <a:t>输入：教务账号</a:t>
            </a:r>
            <a:r>
              <a:rPr lang="en-US" altLang="zh-CN" sz="2000"/>
              <a:t>-user_name</a:t>
            </a:r>
            <a:r>
              <a:rPr lang="zh-CN" altLang="zh-CN" sz="2000"/>
              <a:t>（字符串），教务密码</a:t>
            </a:r>
            <a:r>
              <a:rPr lang="en-US" altLang="zh-CN" sz="2000"/>
              <a:t>-password</a:t>
            </a:r>
            <a:r>
              <a:rPr lang="zh-CN" altLang="zh-CN" sz="2000"/>
              <a:t>（字符串），校园话题</a:t>
            </a:r>
            <a:r>
              <a:rPr lang="en-US" altLang="zh-CN" sz="2000"/>
              <a:t>-topic</a:t>
            </a:r>
            <a:r>
              <a:rPr lang="zh-CN" altLang="zh-CN" sz="2000"/>
              <a:t>（文本），校园头条</a:t>
            </a:r>
            <a:r>
              <a:rPr lang="en-US" altLang="zh-CN" sz="2000"/>
              <a:t>-news</a:t>
            </a:r>
            <a:r>
              <a:rPr lang="zh-CN" altLang="zh-CN" sz="2000"/>
              <a:t>（富文本）。</a:t>
            </a:r>
            <a:endParaRPr lang="en-US" altLang="zh-CN" sz="2000"/>
          </a:p>
          <a:p>
            <a:endParaRPr lang="zh-CN" altLang="zh-CN" sz="2000"/>
          </a:p>
          <a:p>
            <a:r>
              <a:rPr lang="en-US" altLang="zh-CN" sz="2000"/>
              <a:t>      </a:t>
            </a:r>
            <a:r>
              <a:rPr lang="zh-CN" altLang="zh-CN" sz="2000"/>
              <a:t>输出：成绩单</a:t>
            </a:r>
            <a:r>
              <a:rPr lang="en-US" altLang="zh-CN" sz="2000"/>
              <a:t>-grade</a:t>
            </a:r>
            <a:r>
              <a:rPr lang="zh-CN" altLang="zh-CN" sz="2000"/>
              <a:t>（字典），课程表</a:t>
            </a:r>
            <a:r>
              <a:rPr lang="en-US" altLang="zh-CN" sz="2000"/>
              <a:t>-courses</a:t>
            </a:r>
            <a:r>
              <a:rPr lang="zh-CN" altLang="zh-CN" sz="2000"/>
              <a:t>（</a:t>
            </a:r>
            <a:r>
              <a:rPr lang="en-US" altLang="zh-CN" sz="2000"/>
              <a:t>json</a:t>
            </a:r>
            <a:r>
              <a:rPr lang="zh-CN" altLang="zh-CN" sz="2000"/>
              <a:t>），校园话题</a:t>
            </a:r>
            <a:r>
              <a:rPr lang="en-US" altLang="zh-CN" sz="2000"/>
              <a:t>-topic</a:t>
            </a:r>
            <a:r>
              <a:rPr lang="zh-CN" altLang="zh-CN" sz="2000"/>
              <a:t>（文本），校园头条</a:t>
            </a:r>
            <a:r>
              <a:rPr lang="en-US" altLang="zh-CN" sz="2000"/>
              <a:t>-news</a:t>
            </a:r>
            <a:r>
              <a:rPr lang="zh-CN" altLang="zh-CN" sz="2000"/>
              <a:t>（富文本），校历</a:t>
            </a:r>
            <a:r>
              <a:rPr lang="en-US" altLang="zh-CN" sz="2000"/>
              <a:t>-time</a:t>
            </a:r>
            <a:r>
              <a:rPr lang="zh-CN" altLang="zh-CN" sz="2000"/>
              <a:t>（</a:t>
            </a:r>
            <a:r>
              <a:rPr lang="en-US" altLang="zh-CN" sz="2000"/>
              <a:t>date</a:t>
            </a:r>
            <a:r>
              <a:rPr lang="zh-CN" altLang="zh-CN" sz="2000"/>
              <a:t>）。</a:t>
            </a:r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63214"/>
            <a:ext cx="2880320" cy="1384995"/>
            <a:chOff x="568442" y="227924"/>
            <a:chExt cx="1315299" cy="175872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1758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系统功能需求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7393530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ER</a:t>
            </a:r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63214"/>
            <a:ext cx="2880320" cy="523220"/>
            <a:chOff x="568442" y="227924"/>
            <a:chExt cx="1315299" cy="66440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66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分析模型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" name="图片 2" descr="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9" y="1548209"/>
            <a:ext cx="8001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012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42088291" y="540097"/>
            <a:ext cx="555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413" y="828129"/>
            <a:ext cx="9397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用例图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74" name="圆角矩形 73"/>
          <p:cNvSpPr/>
          <p:nvPr/>
        </p:nvSpPr>
        <p:spPr>
          <a:xfrm>
            <a:off x="324421" y="684113"/>
            <a:ext cx="8759128" cy="28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127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75" name="组合 34"/>
          <p:cNvGrpSpPr/>
          <p:nvPr/>
        </p:nvGrpSpPr>
        <p:grpSpPr>
          <a:xfrm>
            <a:off x="540445" y="163214"/>
            <a:ext cx="2880320" cy="523220"/>
            <a:chOff x="568442" y="227924"/>
            <a:chExt cx="1315299" cy="664408"/>
          </a:xfrm>
        </p:grpSpPr>
        <p:sp>
          <p:nvSpPr>
            <p:cNvPr id="76" name="文本框 23"/>
            <p:cNvSpPr txBox="1"/>
            <p:nvPr/>
          </p:nvSpPr>
          <p:spPr>
            <a:xfrm>
              <a:off x="659881" y="227924"/>
              <a:ext cx="1223860" cy="664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latin typeface="+mj-ea"/>
                  <a:ea typeface="+mj-ea"/>
                </a:rPr>
                <a:t>分析模型 </a:t>
              </a:r>
            </a:p>
          </p:txBody>
        </p:sp>
        <p:sp>
          <p:nvSpPr>
            <p:cNvPr id="77" name="等腰三角形 76"/>
            <p:cNvSpPr/>
            <p:nvPr/>
          </p:nvSpPr>
          <p:spPr>
            <a:xfrm rot="16200000" flipH="1" flipV="1">
              <a:off x="492508" y="486736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pic>
        <p:nvPicPr>
          <p:cNvPr id="3" name="图片 2" descr="用例图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0"/>
            <a:ext cx="4545641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06012"/>
      </p:ext>
    </p:extLst>
  </p:cSld>
  <p:clrMapOvr>
    <a:masterClrMapping/>
  </p:clrMapOvr>
  <p:transition xmlns:p14="http://schemas.microsoft.com/office/powerpoint/2010/main" spd="slow" advClick="0" advTm="5000">
    <p:blinds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508</Words>
  <Application>Microsoft Macintosh PowerPoint</Application>
  <PresentationFormat>自定义</PresentationFormat>
  <Paragraphs>83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简洁互联网模板</dc:title>
  <dc:creator>第一PPT模板网：www.1ppt.com</dc:creator>
  <cp:keywords>第一PPT模板网：www.1ppt.com</cp:keywords>
  <cp:lastModifiedBy>董 马</cp:lastModifiedBy>
  <cp:revision>203</cp:revision>
  <dcterms:created xsi:type="dcterms:W3CDTF">2013-05-08T06:52:36Z</dcterms:created>
  <dcterms:modified xsi:type="dcterms:W3CDTF">2018-07-05T14:17:35Z</dcterms:modified>
</cp:coreProperties>
</file>