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4"/>
  </p:notesMasterIdLst>
  <p:sldIdLst>
    <p:sldId id="256" r:id="rId2"/>
    <p:sldId id="257" r:id="rId3"/>
    <p:sldId id="258" r:id="rId4"/>
    <p:sldId id="259" r:id="rId5"/>
    <p:sldId id="260" r:id="rId6"/>
    <p:sldId id="265" r:id="rId7"/>
    <p:sldId id="267" r:id="rId8"/>
    <p:sldId id="263" r:id="rId9"/>
    <p:sldId id="266" r:id="rId10"/>
    <p:sldId id="261" r:id="rId11"/>
    <p:sldId id="262" r:id="rId12"/>
    <p:sldId id="264" r:id="rId13"/>
  </p:sldIdLst>
  <p:sldSz cx="9144000" cy="5143500" type="screen16x9"/>
  <p:notesSz cx="6858000" cy="9144000"/>
  <p:defaultTextStyle>
    <a:defPPr>
      <a:defRPr lang="en-US"/>
    </a:defPPr>
    <a:lvl1pPr marL="0" algn="l" defTabSz="685722" rtl="0" eaLnBrk="1" latinLnBrk="0" hangingPunct="1">
      <a:defRPr sz="1350" kern="1200">
        <a:solidFill>
          <a:schemeClr val="tx1"/>
        </a:solidFill>
        <a:latin typeface="+mn-lt"/>
        <a:ea typeface="+mn-ea"/>
        <a:cs typeface="+mn-cs"/>
      </a:defRPr>
    </a:lvl1pPr>
    <a:lvl2pPr marL="342861" algn="l" defTabSz="685722" rtl="0" eaLnBrk="1" latinLnBrk="0" hangingPunct="1">
      <a:defRPr sz="1350" kern="1200">
        <a:solidFill>
          <a:schemeClr val="tx1"/>
        </a:solidFill>
        <a:latin typeface="+mn-lt"/>
        <a:ea typeface="+mn-ea"/>
        <a:cs typeface="+mn-cs"/>
      </a:defRPr>
    </a:lvl2pPr>
    <a:lvl3pPr marL="685722" algn="l" defTabSz="685722" rtl="0" eaLnBrk="1" latinLnBrk="0" hangingPunct="1">
      <a:defRPr sz="1350" kern="1200">
        <a:solidFill>
          <a:schemeClr val="tx1"/>
        </a:solidFill>
        <a:latin typeface="+mn-lt"/>
        <a:ea typeface="+mn-ea"/>
        <a:cs typeface="+mn-cs"/>
      </a:defRPr>
    </a:lvl3pPr>
    <a:lvl4pPr marL="1028583" algn="l" defTabSz="685722" rtl="0" eaLnBrk="1" latinLnBrk="0" hangingPunct="1">
      <a:defRPr sz="1350" kern="1200">
        <a:solidFill>
          <a:schemeClr val="tx1"/>
        </a:solidFill>
        <a:latin typeface="+mn-lt"/>
        <a:ea typeface="+mn-ea"/>
        <a:cs typeface="+mn-cs"/>
      </a:defRPr>
    </a:lvl4pPr>
    <a:lvl5pPr marL="1371444" algn="l" defTabSz="685722" rtl="0" eaLnBrk="1" latinLnBrk="0" hangingPunct="1">
      <a:defRPr sz="1350" kern="1200">
        <a:solidFill>
          <a:schemeClr val="tx1"/>
        </a:solidFill>
        <a:latin typeface="+mn-lt"/>
        <a:ea typeface="+mn-ea"/>
        <a:cs typeface="+mn-cs"/>
      </a:defRPr>
    </a:lvl5pPr>
    <a:lvl6pPr marL="1714305" algn="l" defTabSz="685722" rtl="0" eaLnBrk="1" latinLnBrk="0" hangingPunct="1">
      <a:defRPr sz="1350" kern="1200">
        <a:solidFill>
          <a:schemeClr val="tx1"/>
        </a:solidFill>
        <a:latin typeface="+mn-lt"/>
        <a:ea typeface="+mn-ea"/>
        <a:cs typeface="+mn-cs"/>
      </a:defRPr>
    </a:lvl6pPr>
    <a:lvl7pPr marL="2057166" algn="l" defTabSz="685722" rtl="0" eaLnBrk="1" latinLnBrk="0" hangingPunct="1">
      <a:defRPr sz="1350" kern="1200">
        <a:solidFill>
          <a:schemeClr val="tx1"/>
        </a:solidFill>
        <a:latin typeface="+mn-lt"/>
        <a:ea typeface="+mn-ea"/>
        <a:cs typeface="+mn-cs"/>
      </a:defRPr>
    </a:lvl7pPr>
    <a:lvl8pPr marL="2400027" algn="l" defTabSz="685722" rtl="0" eaLnBrk="1" latinLnBrk="0" hangingPunct="1">
      <a:defRPr sz="1350" kern="1200">
        <a:solidFill>
          <a:schemeClr val="tx1"/>
        </a:solidFill>
        <a:latin typeface="+mn-lt"/>
        <a:ea typeface="+mn-ea"/>
        <a:cs typeface="+mn-cs"/>
      </a:defRPr>
    </a:lvl8pPr>
    <a:lvl9pPr marL="2742888" algn="l" defTabSz="685722"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76"/>
    <p:restoredTop sz="95761"/>
  </p:normalViewPr>
  <p:slideViewPr>
    <p:cSldViewPr snapToGrid="0">
      <p:cViewPr varScale="1">
        <p:scale>
          <a:sx n="86" d="100"/>
          <a:sy n="86" d="100"/>
        </p:scale>
        <p:origin x="208"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625C-B24B-8047-9A68-5DC86BC66DFF}" type="datetimeFigureOut">
              <a:rPr lang="en-GB" smtClean="0"/>
              <a:t>21/04/2023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711C3-C884-FA44-89A8-BE5BA2298D56}" type="slidenum">
              <a:rPr lang="en-GB" smtClean="0"/>
              <a:t>‹#›</a:t>
            </a:fld>
            <a:endParaRPr lang="en-GB"/>
          </a:p>
        </p:txBody>
      </p:sp>
    </p:spTree>
    <p:extLst>
      <p:ext uri="{BB962C8B-B14F-4D97-AF65-F5344CB8AC3E}">
        <p14:creationId xmlns:p14="http://schemas.microsoft.com/office/powerpoint/2010/main" val="3993318846"/>
      </p:ext>
    </p:extLst>
  </p:cSld>
  <p:clrMap bg1="lt1" tx1="dk1" bg2="lt2" tx2="dk2" accent1="accent1" accent2="accent2" accent3="accent3" accent4="accent4" accent5="accent5" accent6="accent6" hlink="hlink" folHlink="folHlink"/>
  <p:notesStyle>
    <a:lvl1pPr marL="0" algn="l" defTabSz="685722" rtl="0" eaLnBrk="1" latinLnBrk="0" hangingPunct="1">
      <a:defRPr sz="900" kern="1200">
        <a:solidFill>
          <a:schemeClr val="tx1"/>
        </a:solidFill>
        <a:latin typeface="+mn-lt"/>
        <a:ea typeface="+mn-ea"/>
        <a:cs typeface="+mn-cs"/>
      </a:defRPr>
    </a:lvl1pPr>
    <a:lvl2pPr marL="342861" algn="l" defTabSz="685722" rtl="0" eaLnBrk="1" latinLnBrk="0" hangingPunct="1">
      <a:defRPr sz="900" kern="1200">
        <a:solidFill>
          <a:schemeClr val="tx1"/>
        </a:solidFill>
        <a:latin typeface="+mn-lt"/>
        <a:ea typeface="+mn-ea"/>
        <a:cs typeface="+mn-cs"/>
      </a:defRPr>
    </a:lvl2pPr>
    <a:lvl3pPr marL="685722" algn="l" defTabSz="685722" rtl="0" eaLnBrk="1" latinLnBrk="0" hangingPunct="1">
      <a:defRPr sz="900" kern="1200">
        <a:solidFill>
          <a:schemeClr val="tx1"/>
        </a:solidFill>
        <a:latin typeface="+mn-lt"/>
        <a:ea typeface="+mn-ea"/>
        <a:cs typeface="+mn-cs"/>
      </a:defRPr>
    </a:lvl3pPr>
    <a:lvl4pPr marL="1028583" algn="l" defTabSz="685722" rtl="0" eaLnBrk="1" latinLnBrk="0" hangingPunct="1">
      <a:defRPr sz="900" kern="1200">
        <a:solidFill>
          <a:schemeClr val="tx1"/>
        </a:solidFill>
        <a:latin typeface="+mn-lt"/>
        <a:ea typeface="+mn-ea"/>
        <a:cs typeface="+mn-cs"/>
      </a:defRPr>
    </a:lvl4pPr>
    <a:lvl5pPr marL="1371444" algn="l" defTabSz="685722" rtl="0" eaLnBrk="1" latinLnBrk="0" hangingPunct="1">
      <a:defRPr sz="900" kern="1200">
        <a:solidFill>
          <a:schemeClr val="tx1"/>
        </a:solidFill>
        <a:latin typeface="+mn-lt"/>
        <a:ea typeface="+mn-ea"/>
        <a:cs typeface="+mn-cs"/>
      </a:defRPr>
    </a:lvl5pPr>
    <a:lvl6pPr marL="1714305" algn="l" defTabSz="685722" rtl="0" eaLnBrk="1" latinLnBrk="0" hangingPunct="1">
      <a:defRPr sz="900" kern="1200">
        <a:solidFill>
          <a:schemeClr val="tx1"/>
        </a:solidFill>
        <a:latin typeface="+mn-lt"/>
        <a:ea typeface="+mn-ea"/>
        <a:cs typeface="+mn-cs"/>
      </a:defRPr>
    </a:lvl6pPr>
    <a:lvl7pPr marL="2057166" algn="l" defTabSz="685722" rtl="0" eaLnBrk="1" latinLnBrk="0" hangingPunct="1">
      <a:defRPr sz="900" kern="1200">
        <a:solidFill>
          <a:schemeClr val="tx1"/>
        </a:solidFill>
        <a:latin typeface="+mn-lt"/>
        <a:ea typeface="+mn-ea"/>
        <a:cs typeface="+mn-cs"/>
      </a:defRPr>
    </a:lvl7pPr>
    <a:lvl8pPr marL="2400027" algn="l" defTabSz="685722" rtl="0" eaLnBrk="1" latinLnBrk="0" hangingPunct="1">
      <a:defRPr sz="900" kern="1200">
        <a:solidFill>
          <a:schemeClr val="tx1"/>
        </a:solidFill>
        <a:latin typeface="+mn-lt"/>
        <a:ea typeface="+mn-ea"/>
        <a:cs typeface="+mn-cs"/>
      </a:defRPr>
    </a:lvl8pPr>
    <a:lvl9pPr marL="2742888" algn="l" defTabSz="68572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1</a:t>
            </a:fld>
            <a:endParaRPr lang="en-GB"/>
          </a:p>
        </p:txBody>
      </p:sp>
    </p:spTree>
    <p:extLst>
      <p:ext uri="{BB962C8B-B14F-4D97-AF65-F5344CB8AC3E}">
        <p14:creationId xmlns:p14="http://schemas.microsoft.com/office/powerpoint/2010/main" val="163551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write Bash Shell Scripts</a:t>
            </a:r>
          </a:p>
          <a:p>
            <a:r>
              <a:rPr lang="en-GB" dirty="0"/>
              <a:t>- Combine it using GitHub Actions</a:t>
            </a:r>
          </a:p>
        </p:txBody>
      </p:sp>
      <p:sp>
        <p:nvSpPr>
          <p:cNvPr id="4" name="Slide Number Placeholder 3"/>
          <p:cNvSpPr>
            <a:spLocks noGrp="1"/>
          </p:cNvSpPr>
          <p:nvPr>
            <p:ph type="sldNum" sz="quarter" idx="5"/>
          </p:nvPr>
        </p:nvSpPr>
        <p:spPr/>
        <p:txBody>
          <a:bodyPr/>
          <a:lstStyle/>
          <a:p>
            <a:fld id="{48D711C3-C884-FA44-89A8-BE5BA2298D56}" type="slidenum">
              <a:rPr lang="en-GB" smtClean="0"/>
              <a:t>11</a:t>
            </a:fld>
            <a:endParaRPr lang="en-GB"/>
          </a:p>
        </p:txBody>
      </p:sp>
    </p:spTree>
    <p:extLst>
      <p:ext uri="{BB962C8B-B14F-4D97-AF65-F5344CB8AC3E}">
        <p14:creationId xmlns:p14="http://schemas.microsoft.com/office/powerpoint/2010/main" val="296306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t>
            </a:r>
            <a:r>
              <a:rPr lang="en-GB" dirty="0" err="1"/>
              <a:t>torvalds</a:t>
            </a:r>
            <a:r>
              <a:rPr lang="en-GB" dirty="0"/>
              <a:t>/</a:t>
            </a:r>
            <a:r>
              <a:rPr lang="en-GB" dirty="0" err="1"/>
              <a:t>linux</a:t>
            </a:r>
            <a:endParaRPr lang="en-GB" dirty="0"/>
          </a:p>
          <a:p>
            <a:endParaRPr lang="en-GB" dirty="0"/>
          </a:p>
          <a:p>
            <a:pPr>
              <a:spcBef>
                <a:spcPts val="1200"/>
              </a:spcBef>
            </a:pPr>
            <a:r>
              <a:rPr lang="en-GB" sz="1800" b="1" kern="10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What is the Unix operating system?</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Unix is a family of multi-tasking, multi-user computer operating systems.</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Unix introduced many innovative concepts that have since become standard features of modern operating systems, including the file system hierarchy, the use of a shell for command-line interaction, and the idea of small, single-purpose utilities that can be combined to perform complex tasks.</a:t>
            </a:r>
          </a:p>
          <a:p>
            <a:endParaRPr lang="en-GB" dirty="0"/>
          </a:p>
          <a:p>
            <a:pPr>
              <a:spcBef>
                <a:spcPts val="1200"/>
              </a:spcBef>
            </a:pPr>
            <a:r>
              <a:rPr lang="en-GB" sz="1800" b="1" kern="10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How is </a:t>
            </a:r>
            <a:r>
              <a:rPr lang="en-GB" sz="1800" b="1" kern="100" dirty="0" err="1">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linux</a:t>
            </a:r>
            <a:r>
              <a:rPr lang="en-GB" sz="1800" b="1" kern="10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rPr>
              <a:t> used in smartphones, servers, supercomputers, and embedded systems?</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Linux is a versatile operating system that can be used in a wide range of applications. Here are some examples of how Linux is used in different types of systems:</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342900" lvl="0" indent="-342900">
              <a:buFont typeface="Symbol" pitchFamily="2" charset="2"/>
              <a:buChar char=""/>
            </a:pPr>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Smartphones: Linux is used as the operating system in many smartphones, particularly those based on the Android platform. Android is a modified version of Linux that is designed for use on mobile devices.</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342900" lvl="0" indent="-342900">
              <a:buFont typeface="Symbol" pitchFamily="2" charset="2"/>
              <a:buChar char=""/>
            </a:pPr>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Servers: Linux is a popular choice for server operating systems, particularly in enterprise and cloud computing environments. Linux-based servers are known for their stability, security, and flexibility.</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342900" lvl="0" indent="-342900">
              <a:buFont typeface="Symbol" pitchFamily="2" charset="2"/>
              <a:buChar char=""/>
            </a:pPr>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Supercomputers: Linux is widely used in supercomputing clusters due to its scalability and high-performance capabilities. Some of the world's fastest supercomputers, such as the Tianhe-2 in China, run Linux.</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pPr marL="342900" lvl="0" indent="-342900">
              <a:buFont typeface="Symbol" pitchFamily="2" charset="2"/>
              <a:buChar char=""/>
            </a:pPr>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Embedded Systems: Linux is often used in embedded systems, which are computer systems that are integrated into other devices such as cars, appliances, and industrial machinery. Linux's flexibility and open-source nature make it well-suited for use in embedded systems.</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 </a:t>
            </a:r>
          </a:p>
          <a:p>
            <a:r>
              <a:rPr lang="en-GB" sz="1800" kern="100" dirty="0">
                <a:effectLst/>
                <a:latin typeface="Calibri" panose="020F0502020204030204" pitchFamily="34" charset="0"/>
                <a:ea typeface="DengXian" panose="02010600030101010101" pitchFamily="2" charset="-122"/>
                <a:cs typeface="Times New Roman" panose="02020603050405020304" pitchFamily="18" charset="0"/>
              </a:rPr>
              <a:t>In each of these applications, Linux provides a reliable and customizable operating system that can be tailored to meet the specific needs of the system. Its open-source nature allows developers to modify and enhance the system to improve performance, security, and functionality.</a:t>
            </a:r>
          </a:p>
          <a:p>
            <a:br>
              <a:rPr lang="en-GB" sz="1800" dirty="0">
                <a:effectLst/>
                <a:latin typeface="Calibri" panose="020F0502020204030204" pitchFamily="34" charset="0"/>
                <a:ea typeface="DengXian" panose="02010600030101010101" pitchFamily="2" charset="-122"/>
                <a:cs typeface="Times New Roman" panose="02020603050405020304" pitchFamily="18" charset="0"/>
              </a:rPr>
            </a:br>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2</a:t>
            </a:fld>
            <a:endParaRPr lang="en-GB"/>
          </a:p>
        </p:txBody>
      </p:sp>
    </p:spTree>
    <p:extLst>
      <p:ext uri="{BB962C8B-B14F-4D97-AF65-F5344CB8AC3E}">
        <p14:creationId xmlns:p14="http://schemas.microsoft.com/office/powerpoint/2010/main" val="49418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GB" dirty="0"/>
              <a:t> Linux distros are named after characters from popular culture or places. For example, Ubuntu is named after a South African philosophy that means "humanity to others", while Fedora is named after a type of hat that was popular in the early 20th century.</a:t>
            </a:r>
          </a:p>
          <a:p>
            <a:pPr>
              <a:buFont typeface="+mj-lt"/>
              <a:buAutoNum type="arabicPeriod"/>
            </a:pPr>
            <a:endParaRPr lang="en-GB" dirty="0"/>
          </a:p>
          <a:p>
            <a:pPr>
              <a:buFont typeface="+mj-lt"/>
              <a:buAutoNum type="arabicPeriod"/>
            </a:pPr>
            <a:r>
              <a:rPr lang="en-GB" dirty="0"/>
              <a:t>Many Linux distros are community-driven, which means that they are developed and maintained by volunteers around the world. These volunteers are often passionate about open-source software and the ideals behind it.</a:t>
            </a:r>
          </a:p>
          <a:p>
            <a:pPr>
              <a:buFont typeface="+mj-lt"/>
              <a:buAutoNum type="arabicPeriod"/>
            </a:pPr>
            <a:endParaRPr lang="en-GB" dirty="0"/>
          </a:p>
          <a:p>
            <a:pPr>
              <a:buFont typeface="+mj-lt"/>
              <a:buAutoNum type="arabicPeriod"/>
            </a:pPr>
            <a:r>
              <a:rPr lang="en-GB" dirty="0"/>
              <a:t>Linux distros can be incredibly lightweight, and are often used on older or less powerful hardware. For example, the Raspberry Pi, a popular small computer for hobbyists, often runs on a lightweight Linux distro called Raspbian. This allows the Raspberry Pi to perform many tasks while using minimal resources.</a:t>
            </a:r>
          </a:p>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3</a:t>
            </a:fld>
            <a:endParaRPr lang="en-GB"/>
          </a:p>
        </p:txBody>
      </p:sp>
    </p:spTree>
    <p:extLst>
      <p:ext uri="{BB962C8B-B14F-4D97-AF65-F5344CB8AC3E}">
        <p14:creationId xmlns:p14="http://schemas.microsoft.com/office/powerpoint/2010/main" val="386324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an overview of the Linux operating system and its components:</a:t>
            </a:r>
          </a:p>
          <a:p>
            <a:endParaRPr lang="en-GB" dirty="0"/>
          </a:p>
          <a:p>
            <a:pPr>
              <a:buFont typeface="Arial" panose="020B0604020202020204" pitchFamily="34" charset="0"/>
              <a:buChar char="•"/>
            </a:pPr>
            <a:r>
              <a:rPr lang="en-GB" dirty="0"/>
              <a:t>System </a:t>
            </a:r>
            <a:r>
              <a:rPr lang="en-GB" dirty="0" err="1"/>
              <a:t>Softwares</a:t>
            </a:r>
            <a:r>
              <a:rPr lang="en-GB" dirty="0"/>
              <a:t>: These are essential software components that provide the basic functionality of the operating system. Examples include the shell, which is used to interact with the system, and the system initialization software.</a:t>
            </a:r>
          </a:p>
          <a:p>
            <a:pPr>
              <a:buFont typeface="Arial" panose="020B0604020202020204" pitchFamily="34" charset="0"/>
              <a:buChar char="•"/>
            </a:pPr>
            <a:r>
              <a:rPr lang="en-GB" dirty="0"/>
              <a:t>User Process: These are programs that are launched by users and run in user space. They typically perform a specific task, such as word processing or web browsing.</a:t>
            </a:r>
          </a:p>
          <a:p>
            <a:pPr>
              <a:buFont typeface="Arial" panose="020B0604020202020204" pitchFamily="34" charset="0"/>
              <a:buChar char="•"/>
            </a:pPr>
            <a:r>
              <a:rPr lang="en-GB" dirty="0"/>
              <a:t>User Utility: These are small programs that perform a specific task and are typically used by users to manage files or perform system administration tasks.</a:t>
            </a:r>
          </a:p>
          <a:p>
            <a:pPr>
              <a:buFont typeface="Arial" panose="020B0604020202020204" pitchFamily="34" charset="0"/>
              <a:buChar char="•"/>
            </a:pPr>
            <a:r>
              <a:rPr lang="en-GB" dirty="0"/>
              <a:t>Compilers: These are programs that convert source code into executable code.</a:t>
            </a:r>
          </a:p>
          <a:p>
            <a:pPr>
              <a:buFont typeface="Arial" panose="020B0604020202020204" pitchFamily="34" charset="0"/>
              <a:buChar char="•"/>
            </a:pPr>
            <a:r>
              <a:rPr lang="en-GB" dirty="0"/>
              <a:t>System Libraries: These are collections of pre-written code that can be used by programs to perform common tasks, such as reading and writing files.</a:t>
            </a:r>
          </a:p>
          <a:p>
            <a:pPr>
              <a:buFont typeface="Arial" panose="020B0604020202020204" pitchFamily="34" charset="0"/>
              <a:buChar char="•"/>
            </a:pPr>
            <a:r>
              <a:rPr lang="en-GB" dirty="0"/>
              <a:t>Kernel: The kernel is the core component of the operating system that manages system resources and provides services to user processes.</a:t>
            </a:r>
          </a:p>
          <a:p>
            <a:pPr>
              <a:buFont typeface="Arial" panose="020B0604020202020204" pitchFamily="34" charset="0"/>
              <a:buChar char="•"/>
            </a:pPr>
            <a:r>
              <a:rPr lang="en-GB" dirty="0"/>
              <a:t>Kernel Modules: These are loadable kernel components that can be added to the running kernel to provide additional functionality.</a:t>
            </a:r>
          </a:p>
          <a:p>
            <a:pPr>
              <a:buFont typeface="Arial" panose="020B0604020202020204" pitchFamily="34" charset="0"/>
              <a:buChar char="•"/>
            </a:pPr>
            <a:r>
              <a:rPr lang="en-GB" dirty="0"/>
              <a:t>Hardware:</a:t>
            </a:r>
          </a:p>
          <a:p>
            <a:pPr marL="742950" lvl="1" indent="-285750">
              <a:buFont typeface="Arial" panose="020B0604020202020204" pitchFamily="34" charset="0"/>
              <a:buChar char="•"/>
            </a:pPr>
            <a:r>
              <a:rPr lang="en-GB" dirty="0"/>
              <a:t>CPU: The central processing unit is the main processor of the computer and executes instructions.</a:t>
            </a:r>
          </a:p>
          <a:p>
            <a:pPr marL="742950" lvl="1" indent="-285750">
              <a:buFont typeface="Arial" panose="020B0604020202020204" pitchFamily="34" charset="0"/>
              <a:buChar char="•"/>
            </a:pPr>
            <a:r>
              <a:rPr lang="en-GB" dirty="0"/>
              <a:t>RAM: Random access memory is the main memory of the computer and is used to temporarily store data and instructions.</a:t>
            </a:r>
          </a:p>
          <a:p>
            <a:pPr marL="742950" lvl="1" indent="-285750">
              <a:buFont typeface="Arial" panose="020B0604020202020204" pitchFamily="34" charset="0"/>
              <a:buChar char="•"/>
            </a:pPr>
            <a:r>
              <a:rPr lang="en-GB" dirty="0"/>
              <a:t>I/O: Input/output devices allow users to interact with the computer and include devices such as keyboards, mice, and displays.</a:t>
            </a:r>
          </a:p>
          <a:p>
            <a:endParaRPr lang="en-GB" dirty="0"/>
          </a:p>
          <a:p>
            <a:endParaRPr lang="en-GB" dirty="0"/>
          </a:p>
          <a:p>
            <a:r>
              <a:rPr lang="en-GB" dirty="0"/>
              <a:t>Here are some examples for each component:</a:t>
            </a:r>
            <a:br>
              <a:rPr lang="en-GB" dirty="0"/>
            </a:br>
            <a:endParaRPr lang="en-GB" dirty="0"/>
          </a:p>
          <a:p>
            <a:pPr>
              <a:buFont typeface="Arial" panose="020B0604020202020204" pitchFamily="34" charset="0"/>
              <a:buChar char="•"/>
            </a:pPr>
            <a:r>
              <a:rPr lang="en-GB" dirty="0"/>
              <a:t>System </a:t>
            </a:r>
            <a:r>
              <a:rPr lang="en-GB" dirty="0" err="1"/>
              <a:t>Softwares</a:t>
            </a:r>
            <a:r>
              <a:rPr lang="en-GB" dirty="0"/>
              <a:t>: GNU Compiler Collection (GCC), GNU Debugger (GDB), Text editors like Vim or Emacs, Package managers like APT, YUM or Pacman</a:t>
            </a:r>
          </a:p>
          <a:p>
            <a:pPr>
              <a:buFont typeface="Arial" panose="020B0604020202020204" pitchFamily="34" charset="0"/>
              <a:buChar char="•"/>
            </a:pPr>
            <a:r>
              <a:rPr lang="en-GB" dirty="0"/>
              <a:t>User Process: Firefox, LibreOffice, VLC media player, GIMP</a:t>
            </a:r>
          </a:p>
          <a:p>
            <a:pPr>
              <a:buFont typeface="Arial" panose="020B0604020202020204" pitchFamily="34" charset="0"/>
              <a:buChar char="•"/>
            </a:pPr>
            <a:r>
              <a:rPr lang="en-GB" dirty="0"/>
              <a:t>User Utility: Command-line interface (CLI) tools like grep, </a:t>
            </a:r>
            <a:r>
              <a:rPr lang="en-GB" dirty="0" err="1"/>
              <a:t>sed</a:t>
            </a:r>
            <a:r>
              <a:rPr lang="en-GB" dirty="0"/>
              <a:t>, awk, cat, find, etc.</a:t>
            </a:r>
          </a:p>
          <a:p>
            <a:pPr>
              <a:buFont typeface="Arial" panose="020B0604020202020204" pitchFamily="34" charset="0"/>
              <a:buChar char="•"/>
            </a:pPr>
            <a:r>
              <a:rPr lang="en-GB" dirty="0"/>
              <a:t>Compilers: GCC, LLVM, Clang, Python interpreter, Java Virtual Machine (JVM)</a:t>
            </a:r>
          </a:p>
          <a:p>
            <a:pPr>
              <a:buFont typeface="Arial" panose="020B0604020202020204" pitchFamily="34" charset="0"/>
              <a:buChar char="•"/>
            </a:pPr>
            <a:r>
              <a:rPr lang="en-GB" dirty="0"/>
              <a:t>System Libraries: C Standard Library (</a:t>
            </a:r>
            <a:r>
              <a:rPr lang="en-GB" dirty="0" err="1"/>
              <a:t>libc</a:t>
            </a:r>
            <a:r>
              <a:rPr lang="en-GB" dirty="0"/>
              <a:t>), GTK, Qt, OpenSSL, ALSA, </a:t>
            </a:r>
            <a:r>
              <a:rPr lang="en-GB" dirty="0" err="1"/>
              <a:t>zlib</a:t>
            </a:r>
            <a:endParaRPr lang="en-GB" dirty="0"/>
          </a:p>
          <a:p>
            <a:pPr>
              <a:buFont typeface="Arial" panose="020B0604020202020204" pitchFamily="34" charset="0"/>
              <a:buChar char="•"/>
            </a:pPr>
            <a:r>
              <a:rPr lang="en-GB" dirty="0"/>
              <a:t>Kernel: Linux kernel, FreeBSD kernel, NetBSD kernel</a:t>
            </a:r>
          </a:p>
          <a:p>
            <a:pPr>
              <a:buFont typeface="Arial" panose="020B0604020202020204" pitchFamily="34" charset="0"/>
              <a:buChar char="•"/>
            </a:pPr>
            <a:r>
              <a:rPr lang="en-GB" dirty="0"/>
              <a:t>Kernel Modules: Device drivers for hardware components such as USB, Wi-Fi, Ethernet, graphics cards, etc.</a:t>
            </a:r>
          </a:p>
          <a:p>
            <a:pPr>
              <a:buFont typeface="Arial" panose="020B0604020202020204" pitchFamily="34" charset="0"/>
              <a:buChar char="•"/>
            </a:pPr>
            <a:r>
              <a:rPr lang="en-GB" dirty="0"/>
              <a:t>CPU: Intel Core i7, AMD </a:t>
            </a:r>
            <a:r>
              <a:rPr lang="en-GB" dirty="0" err="1"/>
              <a:t>Ryzen</a:t>
            </a:r>
            <a:r>
              <a:rPr lang="en-GB" dirty="0"/>
              <a:t> 9, ARM Cortex-A7, etc.</a:t>
            </a:r>
          </a:p>
          <a:p>
            <a:pPr>
              <a:buFont typeface="Arial" panose="020B0604020202020204" pitchFamily="34" charset="0"/>
              <a:buChar char="•"/>
            </a:pPr>
            <a:r>
              <a:rPr lang="en-GB" dirty="0"/>
              <a:t>RAM: DDR4 SDRAM, LPDDR4, etc.</a:t>
            </a:r>
          </a:p>
          <a:p>
            <a:pPr>
              <a:buFont typeface="Arial" panose="020B0604020202020204" pitchFamily="34" charset="0"/>
              <a:buChar char="•"/>
            </a:pPr>
            <a:r>
              <a:rPr lang="en-GB" dirty="0"/>
              <a:t>I/O: Keyboard, mouse, touchpad, printer, scanner, USB devices, Ethernet controller, Wi-Fi adapter, Bluetooth adapter, sound card, graphics card, etc.</a:t>
            </a:r>
          </a:p>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4</a:t>
            </a:fld>
            <a:endParaRPr lang="en-GB"/>
          </a:p>
        </p:txBody>
      </p:sp>
    </p:spTree>
    <p:extLst>
      <p:ext uri="{BB962C8B-B14F-4D97-AF65-F5344CB8AC3E}">
        <p14:creationId xmlns:p14="http://schemas.microsoft.com/office/powerpoint/2010/main" val="163388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Linux file system hierarchy is a structure that organizes files and directories in a logical manner. Here is an overview of each directory:</a:t>
            </a:r>
          </a:p>
          <a:p>
            <a:endParaRPr lang="en-GB" dirty="0"/>
          </a:p>
          <a:p>
            <a:pPr>
              <a:buFont typeface="Arial" panose="020B0604020202020204" pitchFamily="34" charset="0"/>
              <a:buChar char="•"/>
            </a:pPr>
            <a:r>
              <a:rPr lang="en-GB" dirty="0"/>
              <a:t>/root/: This is the home directory for the root user.</a:t>
            </a:r>
          </a:p>
          <a:p>
            <a:pPr>
              <a:buFont typeface="Arial" panose="020B0604020202020204" pitchFamily="34" charset="0"/>
              <a:buChar char="•"/>
            </a:pPr>
            <a:r>
              <a:rPr lang="en-GB" dirty="0"/>
              <a:t>/bin/: This directory contains essential system binaries that are required for booting the system and performing other basic tasks.</a:t>
            </a:r>
          </a:p>
          <a:p>
            <a:pPr>
              <a:buFont typeface="Arial" panose="020B0604020202020204" pitchFamily="34" charset="0"/>
              <a:buChar char="•"/>
            </a:pPr>
            <a:r>
              <a:rPr lang="en-GB" dirty="0"/>
              <a:t>/opt/: This directory is used for installing additional software packages that are not part of the default system.</a:t>
            </a:r>
          </a:p>
          <a:p>
            <a:pPr>
              <a:buFont typeface="Arial" panose="020B0604020202020204" pitchFamily="34" charset="0"/>
              <a:buChar char="•"/>
            </a:pPr>
            <a:r>
              <a:rPr lang="en-GB" dirty="0"/>
              <a:t>/boot/: This directory contains the files required for booting the system, such as the kernel and boot loader.</a:t>
            </a:r>
          </a:p>
          <a:p>
            <a:pPr>
              <a:buFont typeface="Arial" panose="020B0604020202020204" pitchFamily="34" charset="0"/>
              <a:buChar char="•"/>
            </a:pPr>
            <a:r>
              <a:rPr lang="en-GB" dirty="0"/>
              <a:t>/root/: This is the home directory for the root user.</a:t>
            </a:r>
          </a:p>
          <a:p>
            <a:pPr>
              <a:buFont typeface="Arial" panose="020B0604020202020204" pitchFamily="34" charset="0"/>
              <a:buChar char="•"/>
            </a:pPr>
            <a:r>
              <a:rPr lang="en-GB" dirty="0"/>
              <a:t>/dev/: This directory contains device files that represent hardware devices connected to the system.</a:t>
            </a:r>
          </a:p>
          <a:p>
            <a:pPr>
              <a:buFont typeface="Arial" panose="020B0604020202020204" pitchFamily="34" charset="0"/>
              <a:buChar char="•"/>
            </a:pPr>
            <a:r>
              <a:rPr lang="en-GB" dirty="0"/>
              <a:t>/</a:t>
            </a:r>
            <a:r>
              <a:rPr lang="en-GB" dirty="0" err="1"/>
              <a:t>sbin</a:t>
            </a:r>
            <a:r>
              <a:rPr lang="en-GB" dirty="0"/>
              <a:t>/: This directory contains system binaries that are used for system administration tasks.</a:t>
            </a:r>
          </a:p>
          <a:p>
            <a:pPr>
              <a:buFont typeface="Arial" panose="020B0604020202020204" pitchFamily="34" charset="0"/>
              <a:buChar char="•"/>
            </a:pPr>
            <a:r>
              <a:rPr lang="en-GB" dirty="0"/>
              <a:t>/etc/: This directory contains system-wide configuration files.</a:t>
            </a:r>
          </a:p>
          <a:p>
            <a:pPr>
              <a:buFont typeface="Arial" panose="020B0604020202020204" pitchFamily="34" charset="0"/>
              <a:buChar char="•"/>
            </a:pPr>
            <a:r>
              <a:rPr lang="en-GB" dirty="0"/>
              <a:t>/</a:t>
            </a:r>
            <a:r>
              <a:rPr lang="en-GB" dirty="0" err="1"/>
              <a:t>srv</a:t>
            </a:r>
            <a:r>
              <a:rPr lang="en-GB" dirty="0"/>
              <a:t>/: This directory is used for storing data files for services provided by the system.</a:t>
            </a:r>
          </a:p>
          <a:p>
            <a:pPr>
              <a:buFont typeface="Arial" panose="020B0604020202020204" pitchFamily="34" charset="0"/>
              <a:buChar char="•"/>
            </a:pPr>
            <a:r>
              <a:rPr lang="en-GB" dirty="0"/>
              <a:t>/home/: This directory contains the home directories for regular users.</a:t>
            </a:r>
          </a:p>
          <a:p>
            <a:pPr>
              <a:buFont typeface="Arial" panose="020B0604020202020204" pitchFamily="34" charset="0"/>
              <a:buChar char="•"/>
            </a:pPr>
            <a:r>
              <a:rPr lang="en-GB" dirty="0"/>
              <a:t>/</a:t>
            </a:r>
            <a:r>
              <a:rPr lang="en-GB" dirty="0" err="1"/>
              <a:t>tmp</a:t>
            </a:r>
            <a:r>
              <a:rPr lang="en-GB" dirty="0"/>
              <a:t>/: This directory is used for storing temporary files.</a:t>
            </a:r>
          </a:p>
          <a:p>
            <a:pPr>
              <a:buFont typeface="Arial" panose="020B0604020202020204" pitchFamily="34" charset="0"/>
              <a:buChar char="•"/>
            </a:pPr>
            <a:r>
              <a:rPr lang="en-GB" dirty="0"/>
              <a:t>/lib/: This directory contains libraries that are used by the system and other applications.</a:t>
            </a:r>
          </a:p>
          <a:p>
            <a:pPr>
              <a:buFont typeface="Arial" panose="020B0604020202020204" pitchFamily="34" charset="0"/>
              <a:buChar char="•"/>
            </a:pPr>
            <a:r>
              <a:rPr lang="en-GB" dirty="0"/>
              <a:t>/</a:t>
            </a:r>
            <a:r>
              <a:rPr lang="en-GB" dirty="0" err="1"/>
              <a:t>usr</a:t>
            </a:r>
            <a:r>
              <a:rPr lang="en-GB" dirty="0"/>
              <a:t>/: This directory contains user binaries, libraries, documentation, and source-code.</a:t>
            </a:r>
          </a:p>
          <a:p>
            <a:pPr>
              <a:buFont typeface="Arial" panose="020B0604020202020204" pitchFamily="34" charset="0"/>
              <a:buChar char="•"/>
            </a:pPr>
            <a:r>
              <a:rPr lang="en-GB" dirty="0"/>
              <a:t>/media/: This directory is used for mounting removable media such as USB drives and CDs.</a:t>
            </a:r>
          </a:p>
          <a:p>
            <a:pPr>
              <a:buFont typeface="Arial" panose="020B0604020202020204" pitchFamily="34" charset="0"/>
              <a:buChar char="•"/>
            </a:pPr>
            <a:r>
              <a:rPr lang="en-GB" dirty="0"/>
              <a:t>/var/: This directory contains variable data files that are expected to grow in size during the system's operation.</a:t>
            </a:r>
          </a:p>
          <a:p>
            <a:pPr>
              <a:buFont typeface="Arial" panose="020B0604020202020204" pitchFamily="34" charset="0"/>
              <a:buChar char="•"/>
            </a:pPr>
            <a:r>
              <a:rPr lang="en-GB" dirty="0"/>
              <a:t>/</a:t>
            </a:r>
            <a:r>
              <a:rPr lang="en-GB" dirty="0" err="1"/>
              <a:t>mnt</a:t>
            </a:r>
            <a:r>
              <a:rPr lang="en-GB" dirty="0"/>
              <a:t>/: This directory is used for mounting file systems from other devices.</a:t>
            </a:r>
          </a:p>
          <a:p>
            <a:r>
              <a:rPr lang="en-GB" dirty="0"/>
              <a:t>Within the /</a:t>
            </a:r>
            <a:r>
              <a:rPr lang="en-GB" dirty="0" err="1"/>
              <a:t>usr</a:t>
            </a:r>
            <a:r>
              <a:rPr lang="en-GB" dirty="0"/>
              <a:t>/ directory:</a:t>
            </a:r>
          </a:p>
          <a:p>
            <a:pPr>
              <a:buFont typeface="Arial" panose="020B0604020202020204" pitchFamily="34" charset="0"/>
              <a:buChar char="•"/>
            </a:pPr>
            <a:r>
              <a:rPr lang="en-GB" dirty="0"/>
              <a:t>/bin/: This directory contains user binaries, similar to the /bin/ directory in the root directory.</a:t>
            </a:r>
          </a:p>
          <a:p>
            <a:pPr>
              <a:buFont typeface="Arial" panose="020B0604020202020204" pitchFamily="34" charset="0"/>
              <a:buChar char="•"/>
            </a:pPr>
            <a:r>
              <a:rPr lang="en-GB" dirty="0"/>
              <a:t>/include/: This directory contains header files that are used for compiling software.</a:t>
            </a:r>
          </a:p>
          <a:p>
            <a:pPr>
              <a:buFont typeface="Arial" panose="020B0604020202020204" pitchFamily="34" charset="0"/>
              <a:buChar char="•"/>
            </a:pPr>
            <a:r>
              <a:rPr lang="en-GB" dirty="0"/>
              <a:t>/lib/: This directory contains libraries that are used by user programs.</a:t>
            </a:r>
          </a:p>
          <a:p>
            <a:pPr>
              <a:buFont typeface="Arial" panose="020B0604020202020204" pitchFamily="34" charset="0"/>
              <a:buChar char="•"/>
            </a:pPr>
            <a:r>
              <a:rPr lang="en-GB" dirty="0"/>
              <a:t>/</a:t>
            </a:r>
            <a:r>
              <a:rPr lang="en-GB" dirty="0" err="1"/>
              <a:t>sbin</a:t>
            </a:r>
            <a:r>
              <a:rPr lang="en-GB" dirty="0"/>
              <a:t>/: This directory contains system binaries that are used for system administration tasks, similar to the /</a:t>
            </a:r>
            <a:r>
              <a:rPr lang="en-GB" dirty="0" err="1"/>
              <a:t>sbin</a:t>
            </a:r>
            <a:r>
              <a:rPr lang="en-GB" dirty="0"/>
              <a:t>/ directory in the root directory.</a:t>
            </a:r>
          </a:p>
          <a:p>
            <a:r>
              <a:rPr lang="en-GB" dirty="0"/>
              <a:t>Within the /var/ directory:</a:t>
            </a:r>
          </a:p>
          <a:p>
            <a:pPr>
              <a:buFont typeface="Arial" panose="020B0604020202020204" pitchFamily="34" charset="0"/>
              <a:buChar char="•"/>
            </a:pPr>
            <a:r>
              <a:rPr lang="en-GB" dirty="0"/>
              <a:t>/cache/: This directory is used for storing cached data.</a:t>
            </a:r>
          </a:p>
          <a:p>
            <a:pPr>
              <a:buFont typeface="Arial" panose="020B0604020202020204" pitchFamily="34" charset="0"/>
              <a:buChar char="•"/>
            </a:pPr>
            <a:r>
              <a:rPr lang="en-GB" dirty="0"/>
              <a:t>/log/: This directory contains log files for various system and application services.</a:t>
            </a:r>
          </a:p>
          <a:p>
            <a:pPr>
              <a:buFont typeface="Arial" panose="020B0604020202020204" pitchFamily="34" charset="0"/>
              <a:buChar char="•"/>
            </a:pPr>
            <a:r>
              <a:rPr lang="en-GB" dirty="0"/>
              <a:t>/spool/: This directory is used for storing files that are waiting to be processed, such as print jobs.</a:t>
            </a:r>
          </a:p>
          <a:p>
            <a:pPr>
              <a:buFont typeface="Arial" panose="020B0604020202020204" pitchFamily="34" charset="0"/>
              <a:buChar char="•"/>
            </a:pPr>
            <a:r>
              <a:rPr lang="en-GB" dirty="0"/>
              <a:t>/</a:t>
            </a:r>
            <a:r>
              <a:rPr lang="en-GB" dirty="0" err="1"/>
              <a:t>tmp</a:t>
            </a:r>
            <a:r>
              <a:rPr lang="en-GB" dirty="0"/>
              <a:t>/: This directory is used for storing temporary files.</a:t>
            </a:r>
          </a:p>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5</a:t>
            </a:fld>
            <a:endParaRPr lang="en-GB"/>
          </a:p>
        </p:txBody>
      </p:sp>
    </p:spTree>
    <p:extLst>
      <p:ext uri="{BB962C8B-B14F-4D97-AF65-F5344CB8AC3E}">
        <p14:creationId xmlns:p14="http://schemas.microsoft.com/office/powerpoint/2010/main" val="2118468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macOS file system hierarchy consists of several main directories:</a:t>
            </a:r>
          </a:p>
          <a:p>
            <a:endParaRPr lang="en-GB" dirty="0"/>
          </a:p>
          <a:p>
            <a:pPr>
              <a:buFont typeface="Arial" panose="020B0604020202020204" pitchFamily="34" charset="0"/>
              <a:buChar char="•"/>
            </a:pPr>
            <a:r>
              <a:rPr lang="en-GB" dirty="0"/>
              <a:t>Applications: This directory contains all installed applications on the system. Each application is typically contained within its own folder.</a:t>
            </a:r>
          </a:p>
          <a:p>
            <a:pPr>
              <a:buFont typeface="Arial" panose="020B0604020202020204" pitchFamily="34" charset="0"/>
              <a:buChar char="•"/>
            </a:pPr>
            <a:r>
              <a:rPr lang="en-GB" dirty="0"/>
              <a:t>Library: This directory contains system libraries and other files required for the proper functioning of the operating system and installed applications. The Library directory is split into two main subdirectories:</a:t>
            </a:r>
          </a:p>
          <a:p>
            <a:pPr marL="742950" lvl="1" indent="-285750">
              <a:buFont typeface="Arial" panose="020B0604020202020204" pitchFamily="34" charset="0"/>
              <a:buChar char="•"/>
            </a:pPr>
            <a:r>
              <a:rPr lang="en-GB" dirty="0"/>
              <a:t>/Library: This directory contains system-wide files, such as user accounts, preferences, and extensions.</a:t>
            </a:r>
          </a:p>
          <a:p>
            <a:pPr marL="742950" lvl="1" indent="-285750">
              <a:buFont typeface="Arial" panose="020B0604020202020204" pitchFamily="34" charset="0"/>
              <a:buChar char="•"/>
            </a:pPr>
            <a:r>
              <a:rPr lang="en-GB" dirty="0"/>
              <a:t>/System/Library: This directory contains files required for the proper functioning of the operating system itself.</a:t>
            </a:r>
          </a:p>
          <a:p>
            <a:pPr>
              <a:buFont typeface="Arial" panose="020B0604020202020204" pitchFamily="34" charset="0"/>
              <a:buChar char="•"/>
            </a:pPr>
            <a:r>
              <a:rPr lang="en-GB" dirty="0"/>
              <a:t>System: This directory contains the core files required for the proper functioning of the operating system. It includes the kernel, system frameworks, and other system-level files.</a:t>
            </a:r>
          </a:p>
          <a:p>
            <a:pPr>
              <a:buFont typeface="Arial" panose="020B0604020202020204" pitchFamily="34" charset="0"/>
              <a:buChar char="•"/>
            </a:pPr>
            <a:r>
              <a:rPr lang="en-GB" dirty="0"/>
              <a:t>Users: This directory contains the home directories for all user accounts on the system. Each user has their own directory, which contains their personal files and settings.</a:t>
            </a:r>
          </a:p>
          <a:p>
            <a:pPr>
              <a:buFont typeface="Arial" panose="020B0604020202020204" pitchFamily="34" charset="0"/>
              <a:buChar char="•"/>
            </a:pPr>
            <a:r>
              <a:rPr lang="en-GB" dirty="0"/>
              <a:t>Volumes: This directory contains all mounted volumes, such as external hard drives or network shares. Each mounted volume is typically represented as a separate directory within the Volumes directory.</a:t>
            </a:r>
          </a:p>
          <a:p>
            <a:r>
              <a:rPr lang="en-GB" dirty="0"/>
              <a:t>Overall, the macOS file system hierarchy is similar to that of Unix and Linux systems, with a few differences in directory names and organization.</a:t>
            </a:r>
          </a:p>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6</a:t>
            </a:fld>
            <a:endParaRPr lang="en-GB"/>
          </a:p>
        </p:txBody>
      </p:sp>
    </p:spTree>
    <p:extLst>
      <p:ext uri="{BB962C8B-B14F-4D97-AF65-F5344CB8AC3E}">
        <p14:creationId xmlns:p14="http://schemas.microsoft.com/office/powerpoint/2010/main" val="444611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a command with options and arguments:</a:t>
            </a:r>
          </a:p>
          <a:p>
            <a:endParaRPr lang="en-GB" dirty="0"/>
          </a:p>
          <a:p>
            <a:r>
              <a:rPr lang="en-GB" dirty="0"/>
              <a:t>Command: ls</a:t>
            </a:r>
          </a:p>
          <a:p>
            <a:r>
              <a:rPr lang="en-GB" dirty="0"/>
              <a:t>Options: -l (long listing format), -a (include hidden files)</a:t>
            </a:r>
          </a:p>
          <a:p>
            <a:r>
              <a:rPr lang="en-GB" dirty="0"/>
              <a:t>Arguments: /home/user/Documents</a:t>
            </a:r>
          </a:p>
          <a:p>
            <a:endParaRPr lang="en-GB" dirty="0"/>
          </a:p>
          <a:p>
            <a:r>
              <a:rPr lang="en-GB" dirty="0"/>
              <a:t>Full command: ls -la /home/user/Documents</a:t>
            </a:r>
          </a:p>
          <a:p>
            <a:endParaRPr lang="en-GB" dirty="0"/>
          </a:p>
          <a:p>
            <a:r>
              <a:rPr lang="en-GB" dirty="0"/>
              <a:t>This command will list all files (including hidden files) in the /home/user/Documents directory in long format.</a:t>
            </a:r>
          </a:p>
          <a:p>
            <a:endParaRPr lang="en-GB" dirty="0"/>
          </a:p>
          <a:p>
            <a:r>
              <a:rPr lang="en-GB" dirty="0"/>
              <a:t>---</a:t>
            </a:r>
          </a:p>
          <a:p>
            <a:endParaRPr lang="en-GB" dirty="0"/>
          </a:p>
          <a:p>
            <a:r>
              <a:rPr lang="en-GB" dirty="0"/>
              <a:t>One command you could use is find.</a:t>
            </a:r>
          </a:p>
          <a:p>
            <a:endParaRPr lang="en-GB" dirty="0"/>
          </a:p>
          <a:p>
            <a:r>
              <a:rPr lang="en-GB" dirty="0"/>
              <a:t>Here's an example of how to use it with an option and argument:</a:t>
            </a:r>
          </a:p>
          <a:p>
            <a:endParaRPr lang="en-GB" dirty="0"/>
          </a:p>
          <a:p>
            <a:r>
              <a:rPr lang="en-GB" dirty="0" err="1"/>
              <a:t>arduino</a:t>
            </a:r>
            <a:endParaRPr lang="en-GB" dirty="0"/>
          </a:p>
          <a:p>
            <a:endParaRPr lang="en-GB" dirty="0"/>
          </a:p>
          <a:p>
            <a:r>
              <a:rPr lang="en-GB" dirty="0"/>
              <a:t>find /home/user/Documents/ -name "*.txt"</a:t>
            </a:r>
          </a:p>
          <a:p>
            <a:endParaRPr lang="en-GB" dirty="0"/>
          </a:p>
          <a:p>
            <a:r>
              <a:rPr lang="en-GB" dirty="0"/>
              <a:t>In this example, /home/user/Documents/ is the directory you want to search in, -name is the option you're using to search for files with a certain name, and *.txt is the argument you're using to specify that you want to find all files with a .txt extension.</a:t>
            </a:r>
          </a:p>
          <a:p>
            <a:endParaRPr lang="en-GB" dirty="0"/>
          </a:p>
          <a:p>
            <a:r>
              <a:rPr lang="en-GB" dirty="0"/>
              <a:t>---</a:t>
            </a:r>
          </a:p>
          <a:p>
            <a:endParaRPr lang="en-GB" dirty="0"/>
          </a:p>
          <a:p>
            <a:r>
              <a:rPr lang="en-GB" dirty="0"/>
              <a:t>What is #!/bin/bash?</a:t>
            </a:r>
          </a:p>
          <a:p>
            <a:endParaRPr lang="en-GB" dirty="0"/>
          </a:p>
          <a:p>
            <a:r>
              <a:rPr lang="en-GB" dirty="0"/>
              <a:t>#!/bin/bash is called a shebang or a </a:t>
            </a:r>
            <a:r>
              <a:rPr lang="en-GB" dirty="0" err="1"/>
              <a:t>hashbang</a:t>
            </a:r>
            <a:r>
              <a:rPr lang="en-GB" dirty="0"/>
              <a:t>. It is a special sequence of characters that appears on the first line of a shell script and is used to specify the interpreter that should be used to run the script. In this case, #!/bin/bash specifies that the Bash shell should be used to execute the commands in the script.</a:t>
            </a:r>
          </a:p>
          <a:p>
            <a:r>
              <a:rPr lang="en-GB" dirty="0"/>
              <a:t>When the script is run, the operating system reads the shebang line and uses the interpreter specified in the line to execute the commands in the script. In other words, it tells the shell which program to use to interpret and execute the script.</a:t>
            </a:r>
          </a:p>
          <a:p>
            <a:r>
              <a:rPr lang="en-GB" dirty="0"/>
              <a:t>Note that the shebang is not specific to Bash; it can be used to specify any interpreter. For example, #!/</a:t>
            </a:r>
            <a:r>
              <a:rPr lang="en-GB" dirty="0" err="1"/>
              <a:t>usr</a:t>
            </a:r>
            <a:r>
              <a:rPr lang="en-GB" dirty="0"/>
              <a:t>/bin/python would specify that the Python interpreter should be used to run the script.</a:t>
            </a:r>
          </a:p>
          <a:p>
            <a:endParaRPr lang="en-GB" dirty="0"/>
          </a:p>
          <a:p>
            <a:r>
              <a:rPr lang="en-GB" dirty="0"/>
              <a:t>Why is #!/bin/bash needed?</a:t>
            </a:r>
          </a:p>
          <a:p>
            <a:endParaRPr lang="en-GB" dirty="0"/>
          </a:p>
          <a:p>
            <a:r>
              <a:rPr lang="en-GB" dirty="0"/>
              <a:t>The #!/bin/bash shebang is needed in a Bash script because it specifies the path to the Bash interpreter, which is the program that will be used to execute the script.</a:t>
            </a:r>
          </a:p>
          <a:p>
            <a:r>
              <a:rPr lang="en-GB" dirty="0"/>
              <a:t>When you run a script, the operating system needs to know which interpreter to use to execute the commands in the script. The shebang line tells the operating system which interpreter to use. In this case, #!/bin/bash specifies that the Bash shell should be used to execute the commands in the script.</a:t>
            </a:r>
          </a:p>
          <a:p>
            <a:r>
              <a:rPr lang="en-GB" dirty="0"/>
              <a:t>Without the shebang line, the operating system would not know which interpreter to use and would not be able to run the script.</a:t>
            </a:r>
          </a:p>
          <a:p>
            <a:r>
              <a:rPr lang="en-GB" dirty="0"/>
              <a:t>In summary, the #!/bin/bash shebang is necessary to specify the interpreter for a Bash script and to enable the operating system to run the script properly.</a:t>
            </a:r>
          </a:p>
          <a:p>
            <a:endParaRPr lang="en-GB" dirty="0"/>
          </a:p>
          <a:p>
            <a:r>
              <a:rPr lang="en-GB" dirty="0"/>
              <a:t>Examples of pure compiled languages are </a:t>
            </a:r>
            <a:r>
              <a:rPr lang="en-GB" b="1" dirty="0"/>
              <a:t>C, C++, Erlang, Haskell, Rust, and Go</a:t>
            </a:r>
            <a:r>
              <a:rPr lang="en-GB" dirty="0"/>
              <a:t>.</a:t>
            </a:r>
          </a:p>
          <a:p>
            <a:endParaRPr lang="en-GB" dirty="0"/>
          </a:p>
          <a:p>
            <a:r>
              <a:rPr lang="en-GB" dirty="0"/>
              <a:t>In general, programs written in compiled languages tend to be faster than those written in interpreted languages. This is because compiled languages are translated into machine code before execution, while interpreted languages are translated at runtime. However, the performance of a program also depends on various other factors, such as the complexity of the algorithm, the efficiency of the code, the hardware it is running on, and so on. So, while compiled languages can offer a speed advantage, it's not always guaranteed.</a:t>
            </a:r>
          </a:p>
          <a:p>
            <a:endParaRPr lang="en-GB" dirty="0"/>
          </a:p>
          <a:p>
            <a:r>
              <a:rPr lang="en-GB" dirty="0"/>
              <a:t>Python is an interpreted language and does not require a compiler. Instead, the Python interpreter executes the code directly. However, Python code can be compiled into bytecode for optimization purposes using the "</a:t>
            </a:r>
            <a:r>
              <a:rPr lang="en-GB" dirty="0" err="1"/>
              <a:t>pyc</a:t>
            </a:r>
            <a:r>
              <a:rPr lang="en-GB" dirty="0"/>
              <a:t>" or "</a:t>
            </a:r>
            <a:r>
              <a:rPr lang="en-GB" dirty="0" err="1"/>
              <a:t>pyo</a:t>
            </a:r>
            <a:r>
              <a:rPr lang="en-GB" dirty="0"/>
              <a:t>" file format. These compiled files can be executed by the Python interpreter more quickly than the original source code.</a:t>
            </a:r>
          </a:p>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8</a:t>
            </a:fld>
            <a:endParaRPr lang="en-GB"/>
          </a:p>
        </p:txBody>
      </p:sp>
    </p:spTree>
    <p:extLst>
      <p:ext uri="{BB962C8B-B14F-4D97-AF65-F5344CB8AC3E}">
        <p14:creationId xmlns:p14="http://schemas.microsoft.com/office/powerpoint/2010/main" val="7322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Linux, operators are used to perform various operations on files, folders, and other system resources. </a:t>
            </a:r>
          </a:p>
          <a:p>
            <a:endParaRPr lang="en-GB" dirty="0"/>
          </a:p>
          <a:p>
            <a:r>
              <a:rPr lang="en-GB" dirty="0"/>
              <a:t>Commands and Linux operators can be combined in a Bash shell script to automate a series of tasks or perform more complex operations. Bash scripts allow you to write a series of commands and logic that can be executed in order or conditionally based on certain criteria, such as the output of a command or the presence of a file. You can also use variables, loops, and functions in Bash scripts to make them more powerful and flexible.</a:t>
            </a:r>
          </a:p>
        </p:txBody>
      </p:sp>
      <p:sp>
        <p:nvSpPr>
          <p:cNvPr id="4" name="Slide Number Placeholder 3"/>
          <p:cNvSpPr>
            <a:spLocks noGrp="1"/>
          </p:cNvSpPr>
          <p:nvPr>
            <p:ph type="sldNum" sz="quarter" idx="5"/>
          </p:nvPr>
        </p:nvSpPr>
        <p:spPr/>
        <p:txBody>
          <a:bodyPr/>
          <a:lstStyle/>
          <a:p>
            <a:fld id="{48D711C3-C884-FA44-89A8-BE5BA2298D56}" type="slidenum">
              <a:rPr lang="en-GB" smtClean="0"/>
              <a:t>9</a:t>
            </a:fld>
            <a:endParaRPr lang="en-GB"/>
          </a:p>
        </p:txBody>
      </p:sp>
    </p:spTree>
    <p:extLst>
      <p:ext uri="{BB962C8B-B14F-4D97-AF65-F5344CB8AC3E}">
        <p14:creationId xmlns:p14="http://schemas.microsoft.com/office/powerpoint/2010/main" val="3423023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need to run </a:t>
            </a:r>
            <a:r>
              <a:rPr lang="en-GB" dirty="0" err="1"/>
              <a:t>chmod</a:t>
            </a:r>
            <a:r>
              <a:rPr lang="en-GB" dirty="0"/>
              <a:t> +x file-</a:t>
            </a:r>
            <a:r>
              <a:rPr lang="en-GB" dirty="0" err="1"/>
              <a:t>name.sh</a:t>
            </a:r>
            <a:r>
              <a:rPr lang="en-GB" dirty="0"/>
              <a:t> to make a Bash script executable.</a:t>
            </a:r>
          </a:p>
          <a:p>
            <a:endParaRPr lang="en-GB" dirty="0"/>
          </a:p>
          <a:p>
            <a:r>
              <a:rPr lang="en-GB" dirty="0"/>
              <a:t>The </a:t>
            </a:r>
            <a:r>
              <a:rPr lang="en-GB" dirty="0" err="1"/>
              <a:t>chmod</a:t>
            </a:r>
            <a:r>
              <a:rPr lang="en-GB" dirty="0"/>
              <a:t> command is used to change the permissions of a file or directory. In this case, the +x option is used to add executable permission to the script.</a:t>
            </a:r>
          </a:p>
          <a:p>
            <a:endParaRPr lang="en-GB" dirty="0"/>
          </a:p>
          <a:p>
            <a:r>
              <a:rPr lang="en-GB" dirty="0"/>
              <a:t>By default, when you create a new file in Linux, it does not have the executable permission. This means that you cannot run the file as a program.</a:t>
            </a:r>
          </a:p>
          <a:p>
            <a:endParaRPr lang="en-GB" dirty="0"/>
          </a:p>
          <a:p>
            <a:r>
              <a:rPr lang="en-GB" dirty="0"/>
              <a:t>When you run </a:t>
            </a:r>
            <a:r>
              <a:rPr lang="en-GB" dirty="0" err="1"/>
              <a:t>chmod</a:t>
            </a:r>
            <a:r>
              <a:rPr lang="en-GB" dirty="0"/>
              <a:t> +x file-</a:t>
            </a:r>
            <a:r>
              <a:rPr lang="en-GB" dirty="0" err="1"/>
              <a:t>name.sh</a:t>
            </a:r>
            <a:r>
              <a:rPr lang="en-GB" dirty="0"/>
              <a:t>, you are giving the file permission to be executed as a program. This makes it possible to run the script by typing ./file-</a:t>
            </a:r>
            <a:r>
              <a:rPr lang="en-GB" dirty="0" err="1"/>
              <a:t>name.sh</a:t>
            </a:r>
            <a:r>
              <a:rPr lang="en-GB" dirty="0"/>
              <a:t> in the terminal.</a:t>
            </a:r>
          </a:p>
          <a:p>
            <a:endParaRPr lang="en-GB" dirty="0"/>
          </a:p>
          <a:p>
            <a:r>
              <a:rPr lang="en-GB" dirty="0"/>
              <a:t>Note that the ./ in front of the filename is necessary to specify that the file should be executed from the current directory. Without it, the terminal may not be able to find the file and execute it properly.</a:t>
            </a:r>
          </a:p>
          <a:p>
            <a:endParaRPr lang="en-GB" dirty="0"/>
          </a:p>
          <a:p>
            <a:r>
              <a:rPr lang="en-GB" dirty="0"/>
              <a:t>---</a:t>
            </a:r>
          </a:p>
          <a:p>
            <a:endParaRPr lang="en-GB" dirty="0"/>
          </a:p>
          <a:p>
            <a:r>
              <a:rPr lang="en-GB" dirty="0" err="1"/>
              <a:t>chmod</a:t>
            </a:r>
            <a:r>
              <a:rPr lang="en-GB" dirty="0"/>
              <a:t> +x is a command in Linux and other Unix-like operating systems that changes the permissions of a file or directory to allow executing the file or script as a program.</a:t>
            </a:r>
          </a:p>
          <a:p>
            <a:endParaRPr lang="en-GB" dirty="0"/>
          </a:p>
          <a:p>
            <a:r>
              <a:rPr lang="en-GB" dirty="0"/>
              <a:t>The </a:t>
            </a:r>
            <a:r>
              <a:rPr lang="en-GB" dirty="0" err="1"/>
              <a:t>chmod</a:t>
            </a:r>
            <a:r>
              <a:rPr lang="en-GB" dirty="0"/>
              <a:t> command stands for "change mode" and it allows the user to modify the access permissions for a file or directory. The +x option adds the executable permission to the file, which means that the file can be run as a program or script.</a:t>
            </a:r>
          </a:p>
          <a:p>
            <a:endParaRPr lang="en-GB" dirty="0"/>
          </a:p>
          <a:p>
            <a:r>
              <a:rPr lang="en-GB" dirty="0"/>
              <a:t>So, when you use </a:t>
            </a:r>
            <a:r>
              <a:rPr lang="en-GB" dirty="0" err="1"/>
              <a:t>chmod</a:t>
            </a:r>
            <a:r>
              <a:rPr lang="en-GB" dirty="0"/>
              <a:t> +x filename, you are allowing the file to be executed as a program.</a:t>
            </a:r>
          </a:p>
          <a:p>
            <a:endParaRPr lang="en-GB" dirty="0"/>
          </a:p>
        </p:txBody>
      </p:sp>
      <p:sp>
        <p:nvSpPr>
          <p:cNvPr id="4" name="Slide Number Placeholder 3"/>
          <p:cNvSpPr>
            <a:spLocks noGrp="1"/>
          </p:cNvSpPr>
          <p:nvPr>
            <p:ph type="sldNum" sz="quarter" idx="5"/>
          </p:nvPr>
        </p:nvSpPr>
        <p:spPr/>
        <p:txBody>
          <a:bodyPr/>
          <a:lstStyle/>
          <a:p>
            <a:fld id="{48D711C3-C884-FA44-89A8-BE5BA2298D56}" type="slidenum">
              <a:rPr lang="en-GB" smtClean="0"/>
              <a:t>10</a:t>
            </a:fld>
            <a:endParaRPr lang="en-GB"/>
          </a:p>
        </p:txBody>
      </p:sp>
    </p:spTree>
    <p:extLst>
      <p:ext uri="{BB962C8B-B14F-4D97-AF65-F5344CB8AC3E}">
        <p14:creationId xmlns:p14="http://schemas.microsoft.com/office/powerpoint/2010/main" val="3882317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485775" y="885830"/>
            <a:ext cx="5148544" cy="2686049"/>
          </a:xfrm>
        </p:spPr>
        <p:txBody>
          <a:bodyPr anchor="b">
            <a:normAutofit/>
          </a:bodyPr>
          <a:lstStyle>
            <a:lvl1pPr algn="l">
              <a:defRPr sz="27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485775" y="3806421"/>
            <a:ext cx="5148544" cy="651281"/>
          </a:xfrm>
        </p:spPr>
        <p:txBody>
          <a:bodyPr>
            <a:normAutofit/>
          </a:bodyPr>
          <a:lstStyle>
            <a:lvl1pPr marL="0" indent="0" algn="l">
              <a:lnSpc>
                <a:spcPct val="110000"/>
              </a:lnSpc>
              <a:buNone/>
              <a:defRPr sz="1351"/>
            </a:lvl1pPr>
            <a:lvl2pPr marL="342921" indent="0" algn="ctr">
              <a:buNone/>
              <a:defRPr sz="1500"/>
            </a:lvl2pPr>
            <a:lvl3pPr marL="685843" indent="0" algn="ctr">
              <a:buNone/>
              <a:defRPr sz="1351"/>
            </a:lvl3pPr>
            <a:lvl4pPr marL="1028765" indent="0" algn="ctr">
              <a:buNone/>
              <a:defRPr sz="1200"/>
            </a:lvl4pPr>
            <a:lvl5pPr marL="1371686" indent="0" algn="ctr">
              <a:buNone/>
              <a:defRPr sz="1200"/>
            </a:lvl5pPr>
            <a:lvl6pPr marL="1714607" indent="0" algn="ctr">
              <a:buNone/>
              <a:defRPr sz="1200"/>
            </a:lvl6pPr>
            <a:lvl7pPr marL="2057528" indent="0" algn="ctr">
              <a:buNone/>
              <a:defRPr sz="1200"/>
            </a:lvl7pPr>
            <a:lvl8pPr marL="2400450" indent="0" algn="ctr">
              <a:buNone/>
              <a:defRPr sz="1200"/>
            </a:lvl8pPr>
            <a:lvl9pPr marL="2743372"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271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030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6739892" y="485778"/>
            <a:ext cx="1718310" cy="39719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489281" y="485778"/>
            <a:ext cx="6090593" cy="39719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0730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436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485901" y="1771651"/>
            <a:ext cx="5772152" cy="1800225"/>
          </a:xfrm>
        </p:spPr>
        <p:txBody>
          <a:bodyPr anchor="b">
            <a:normAutofit/>
          </a:bodyPr>
          <a:lstStyle>
            <a:lvl1pPr>
              <a:defRPr sz="405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485901" y="3800477"/>
            <a:ext cx="5772152" cy="657225"/>
          </a:xfrm>
        </p:spPr>
        <p:txBody>
          <a:bodyPr>
            <a:normAutofit/>
          </a:bodyPr>
          <a:lstStyle>
            <a:lvl1pPr marL="0" indent="0">
              <a:buNone/>
              <a:defRPr sz="1500">
                <a:solidFill>
                  <a:schemeClr val="tx1"/>
                </a:solidFill>
              </a:defRPr>
            </a:lvl1pPr>
            <a:lvl2pPr marL="342921" indent="0">
              <a:buNone/>
              <a:defRPr sz="1500">
                <a:solidFill>
                  <a:schemeClr val="tx1">
                    <a:tint val="75000"/>
                  </a:schemeClr>
                </a:solidFill>
              </a:defRPr>
            </a:lvl2pPr>
            <a:lvl3pPr marL="685843" indent="0">
              <a:buNone/>
              <a:defRPr sz="1351">
                <a:solidFill>
                  <a:schemeClr val="tx1">
                    <a:tint val="75000"/>
                  </a:schemeClr>
                </a:solidFill>
              </a:defRPr>
            </a:lvl3pPr>
            <a:lvl4pPr marL="1028765" indent="0">
              <a:buNone/>
              <a:defRPr sz="1200">
                <a:solidFill>
                  <a:schemeClr val="tx1">
                    <a:tint val="75000"/>
                  </a:schemeClr>
                </a:solidFill>
              </a:defRPr>
            </a:lvl4pPr>
            <a:lvl5pPr marL="1371686" indent="0">
              <a:buNone/>
              <a:defRPr sz="1200">
                <a:solidFill>
                  <a:schemeClr val="tx1">
                    <a:tint val="75000"/>
                  </a:schemeClr>
                </a:solidFill>
              </a:defRPr>
            </a:lvl5pPr>
            <a:lvl6pPr marL="1714607" indent="0">
              <a:buNone/>
              <a:defRPr sz="1200">
                <a:solidFill>
                  <a:schemeClr val="tx1">
                    <a:tint val="75000"/>
                  </a:schemeClr>
                </a:solidFill>
              </a:defRPr>
            </a:lvl6pPr>
            <a:lvl7pPr marL="2057528" indent="0">
              <a:buNone/>
              <a:defRPr sz="1200">
                <a:solidFill>
                  <a:schemeClr val="tx1">
                    <a:tint val="75000"/>
                  </a:schemeClr>
                </a:solidFill>
              </a:defRPr>
            </a:lvl7pPr>
            <a:lvl8pPr marL="2400450" indent="0">
              <a:buNone/>
              <a:defRPr sz="1200">
                <a:solidFill>
                  <a:schemeClr val="tx1">
                    <a:tint val="75000"/>
                  </a:schemeClr>
                </a:solidFill>
              </a:defRPr>
            </a:lvl8pPr>
            <a:lvl9pPr marL="274337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7408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685803" y="1369219"/>
            <a:ext cx="3743325"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4686302" y="1369219"/>
            <a:ext cx="37719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6606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489282" y="485778"/>
            <a:ext cx="7968923" cy="86296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491899" y="1409704"/>
            <a:ext cx="3868340" cy="506731"/>
          </a:xfrm>
        </p:spPr>
        <p:txBody>
          <a:bodyPr anchor="b">
            <a:noAutofit/>
          </a:bodyPr>
          <a:lstStyle>
            <a:lvl1pPr marL="0" indent="0">
              <a:buNone/>
              <a:defRPr sz="1351" b="1" cap="all" spc="225" baseline="0"/>
            </a:lvl1pPr>
            <a:lvl2pPr marL="342921" indent="0">
              <a:buNone/>
              <a:defRPr sz="1500" b="1"/>
            </a:lvl2pPr>
            <a:lvl3pPr marL="685843" indent="0">
              <a:buNone/>
              <a:defRPr sz="1351" b="1"/>
            </a:lvl3pPr>
            <a:lvl4pPr marL="1028765" indent="0">
              <a:buNone/>
              <a:defRPr sz="1200" b="1"/>
            </a:lvl4pPr>
            <a:lvl5pPr marL="1371686" indent="0">
              <a:buNone/>
              <a:defRPr sz="1200" b="1"/>
            </a:lvl5pPr>
            <a:lvl6pPr marL="1714607" indent="0">
              <a:buNone/>
              <a:defRPr sz="1200" b="1"/>
            </a:lvl6pPr>
            <a:lvl7pPr marL="2057528" indent="0">
              <a:buNone/>
              <a:defRPr sz="1200" b="1"/>
            </a:lvl7pPr>
            <a:lvl8pPr marL="2400450" indent="0">
              <a:buNone/>
              <a:defRPr sz="1200" b="1"/>
            </a:lvl8pPr>
            <a:lvl9pPr marL="274337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491899" y="1920718"/>
            <a:ext cx="3868340" cy="27370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4570811" y="1409704"/>
            <a:ext cx="3887391" cy="506731"/>
          </a:xfrm>
        </p:spPr>
        <p:txBody>
          <a:bodyPr anchor="b">
            <a:noAutofit/>
          </a:bodyPr>
          <a:lstStyle>
            <a:lvl1pPr marL="0" indent="0">
              <a:buNone/>
              <a:defRPr sz="1351" b="1" cap="all" spc="225" baseline="0"/>
            </a:lvl1pPr>
            <a:lvl2pPr marL="342921" indent="0">
              <a:buNone/>
              <a:defRPr sz="1500" b="1"/>
            </a:lvl2pPr>
            <a:lvl3pPr marL="685843" indent="0">
              <a:buNone/>
              <a:defRPr sz="1351" b="1"/>
            </a:lvl3pPr>
            <a:lvl4pPr marL="1028765" indent="0">
              <a:buNone/>
              <a:defRPr sz="1200" b="1"/>
            </a:lvl4pPr>
            <a:lvl5pPr marL="1371686" indent="0">
              <a:buNone/>
              <a:defRPr sz="1200" b="1"/>
            </a:lvl5pPr>
            <a:lvl6pPr marL="1714607" indent="0">
              <a:buNone/>
              <a:defRPr sz="1200" b="1"/>
            </a:lvl6pPr>
            <a:lvl7pPr marL="2057528" indent="0">
              <a:buNone/>
              <a:defRPr sz="1200" b="1"/>
            </a:lvl7pPr>
            <a:lvl8pPr marL="2400450" indent="0">
              <a:buNone/>
              <a:defRPr sz="1200" b="1"/>
            </a:lvl8pPr>
            <a:lvl9pPr marL="274337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4570811" y="1920718"/>
            <a:ext cx="3887391" cy="27370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1994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809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5217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489282" y="485776"/>
            <a:ext cx="3089741" cy="1285875"/>
          </a:xfrm>
        </p:spPr>
        <p:txBody>
          <a:bodyPr anchor="b">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4155144" y="685805"/>
            <a:ext cx="4303059" cy="377189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489282" y="2023115"/>
            <a:ext cx="3089741" cy="2434589"/>
          </a:xfrm>
        </p:spPr>
        <p:txBody>
          <a:bodyPr/>
          <a:lstStyle>
            <a:lvl1pPr marL="0" indent="0">
              <a:buNone/>
              <a:defRPr sz="1200"/>
            </a:lvl1pPr>
            <a:lvl2pPr marL="342921" indent="0">
              <a:buNone/>
              <a:defRPr sz="1051"/>
            </a:lvl2pPr>
            <a:lvl3pPr marL="685843" indent="0">
              <a:buNone/>
              <a:defRPr sz="900"/>
            </a:lvl3pPr>
            <a:lvl4pPr marL="1028765" indent="0">
              <a:buNone/>
              <a:defRPr sz="751"/>
            </a:lvl4pPr>
            <a:lvl5pPr marL="1371686" indent="0">
              <a:buNone/>
              <a:defRPr sz="751"/>
            </a:lvl5pPr>
            <a:lvl6pPr marL="1714607" indent="0">
              <a:buNone/>
              <a:defRPr sz="751"/>
            </a:lvl6pPr>
            <a:lvl7pPr marL="2057528" indent="0">
              <a:buNone/>
              <a:defRPr sz="751"/>
            </a:lvl7pPr>
            <a:lvl8pPr marL="2400450" indent="0">
              <a:buNone/>
              <a:defRPr sz="751"/>
            </a:lvl8pPr>
            <a:lvl9pPr marL="2743372"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9357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489282" y="485776"/>
            <a:ext cx="3089741" cy="1285875"/>
          </a:xfrm>
        </p:spPr>
        <p:txBody>
          <a:bodyPr anchor="b">
            <a:no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4114803" y="685805"/>
            <a:ext cx="4343401" cy="3771899"/>
          </a:xfrm>
        </p:spPr>
        <p:txBody>
          <a:bodyPr/>
          <a:lstStyle>
            <a:lvl1pPr marL="0" indent="0">
              <a:buNone/>
              <a:defRPr sz="2400"/>
            </a:lvl1pPr>
            <a:lvl2pPr marL="342921" indent="0">
              <a:buNone/>
              <a:defRPr sz="2100"/>
            </a:lvl2pPr>
            <a:lvl3pPr marL="685843" indent="0">
              <a:buNone/>
              <a:defRPr sz="1800"/>
            </a:lvl3pPr>
            <a:lvl4pPr marL="1028765" indent="0">
              <a:buNone/>
              <a:defRPr sz="1500"/>
            </a:lvl4pPr>
            <a:lvl5pPr marL="1371686" indent="0">
              <a:buNone/>
              <a:defRPr sz="1500"/>
            </a:lvl5pPr>
            <a:lvl6pPr marL="1714607" indent="0">
              <a:buNone/>
              <a:defRPr sz="1500"/>
            </a:lvl6pPr>
            <a:lvl7pPr marL="2057528" indent="0">
              <a:buNone/>
              <a:defRPr sz="1500"/>
            </a:lvl7pPr>
            <a:lvl8pPr marL="2400450" indent="0">
              <a:buNone/>
              <a:defRPr sz="1500"/>
            </a:lvl8pPr>
            <a:lvl9pPr marL="2743372"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489282" y="2023111"/>
            <a:ext cx="3089741" cy="2378631"/>
          </a:xfrm>
        </p:spPr>
        <p:txBody>
          <a:bodyPr/>
          <a:lstStyle>
            <a:lvl1pPr marL="0" indent="0">
              <a:buNone/>
              <a:defRPr sz="1200"/>
            </a:lvl1pPr>
            <a:lvl2pPr marL="342921" indent="0">
              <a:buNone/>
              <a:defRPr sz="1051"/>
            </a:lvl2pPr>
            <a:lvl3pPr marL="685843" indent="0">
              <a:buNone/>
              <a:defRPr sz="900"/>
            </a:lvl3pPr>
            <a:lvl4pPr marL="1028765" indent="0">
              <a:buNone/>
              <a:defRPr sz="751"/>
            </a:lvl4pPr>
            <a:lvl5pPr marL="1371686" indent="0">
              <a:buNone/>
              <a:defRPr sz="751"/>
            </a:lvl5pPr>
            <a:lvl6pPr marL="1714607" indent="0">
              <a:buNone/>
              <a:defRPr sz="751"/>
            </a:lvl6pPr>
            <a:lvl7pPr marL="2057528" indent="0">
              <a:buNone/>
              <a:defRPr sz="751"/>
            </a:lvl7pPr>
            <a:lvl8pPr marL="2400450" indent="0">
              <a:buNone/>
              <a:defRPr sz="751"/>
            </a:lvl8pPr>
            <a:lvl9pPr marL="2743372"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4/21/23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2472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489282" y="485780"/>
            <a:ext cx="7968923" cy="86029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489282" y="1571626"/>
            <a:ext cx="7965641" cy="2886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489279" y="4749408"/>
            <a:ext cx="2254869" cy="273844"/>
          </a:xfrm>
          <a:prstGeom prst="rect">
            <a:avLst/>
          </a:prstGeom>
        </p:spPr>
        <p:txBody>
          <a:bodyPr vert="horz" lIns="91440" tIns="45720" rIns="91440" bIns="45720" rtlCol="0" anchor="ctr"/>
          <a:lstStyle>
            <a:lvl1pPr algn="l">
              <a:defRPr sz="675" b="1" spc="75" baseline="0">
                <a:solidFill>
                  <a:schemeClr val="tx1"/>
                </a:solidFill>
              </a:defRPr>
            </a:lvl1pPr>
          </a:lstStyle>
          <a:p>
            <a:fld id="{D341B595-366B-43E2-A22E-EA6A78C03F06}" type="datetimeFigureOut">
              <a:rPr lang="en-US" smtClean="0"/>
              <a:t>4/21/23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6025631" y="4749408"/>
            <a:ext cx="2629094" cy="273844"/>
          </a:xfrm>
          <a:prstGeom prst="rect">
            <a:avLst/>
          </a:prstGeom>
        </p:spPr>
        <p:txBody>
          <a:bodyPr vert="horz" lIns="91440" tIns="45720" rIns="91440" bIns="45720" rtlCol="0" anchor="ctr"/>
          <a:lstStyle>
            <a:lvl1pPr algn="r">
              <a:defRPr sz="675" b="1" spc="75"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8583563" y="4749408"/>
            <a:ext cx="404857" cy="273844"/>
          </a:xfrm>
          <a:prstGeom prst="rect">
            <a:avLst/>
          </a:prstGeom>
        </p:spPr>
        <p:txBody>
          <a:bodyPr vert="horz" lIns="91440" tIns="45720" rIns="91440" bIns="45720" rtlCol="0" anchor="ctr"/>
          <a:lstStyle>
            <a:lvl1pPr algn="r">
              <a:defRPr sz="675" b="1" spc="75"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33605287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txStyles>
    <p:titleStyle>
      <a:lvl1pPr algn="l" defTabSz="685843" rtl="0" eaLnBrk="1" latinLnBrk="0" hangingPunct="1">
        <a:lnSpc>
          <a:spcPct val="120000"/>
        </a:lnSpc>
        <a:spcBef>
          <a:spcPct val="0"/>
        </a:spcBef>
        <a:buNone/>
        <a:defRPr sz="2700" kern="1200" cap="all" spc="225" baseline="0">
          <a:solidFill>
            <a:srgbClr val="FFFFFF"/>
          </a:solidFill>
          <a:highlight>
            <a:srgbClr val="000000"/>
          </a:highlight>
          <a:latin typeface="+mj-lt"/>
          <a:ea typeface="+mj-ea"/>
          <a:cs typeface="+mj-cs"/>
        </a:defRPr>
      </a:lvl1pPr>
    </p:titleStyle>
    <p:bodyStyle>
      <a:lvl1pPr marL="171461" indent="-171461" algn="l" defTabSz="685843" rtl="0" eaLnBrk="1" latinLnBrk="0" hangingPunct="1">
        <a:lnSpc>
          <a:spcPct val="120000"/>
        </a:lnSpc>
        <a:spcBef>
          <a:spcPts val="751"/>
        </a:spcBef>
        <a:buClr>
          <a:schemeClr val="tx1"/>
        </a:buClr>
        <a:buSzPct val="75000"/>
        <a:buFont typeface="Arial" panose="020B0604020202020204" pitchFamily="34" charset="0"/>
        <a:buChar char="•"/>
        <a:defRPr sz="1500" kern="1200">
          <a:solidFill>
            <a:schemeClr val="tx1"/>
          </a:solidFill>
          <a:latin typeface="+mn-lt"/>
          <a:ea typeface="+mn-ea"/>
          <a:cs typeface="+mn-cs"/>
        </a:defRPr>
      </a:lvl1pPr>
      <a:lvl2pPr marL="514383" indent="-171461" algn="l" defTabSz="685843" rtl="0" eaLnBrk="1" latinLnBrk="0" hangingPunct="1">
        <a:lnSpc>
          <a:spcPct val="120000"/>
        </a:lnSpc>
        <a:spcBef>
          <a:spcPts val="375"/>
        </a:spcBef>
        <a:buClr>
          <a:schemeClr val="tx1"/>
        </a:buClr>
        <a:buSzPct val="75000"/>
        <a:buFont typeface="Arial" panose="020B0604020202020204" pitchFamily="34" charset="0"/>
        <a:buChar char="•"/>
        <a:defRPr sz="1351" kern="1200">
          <a:solidFill>
            <a:schemeClr val="tx1"/>
          </a:solidFill>
          <a:latin typeface="+mn-lt"/>
          <a:ea typeface="+mn-ea"/>
          <a:cs typeface="+mn-cs"/>
        </a:defRPr>
      </a:lvl2pPr>
      <a:lvl3pPr marL="857304" indent="-171461" algn="l" defTabSz="685843" rtl="0" eaLnBrk="1" latinLnBrk="0" hangingPunct="1">
        <a:lnSpc>
          <a:spcPct val="120000"/>
        </a:lnSpc>
        <a:spcBef>
          <a:spcPts val="375"/>
        </a:spcBef>
        <a:buClr>
          <a:schemeClr val="tx1"/>
        </a:buClr>
        <a:buSzPct val="75000"/>
        <a:buFont typeface="Arial" panose="020B0604020202020204" pitchFamily="34" charset="0"/>
        <a:buChar char="•"/>
        <a:defRPr sz="1200" kern="1200">
          <a:solidFill>
            <a:schemeClr val="tx1"/>
          </a:solidFill>
          <a:latin typeface="+mn-lt"/>
          <a:ea typeface="+mn-ea"/>
          <a:cs typeface="+mn-cs"/>
        </a:defRPr>
      </a:lvl3pPr>
      <a:lvl4pPr marL="1200226" indent="-171461" algn="l" defTabSz="685843" rtl="0" eaLnBrk="1" latinLnBrk="0" hangingPunct="1">
        <a:lnSpc>
          <a:spcPct val="120000"/>
        </a:lnSpc>
        <a:spcBef>
          <a:spcPts val="375"/>
        </a:spcBef>
        <a:buClr>
          <a:schemeClr val="tx1"/>
        </a:buClr>
        <a:buSzPct val="75000"/>
        <a:buFont typeface="Arial" panose="020B0604020202020204" pitchFamily="34" charset="0"/>
        <a:buChar char="•"/>
        <a:defRPr sz="1051" kern="1200">
          <a:solidFill>
            <a:schemeClr val="tx1"/>
          </a:solidFill>
          <a:latin typeface="+mn-lt"/>
          <a:ea typeface="+mn-ea"/>
          <a:cs typeface="+mn-cs"/>
        </a:defRPr>
      </a:lvl4pPr>
      <a:lvl5pPr marL="1543147" indent="-171461" algn="l" defTabSz="685843" rtl="0" eaLnBrk="1" latinLnBrk="0" hangingPunct="1">
        <a:lnSpc>
          <a:spcPct val="120000"/>
        </a:lnSpc>
        <a:spcBef>
          <a:spcPts val="375"/>
        </a:spcBef>
        <a:buClr>
          <a:schemeClr val="tx1"/>
        </a:buClr>
        <a:buSzPct val="75000"/>
        <a:buFont typeface="Arial" panose="020B0604020202020204" pitchFamily="34" charset="0"/>
        <a:buChar char="•"/>
        <a:defRPr sz="1051" kern="1200">
          <a:solidFill>
            <a:schemeClr val="tx1"/>
          </a:solidFill>
          <a:latin typeface="+mn-lt"/>
          <a:ea typeface="+mn-ea"/>
          <a:cs typeface="+mn-cs"/>
        </a:defRPr>
      </a:lvl5pPr>
      <a:lvl6pPr marL="1886068" indent="-171461" algn="l" defTabSz="68584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990" indent="-171461" algn="l" defTabSz="68584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911" indent="-171461" algn="l" defTabSz="68584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833" indent="-171461" algn="l" defTabSz="68584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843" rtl="0" eaLnBrk="1" latinLnBrk="0" hangingPunct="1">
        <a:defRPr sz="1351" kern="1200">
          <a:solidFill>
            <a:schemeClr val="tx1"/>
          </a:solidFill>
          <a:latin typeface="+mn-lt"/>
          <a:ea typeface="+mn-ea"/>
          <a:cs typeface="+mn-cs"/>
        </a:defRPr>
      </a:lvl1pPr>
      <a:lvl2pPr marL="342921" algn="l" defTabSz="685843" rtl="0" eaLnBrk="1" latinLnBrk="0" hangingPunct="1">
        <a:defRPr sz="1351" kern="1200">
          <a:solidFill>
            <a:schemeClr val="tx1"/>
          </a:solidFill>
          <a:latin typeface="+mn-lt"/>
          <a:ea typeface="+mn-ea"/>
          <a:cs typeface="+mn-cs"/>
        </a:defRPr>
      </a:lvl2pPr>
      <a:lvl3pPr marL="685843" algn="l" defTabSz="685843" rtl="0" eaLnBrk="1" latinLnBrk="0" hangingPunct="1">
        <a:defRPr sz="1351" kern="1200">
          <a:solidFill>
            <a:schemeClr val="tx1"/>
          </a:solidFill>
          <a:latin typeface="+mn-lt"/>
          <a:ea typeface="+mn-ea"/>
          <a:cs typeface="+mn-cs"/>
        </a:defRPr>
      </a:lvl3pPr>
      <a:lvl4pPr marL="1028765" algn="l" defTabSz="685843" rtl="0" eaLnBrk="1" latinLnBrk="0" hangingPunct="1">
        <a:defRPr sz="1351" kern="1200">
          <a:solidFill>
            <a:schemeClr val="tx1"/>
          </a:solidFill>
          <a:latin typeface="+mn-lt"/>
          <a:ea typeface="+mn-ea"/>
          <a:cs typeface="+mn-cs"/>
        </a:defRPr>
      </a:lvl4pPr>
      <a:lvl5pPr marL="1371686" algn="l" defTabSz="685843" rtl="0" eaLnBrk="1" latinLnBrk="0" hangingPunct="1">
        <a:defRPr sz="1351" kern="1200">
          <a:solidFill>
            <a:schemeClr val="tx1"/>
          </a:solidFill>
          <a:latin typeface="+mn-lt"/>
          <a:ea typeface="+mn-ea"/>
          <a:cs typeface="+mn-cs"/>
        </a:defRPr>
      </a:lvl5pPr>
      <a:lvl6pPr marL="1714607" algn="l" defTabSz="685843" rtl="0" eaLnBrk="1" latinLnBrk="0" hangingPunct="1">
        <a:defRPr sz="1351" kern="1200">
          <a:solidFill>
            <a:schemeClr val="tx1"/>
          </a:solidFill>
          <a:latin typeface="+mn-lt"/>
          <a:ea typeface="+mn-ea"/>
          <a:cs typeface="+mn-cs"/>
        </a:defRPr>
      </a:lvl6pPr>
      <a:lvl7pPr marL="2057528" algn="l" defTabSz="685843" rtl="0" eaLnBrk="1" latinLnBrk="0" hangingPunct="1">
        <a:defRPr sz="1351" kern="1200">
          <a:solidFill>
            <a:schemeClr val="tx1"/>
          </a:solidFill>
          <a:latin typeface="+mn-lt"/>
          <a:ea typeface="+mn-ea"/>
          <a:cs typeface="+mn-cs"/>
        </a:defRPr>
      </a:lvl7pPr>
      <a:lvl8pPr marL="2400450" algn="l" defTabSz="685843" rtl="0" eaLnBrk="1" latinLnBrk="0" hangingPunct="1">
        <a:defRPr sz="1351" kern="1200">
          <a:solidFill>
            <a:schemeClr val="tx1"/>
          </a:solidFill>
          <a:latin typeface="+mn-lt"/>
          <a:ea typeface="+mn-ea"/>
          <a:cs typeface="+mn-cs"/>
        </a:defRPr>
      </a:lvl8pPr>
      <a:lvl9pPr marL="2743372" algn="l" defTabSz="68584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hyperlink" Target="https://itsfoss.com/ascii-art-linux-terminal/" TargetMode="External"/><Relationship Id="rId3" Type="http://schemas.openxmlformats.org/officeDocument/2006/relationships/hyperlink" Target="https://www.geeksforgeeks.org/linux-file-hierarchy-structure/" TargetMode="External"/><Relationship Id="rId7" Type="http://schemas.openxmlformats.org/officeDocument/2006/relationships/hyperlink" Target="https://ryanstutorials.net/bash-scripting-tutorial/bash-script.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github.com/en/actions/creating-actions/creating-a-composite-action" TargetMode="External"/><Relationship Id="rId5" Type="http://schemas.openxmlformats.org/officeDocument/2006/relationships/hyperlink" Target="https://www.linuxtrainingacademy.com/linux-commands-cheat-sheet/" TargetMode="External"/><Relationship Id="rId4" Type="http://schemas.openxmlformats.org/officeDocument/2006/relationships/hyperlink" Target="https://www.oreilly.com/openbook/debian/book/ch04_02.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4" name="Picture 3" descr="Topview of mint green workspace with laptop, coffee, notebook, pen, glasses, and mouse">
            <a:extLst>
              <a:ext uri="{FF2B5EF4-FFF2-40B4-BE49-F238E27FC236}">
                <a16:creationId xmlns:a16="http://schemas.microsoft.com/office/drawing/2014/main" id="{BBCE0B46-59F8-7B02-53FA-27D3FCC803D7}"/>
              </a:ext>
            </a:extLst>
          </p:cNvPr>
          <p:cNvPicPr>
            <a:picLocks noChangeAspect="1"/>
          </p:cNvPicPr>
          <p:nvPr/>
        </p:nvPicPr>
        <p:blipFill rotWithShape="1">
          <a:blip r:embed="rId3"/>
          <a:srcRect b="15730"/>
          <a:stretch/>
        </p:blipFill>
        <p:spPr>
          <a:xfrm>
            <a:off x="0" y="3"/>
            <a:ext cx="9144000" cy="5143511"/>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3162"/>
            <a:ext cx="9144000" cy="272034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421AE21C-A0B2-AC78-C779-14731E5F1865}"/>
              </a:ext>
            </a:extLst>
          </p:cNvPr>
          <p:cNvSpPr>
            <a:spLocks noGrp="1"/>
          </p:cNvSpPr>
          <p:nvPr>
            <p:ph type="ctrTitle"/>
          </p:nvPr>
        </p:nvSpPr>
        <p:spPr>
          <a:xfrm>
            <a:off x="4886328" y="728478"/>
            <a:ext cx="1514472" cy="592580"/>
          </a:xfrm>
        </p:spPr>
        <p:txBody>
          <a:bodyPr>
            <a:normAutofit fontScale="90000"/>
          </a:bodyPr>
          <a:lstStyle/>
          <a:p>
            <a:r>
              <a:rPr lang="en-GB" sz="3600" dirty="0"/>
              <a:t>Linux</a:t>
            </a:r>
          </a:p>
        </p:txBody>
      </p:sp>
      <p:sp>
        <p:nvSpPr>
          <p:cNvPr id="5" name="TextBox 4">
            <a:extLst>
              <a:ext uri="{FF2B5EF4-FFF2-40B4-BE49-F238E27FC236}">
                <a16:creationId xmlns:a16="http://schemas.microsoft.com/office/drawing/2014/main" id="{838152A2-9E71-46D7-F3C7-BD86F26160AF}"/>
              </a:ext>
            </a:extLst>
          </p:cNvPr>
          <p:cNvSpPr txBox="1"/>
          <p:nvPr/>
        </p:nvSpPr>
        <p:spPr>
          <a:xfrm>
            <a:off x="4886329" y="1885953"/>
            <a:ext cx="3943351" cy="923843"/>
          </a:xfrm>
          <a:prstGeom prst="rect">
            <a:avLst/>
          </a:prstGeom>
          <a:noFill/>
        </p:spPr>
        <p:txBody>
          <a:bodyPr wrap="square" rtlCol="0">
            <a:spAutoFit/>
          </a:bodyPr>
          <a:lstStyle/>
          <a:p>
            <a:r>
              <a:rPr lang="en-GB" sz="1351" dirty="0"/>
              <a:t>END GOAL: </a:t>
            </a:r>
            <a:br>
              <a:rPr lang="en-GB" sz="1351" dirty="0"/>
            </a:br>
            <a:br>
              <a:rPr lang="en-GB" sz="1351" dirty="0"/>
            </a:br>
            <a:r>
              <a:rPr lang="en-GB" sz="1351" dirty="0"/>
              <a:t>Grasp a fundamental understanding of Linux and bash shell scripting in 15 minutes.</a:t>
            </a:r>
          </a:p>
        </p:txBody>
      </p:sp>
      <p:pic>
        <p:nvPicPr>
          <p:cNvPr id="1030" name="Picture 6" descr="Tux (mascot) - Wikipedia">
            <a:extLst>
              <a:ext uri="{FF2B5EF4-FFF2-40B4-BE49-F238E27FC236}">
                <a16:creationId xmlns:a16="http://schemas.microsoft.com/office/drawing/2014/main" id="{FF47425C-780A-A66E-C2A7-FE0E6D4DD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4" y="241938"/>
            <a:ext cx="1387465" cy="1644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39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9BC3-62D4-841C-4F84-3A1C13A5771A}"/>
              </a:ext>
            </a:extLst>
          </p:cNvPr>
          <p:cNvSpPr>
            <a:spLocks noGrp="1"/>
          </p:cNvSpPr>
          <p:nvPr>
            <p:ph type="title"/>
          </p:nvPr>
        </p:nvSpPr>
        <p:spPr>
          <a:xfrm>
            <a:off x="2438400" y="59535"/>
            <a:ext cx="4267200" cy="457200"/>
          </a:xfrm>
        </p:spPr>
        <p:txBody>
          <a:bodyPr>
            <a:normAutofit fontScale="90000"/>
          </a:bodyPr>
          <a:lstStyle/>
          <a:p>
            <a:r>
              <a:rPr lang="en-GB" dirty="0"/>
              <a:t>BASH SHELL SCRIPTING</a:t>
            </a:r>
          </a:p>
        </p:txBody>
      </p:sp>
      <p:sp>
        <p:nvSpPr>
          <p:cNvPr id="3" name="Content Placeholder 2">
            <a:extLst>
              <a:ext uri="{FF2B5EF4-FFF2-40B4-BE49-F238E27FC236}">
                <a16:creationId xmlns:a16="http://schemas.microsoft.com/office/drawing/2014/main" id="{FE941A5F-5515-1AD0-3EED-57629DE66481}"/>
              </a:ext>
            </a:extLst>
          </p:cNvPr>
          <p:cNvSpPr>
            <a:spLocks noGrp="1"/>
          </p:cNvSpPr>
          <p:nvPr>
            <p:ph idx="1"/>
          </p:nvPr>
        </p:nvSpPr>
        <p:spPr>
          <a:xfrm>
            <a:off x="489281" y="781052"/>
            <a:ext cx="2892097" cy="3676651"/>
          </a:xfrm>
        </p:spPr>
        <p:txBody>
          <a:bodyPr/>
          <a:lstStyle/>
          <a:p>
            <a:r>
              <a:rPr lang="en-GB" dirty="0"/>
              <a:t>A Bash script is a plain text file which contains a series of commands. </a:t>
            </a:r>
          </a:p>
          <a:p>
            <a:r>
              <a:rPr lang="en-GB" dirty="0"/>
              <a:t>Anything you can run normally on the command line can be put into a script and it will do the same thing. Similarly, anything you can put into a script can also be run normally on the command line and it will do the same thing.</a:t>
            </a:r>
          </a:p>
        </p:txBody>
      </p:sp>
      <p:pic>
        <p:nvPicPr>
          <p:cNvPr id="4098" name="Picture 2" descr="Cost-Effective Github Actions. This is a short article that covers: | by  Vishnu Deva | Medium">
            <a:extLst>
              <a:ext uri="{FF2B5EF4-FFF2-40B4-BE49-F238E27FC236}">
                <a16:creationId xmlns:a16="http://schemas.microsoft.com/office/drawing/2014/main" id="{21BFD6D7-3D21-DF4F-E956-7C8DF9C2B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828" y="2324101"/>
            <a:ext cx="397192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10;&#10;Description automatically generated">
            <a:extLst>
              <a:ext uri="{FF2B5EF4-FFF2-40B4-BE49-F238E27FC236}">
                <a16:creationId xmlns:a16="http://schemas.microsoft.com/office/drawing/2014/main" id="{AE6049F3-F497-100A-0078-E640358433E0}"/>
              </a:ext>
            </a:extLst>
          </p:cNvPr>
          <p:cNvPicPr>
            <a:picLocks noChangeAspect="1"/>
          </p:cNvPicPr>
          <p:nvPr/>
        </p:nvPicPr>
        <p:blipFill>
          <a:blip r:embed="rId4"/>
          <a:stretch>
            <a:fillRect/>
          </a:stretch>
        </p:blipFill>
        <p:spPr>
          <a:xfrm>
            <a:off x="4797829" y="1045371"/>
            <a:ext cx="3993751" cy="1014413"/>
          </a:xfrm>
          <a:prstGeom prst="rect">
            <a:avLst/>
          </a:prstGeom>
        </p:spPr>
      </p:pic>
    </p:spTree>
    <p:extLst>
      <p:ext uri="{BB962C8B-B14F-4D97-AF65-F5344CB8AC3E}">
        <p14:creationId xmlns:p14="http://schemas.microsoft.com/office/powerpoint/2010/main" val="3407769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B560-F436-7614-FF11-279A228F3DD2}"/>
              </a:ext>
            </a:extLst>
          </p:cNvPr>
          <p:cNvSpPr>
            <a:spLocks noGrp="1"/>
          </p:cNvSpPr>
          <p:nvPr>
            <p:ph type="title"/>
          </p:nvPr>
        </p:nvSpPr>
        <p:spPr>
          <a:xfrm>
            <a:off x="485999" y="476247"/>
            <a:ext cx="7968923" cy="507366"/>
          </a:xfrm>
        </p:spPr>
        <p:txBody>
          <a:bodyPr>
            <a:normAutofit fontScale="90000"/>
          </a:bodyPr>
          <a:lstStyle/>
          <a:p>
            <a:pPr algn="ctr"/>
            <a:r>
              <a:rPr lang="en-GB" dirty="0"/>
              <a:t>Some references</a:t>
            </a:r>
          </a:p>
        </p:txBody>
      </p:sp>
      <p:sp>
        <p:nvSpPr>
          <p:cNvPr id="3" name="Content Placeholder 2">
            <a:extLst>
              <a:ext uri="{FF2B5EF4-FFF2-40B4-BE49-F238E27FC236}">
                <a16:creationId xmlns:a16="http://schemas.microsoft.com/office/drawing/2014/main" id="{9466968F-04FA-8977-8112-25FEAA352055}"/>
              </a:ext>
            </a:extLst>
          </p:cNvPr>
          <p:cNvSpPr>
            <a:spLocks noGrp="1"/>
          </p:cNvSpPr>
          <p:nvPr>
            <p:ph idx="1"/>
          </p:nvPr>
        </p:nvSpPr>
        <p:spPr>
          <a:xfrm>
            <a:off x="485999" y="1433512"/>
            <a:ext cx="7965641" cy="2276475"/>
          </a:xfrm>
        </p:spPr>
        <p:txBody>
          <a:bodyPr>
            <a:normAutofit/>
          </a:bodyPr>
          <a:lstStyle/>
          <a:p>
            <a:pPr marL="0" indent="0">
              <a:buNone/>
            </a:pPr>
            <a:r>
              <a:rPr lang="en-GB" dirty="0">
                <a:hlinkClick r:id="rId3"/>
              </a:rPr>
              <a:t>https://www.geeksforgeeks.org/linux-file-hierarchy-structure/</a:t>
            </a:r>
            <a:endParaRPr lang="en-GB" dirty="0"/>
          </a:p>
          <a:p>
            <a:pPr marL="0" indent="0">
              <a:buNone/>
            </a:pPr>
            <a:r>
              <a:rPr lang="en-GB" dirty="0">
                <a:hlinkClick r:id="rId4"/>
              </a:rPr>
              <a:t>https://www.oreilly.com/openbook/debian/book/ch04_02.html</a:t>
            </a:r>
            <a:endParaRPr lang="en-GB" dirty="0"/>
          </a:p>
          <a:p>
            <a:pPr marL="0" indent="0">
              <a:buNone/>
            </a:pPr>
            <a:r>
              <a:rPr lang="en-GB" dirty="0">
                <a:hlinkClick r:id="rId5"/>
              </a:rPr>
              <a:t>https://www.linuxtrainingacademy.com/linux-commands-cheat-sheet/</a:t>
            </a:r>
            <a:endParaRPr lang="en-GB" dirty="0"/>
          </a:p>
          <a:p>
            <a:pPr marL="0" indent="0">
              <a:buNone/>
            </a:pPr>
            <a:r>
              <a:rPr lang="en-GB" dirty="0">
                <a:hlinkClick r:id="rId6"/>
              </a:rPr>
              <a:t>https://docs.github.com/en/actions/creating-actions/creating-a-composite-action</a:t>
            </a:r>
            <a:endParaRPr lang="en-GB" dirty="0"/>
          </a:p>
          <a:p>
            <a:pPr marL="0" indent="0">
              <a:buNone/>
            </a:pPr>
            <a:r>
              <a:rPr lang="en-GB" dirty="0">
                <a:hlinkClick r:id="rId7"/>
              </a:rPr>
              <a:t>https://ryanstutorials.net/bash-scripting-tutorial/bash-script.php</a:t>
            </a:r>
            <a:endParaRPr lang="en-GB" dirty="0"/>
          </a:p>
          <a:p>
            <a:pPr marL="0" indent="0">
              <a:buNone/>
            </a:pPr>
            <a:r>
              <a:rPr lang="en-GB" dirty="0">
                <a:hlinkClick r:id="rId8"/>
              </a:rPr>
              <a:t>https://itsfoss.com/ascii-art-linux-terminal/</a:t>
            </a: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859298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A434-ABEC-2214-F4AA-A28D8C950370}"/>
              </a:ext>
            </a:extLst>
          </p:cNvPr>
          <p:cNvSpPr>
            <a:spLocks noGrp="1"/>
          </p:cNvSpPr>
          <p:nvPr>
            <p:ph type="title"/>
          </p:nvPr>
        </p:nvSpPr>
        <p:spPr>
          <a:xfrm>
            <a:off x="3485396" y="406400"/>
            <a:ext cx="2173207" cy="462280"/>
          </a:xfrm>
        </p:spPr>
        <p:txBody>
          <a:bodyPr>
            <a:normAutofit fontScale="90000"/>
          </a:bodyPr>
          <a:lstStyle/>
          <a:p>
            <a:r>
              <a:rPr lang="en-GB" dirty="0"/>
              <a:t>DEMO TIME</a:t>
            </a:r>
          </a:p>
        </p:txBody>
      </p:sp>
      <p:sp>
        <p:nvSpPr>
          <p:cNvPr id="8" name="Title 1">
            <a:extLst>
              <a:ext uri="{FF2B5EF4-FFF2-40B4-BE49-F238E27FC236}">
                <a16:creationId xmlns:a16="http://schemas.microsoft.com/office/drawing/2014/main" id="{35429C4B-15B6-DCB2-4406-532B4B5A341C}"/>
              </a:ext>
            </a:extLst>
          </p:cNvPr>
          <p:cNvSpPr txBox="1">
            <a:spLocks/>
          </p:cNvSpPr>
          <p:nvPr/>
        </p:nvSpPr>
        <p:spPr>
          <a:xfrm>
            <a:off x="2357235" y="4274820"/>
            <a:ext cx="4429528" cy="462280"/>
          </a:xfrm>
          <a:prstGeom prst="rect">
            <a:avLst/>
          </a:prstGeom>
        </p:spPr>
        <p:txBody>
          <a:bodyPr vert="horz" lIns="91440" tIns="45720" rIns="91440" bIns="45720" rtlCol="0" anchor="b">
            <a:normAutofit fontScale="75000" lnSpcReduction="20000"/>
          </a:bodyPr>
          <a:lstStyle>
            <a:lvl1pPr algn="l" defTabSz="685843" rtl="0" eaLnBrk="1" latinLnBrk="0" hangingPunct="1">
              <a:lnSpc>
                <a:spcPct val="120000"/>
              </a:lnSpc>
              <a:spcBef>
                <a:spcPct val="0"/>
              </a:spcBef>
              <a:buNone/>
              <a:defRPr sz="2700" kern="1200" cap="all" spc="225" baseline="0">
                <a:solidFill>
                  <a:srgbClr val="FFFFFF"/>
                </a:solidFill>
                <a:highlight>
                  <a:srgbClr val="000000"/>
                </a:highlight>
                <a:latin typeface="+mj-lt"/>
                <a:ea typeface="+mj-ea"/>
                <a:cs typeface="+mj-cs"/>
              </a:defRPr>
            </a:lvl1pPr>
          </a:lstStyle>
          <a:p>
            <a:r>
              <a:rPr lang="en-GB" dirty="0"/>
              <a:t>Let’s do TEST SOME SCRIPTS</a:t>
            </a:r>
          </a:p>
        </p:txBody>
      </p:sp>
      <p:pic>
        <p:nvPicPr>
          <p:cNvPr id="3" name="Picture 2">
            <a:extLst>
              <a:ext uri="{FF2B5EF4-FFF2-40B4-BE49-F238E27FC236}">
                <a16:creationId xmlns:a16="http://schemas.microsoft.com/office/drawing/2014/main" id="{17E47300-6268-0ABF-37AA-C29A6B896D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80" b="6391"/>
          <a:stretch/>
        </p:blipFill>
        <p:spPr bwMode="auto">
          <a:xfrm>
            <a:off x="2916483" y="1142343"/>
            <a:ext cx="3311031" cy="285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92A8-4095-9011-20A2-7FA1A12AB295}"/>
              </a:ext>
            </a:extLst>
          </p:cNvPr>
          <p:cNvSpPr>
            <a:spLocks noGrp="1"/>
          </p:cNvSpPr>
          <p:nvPr>
            <p:ph type="title"/>
          </p:nvPr>
        </p:nvSpPr>
        <p:spPr>
          <a:xfrm>
            <a:off x="489278" y="210886"/>
            <a:ext cx="2976792" cy="474914"/>
          </a:xfrm>
        </p:spPr>
        <p:txBody>
          <a:bodyPr>
            <a:normAutofit fontScale="90000"/>
          </a:bodyPr>
          <a:lstStyle/>
          <a:p>
            <a:r>
              <a:rPr lang="en-GB" dirty="0"/>
              <a:t>Brief history</a:t>
            </a:r>
          </a:p>
        </p:txBody>
      </p:sp>
      <p:sp>
        <p:nvSpPr>
          <p:cNvPr id="3" name="Content Placeholder 2">
            <a:extLst>
              <a:ext uri="{FF2B5EF4-FFF2-40B4-BE49-F238E27FC236}">
                <a16:creationId xmlns:a16="http://schemas.microsoft.com/office/drawing/2014/main" id="{FB151126-6195-4B3C-2C48-D29034AC1B3E}"/>
              </a:ext>
            </a:extLst>
          </p:cNvPr>
          <p:cNvSpPr>
            <a:spLocks noGrp="1"/>
          </p:cNvSpPr>
          <p:nvPr>
            <p:ph idx="1"/>
          </p:nvPr>
        </p:nvSpPr>
        <p:spPr>
          <a:xfrm>
            <a:off x="489282" y="815547"/>
            <a:ext cx="3468125" cy="3642155"/>
          </a:xfrm>
        </p:spPr>
        <p:txBody>
          <a:bodyPr/>
          <a:lstStyle/>
          <a:p>
            <a:r>
              <a:rPr lang="en-GB"/>
              <a:t>Linux is a free and open-source operating system based on the Unix operating system.</a:t>
            </a:r>
          </a:p>
          <a:p>
            <a:r>
              <a:rPr lang="en-GB"/>
              <a:t>Linux had become an alternative to operating systems such as Windows and macOS around mid-90s.</a:t>
            </a:r>
          </a:p>
          <a:p>
            <a:r>
              <a:rPr lang="en-GB"/>
              <a:t>Used in smartphones, servers, supercomputers and embedded systems.</a:t>
            </a:r>
          </a:p>
          <a:p>
            <a:r>
              <a:rPr lang="en-GB"/>
              <a:t>Distros: Ubuntu, Debian, and Red Hat.</a:t>
            </a:r>
          </a:p>
          <a:p>
            <a:r>
              <a:rPr lang="en-GB"/>
              <a:t>Ted Talk: The mind behind Linux</a:t>
            </a:r>
            <a:endParaRPr lang="en-GB" dirty="0"/>
          </a:p>
        </p:txBody>
      </p:sp>
      <p:pic>
        <p:nvPicPr>
          <p:cNvPr id="1026" name="Picture 2" descr="Linus Torvalds: The mind behind Linux | TED Talk">
            <a:extLst>
              <a:ext uri="{FF2B5EF4-FFF2-40B4-BE49-F238E27FC236}">
                <a16:creationId xmlns:a16="http://schemas.microsoft.com/office/drawing/2014/main" id="{39989DC6-AF6A-D02B-8F98-14015A283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082" y="0"/>
            <a:ext cx="4955918" cy="2787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x / Linux - Getting Started">
            <a:extLst>
              <a:ext uri="{FF2B5EF4-FFF2-40B4-BE49-F238E27FC236}">
                <a16:creationId xmlns:a16="http://schemas.microsoft.com/office/drawing/2014/main" id="{55E21777-0703-3AFB-3137-453E0A1C5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082" y="0"/>
            <a:ext cx="4955918" cy="495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428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dissolv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2B16D82-16A0-1F45-66D4-58F0D1C521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5737" y="3"/>
            <a:ext cx="8192531" cy="514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375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 application&#10;&#10;Description automatically generated">
            <a:extLst>
              <a:ext uri="{FF2B5EF4-FFF2-40B4-BE49-F238E27FC236}">
                <a16:creationId xmlns:a16="http://schemas.microsoft.com/office/drawing/2014/main" id="{4DFC2B8C-620C-FBE0-802A-58A85B73C833}"/>
              </a:ext>
            </a:extLst>
          </p:cNvPr>
          <p:cNvPicPr>
            <a:picLocks noGrp="1" noChangeAspect="1"/>
          </p:cNvPicPr>
          <p:nvPr>
            <p:ph idx="1"/>
          </p:nvPr>
        </p:nvPicPr>
        <p:blipFill>
          <a:blip r:embed="rId3"/>
          <a:stretch>
            <a:fillRect/>
          </a:stretch>
        </p:blipFill>
        <p:spPr>
          <a:xfrm>
            <a:off x="728666" y="238621"/>
            <a:ext cx="7686675" cy="4666264"/>
          </a:xfrm>
        </p:spPr>
      </p:pic>
    </p:spTree>
    <p:extLst>
      <p:ext uri="{BB962C8B-B14F-4D97-AF65-F5344CB8AC3E}">
        <p14:creationId xmlns:p14="http://schemas.microsoft.com/office/powerpoint/2010/main" val="3211363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50-7897-84E1-CCA1-98F2ECC7903B}"/>
              </a:ext>
            </a:extLst>
          </p:cNvPr>
          <p:cNvSpPr>
            <a:spLocks noGrp="1"/>
          </p:cNvSpPr>
          <p:nvPr>
            <p:ph type="title"/>
          </p:nvPr>
        </p:nvSpPr>
        <p:spPr>
          <a:xfrm>
            <a:off x="487529" y="85728"/>
            <a:ext cx="7968923" cy="504825"/>
          </a:xfrm>
        </p:spPr>
        <p:txBody>
          <a:bodyPr>
            <a:normAutofit fontScale="90000"/>
          </a:bodyPr>
          <a:lstStyle/>
          <a:p>
            <a:pPr algn="ctr"/>
            <a:r>
              <a:rPr lang="en-GB" dirty="0"/>
              <a:t>File system hierarchy</a:t>
            </a:r>
          </a:p>
        </p:txBody>
      </p:sp>
      <p:pic>
        <p:nvPicPr>
          <p:cNvPr id="3074" name="Picture 2" descr="Linux File System Hierarchy – nepalisupport">
            <a:extLst>
              <a:ext uri="{FF2B5EF4-FFF2-40B4-BE49-F238E27FC236}">
                <a16:creationId xmlns:a16="http://schemas.microsoft.com/office/drawing/2014/main" id="{64216916-3121-2836-37B4-909FFC684E2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2941" y="710618"/>
            <a:ext cx="7860301" cy="372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613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with low confidence">
            <a:extLst>
              <a:ext uri="{FF2B5EF4-FFF2-40B4-BE49-F238E27FC236}">
                <a16:creationId xmlns:a16="http://schemas.microsoft.com/office/drawing/2014/main" id="{B14ABF2C-466C-79FB-829B-DEFD06466851}"/>
              </a:ext>
            </a:extLst>
          </p:cNvPr>
          <p:cNvPicPr>
            <a:picLocks noChangeAspect="1"/>
          </p:cNvPicPr>
          <p:nvPr/>
        </p:nvPicPr>
        <p:blipFill>
          <a:blip r:embed="rId3"/>
          <a:stretch>
            <a:fillRect/>
          </a:stretch>
        </p:blipFill>
        <p:spPr>
          <a:xfrm>
            <a:off x="591352" y="0"/>
            <a:ext cx="1678605" cy="5143500"/>
          </a:xfrm>
          <a:prstGeom prst="rect">
            <a:avLst/>
          </a:prstGeom>
        </p:spPr>
      </p:pic>
      <p:pic>
        <p:nvPicPr>
          <p:cNvPr id="9" name="Picture 8" descr="A picture containing text, wall, indoor&#10;&#10;Description automatically generated">
            <a:extLst>
              <a:ext uri="{FF2B5EF4-FFF2-40B4-BE49-F238E27FC236}">
                <a16:creationId xmlns:a16="http://schemas.microsoft.com/office/drawing/2014/main" id="{6CA1B1EC-02D1-5C10-D91C-F4B99E7A6E4D}"/>
              </a:ext>
            </a:extLst>
          </p:cNvPr>
          <p:cNvPicPr>
            <a:picLocks noChangeAspect="1"/>
          </p:cNvPicPr>
          <p:nvPr/>
        </p:nvPicPr>
        <p:blipFill>
          <a:blip r:embed="rId4"/>
          <a:stretch>
            <a:fillRect/>
          </a:stretch>
        </p:blipFill>
        <p:spPr>
          <a:xfrm>
            <a:off x="2895600" y="0"/>
            <a:ext cx="3352800" cy="3225800"/>
          </a:xfrm>
          <a:prstGeom prst="rect">
            <a:avLst/>
          </a:prstGeom>
        </p:spPr>
      </p:pic>
      <p:pic>
        <p:nvPicPr>
          <p:cNvPr id="11" name="Picture 10" descr="A picture containing calendar&#10;&#10;Description automatically generated">
            <a:extLst>
              <a:ext uri="{FF2B5EF4-FFF2-40B4-BE49-F238E27FC236}">
                <a16:creationId xmlns:a16="http://schemas.microsoft.com/office/drawing/2014/main" id="{B970C11E-80BC-09BC-2239-A46C8A166FFA}"/>
              </a:ext>
            </a:extLst>
          </p:cNvPr>
          <p:cNvPicPr>
            <a:picLocks noChangeAspect="1"/>
          </p:cNvPicPr>
          <p:nvPr/>
        </p:nvPicPr>
        <p:blipFill>
          <a:blip r:embed="rId5"/>
          <a:stretch>
            <a:fillRect/>
          </a:stretch>
        </p:blipFill>
        <p:spPr>
          <a:xfrm>
            <a:off x="7060493" y="0"/>
            <a:ext cx="1492155" cy="5143500"/>
          </a:xfrm>
          <a:prstGeom prst="rect">
            <a:avLst/>
          </a:prstGeom>
        </p:spPr>
      </p:pic>
    </p:spTree>
    <p:extLst>
      <p:ext uri="{BB962C8B-B14F-4D97-AF65-F5344CB8AC3E}">
        <p14:creationId xmlns:p14="http://schemas.microsoft.com/office/powerpoint/2010/main" val="396094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03A6-BF9E-ED50-FBB7-76F7B39354A6}"/>
              </a:ext>
            </a:extLst>
          </p:cNvPr>
          <p:cNvSpPr>
            <a:spLocks noGrp="1"/>
          </p:cNvSpPr>
          <p:nvPr>
            <p:ph type="title"/>
          </p:nvPr>
        </p:nvSpPr>
        <p:spPr>
          <a:xfrm>
            <a:off x="477520" y="0"/>
            <a:ext cx="2416478" cy="860290"/>
          </a:xfrm>
        </p:spPr>
        <p:txBody>
          <a:bodyPr/>
          <a:lstStyle/>
          <a:p>
            <a:r>
              <a:rPr lang="en-GB" dirty="0"/>
              <a:t>COMMANDS</a:t>
            </a:r>
          </a:p>
        </p:txBody>
      </p:sp>
      <p:pic>
        <p:nvPicPr>
          <p:cNvPr id="8" name="Picture 7" descr="A screenshot of a computer&#10;&#10;Description automatically generated with medium confidence">
            <a:extLst>
              <a:ext uri="{FF2B5EF4-FFF2-40B4-BE49-F238E27FC236}">
                <a16:creationId xmlns:a16="http://schemas.microsoft.com/office/drawing/2014/main" id="{0D600BD4-EF1E-3E57-F64F-006B307C6E9C}"/>
              </a:ext>
            </a:extLst>
          </p:cNvPr>
          <p:cNvPicPr>
            <a:picLocks noChangeAspect="1"/>
          </p:cNvPicPr>
          <p:nvPr/>
        </p:nvPicPr>
        <p:blipFill>
          <a:blip r:embed="rId2"/>
          <a:stretch>
            <a:fillRect/>
          </a:stretch>
        </p:blipFill>
        <p:spPr>
          <a:xfrm>
            <a:off x="3442596" y="0"/>
            <a:ext cx="4494007" cy="5143500"/>
          </a:xfrm>
          <a:prstGeom prst="rect">
            <a:avLst/>
          </a:prstGeom>
        </p:spPr>
      </p:pic>
    </p:spTree>
    <p:extLst>
      <p:ext uri="{BB962C8B-B14F-4D97-AF65-F5344CB8AC3E}">
        <p14:creationId xmlns:p14="http://schemas.microsoft.com/office/powerpoint/2010/main" val="155774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5C4C-F58D-0714-2F36-34872A03F2C4}"/>
              </a:ext>
            </a:extLst>
          </p:cNvPr>
          <p:cNvSpPr>
            <a:spLocks noGrp="1"/>
          </p:cNvSpPr>
          <p:nvPr>
            <p:ph type="title"/>
          </p:nvPr>
        </p:nvSpPr>
        <p:spPr>
          <a:xfrm>
            <a:off x="485999" y="225561"/>
            <a:ext cx="7968923" cy="460240"/>
          </a:xfrm>
        </p:spPr>
        <p:txBody>
          <a:bodyPr>
            <a:normAutofit fontScale="90000"/>
          </a:bodyPr>
          <a:lstStyle/>
          <a:p>
            <a:pPr algn="ctr"/>
            <a:r>
              <a:rPr lang="en-GB" dirty="0"/>
              <a:t>Command structure</a:t>
            </a:r>
          </a:p>
        </p:txBody>
      </p:sp>
      <p:pic>
        <p:nvPicPr>
          <p:cNvPr id="5" name="Picture 4" descr="Graphical user interface, application&#10;&#10;Description automatically generated">
            <a:extLst>
              <a:ext uri="{FF2B5EF4-FFF2-40B4-BE49-F238E27FC236}">
                <a16:creationId xmlns:a16="http://schemas.microsoft.com/office/drawing/2014/main" id="{268F4FB8-0BCC-22D6-B6EA-D663B8046A80}"/>
              </a:ext>
            </a:extLst>
          </p:cNvPr>
          <p:cNvPicPr>
            <a:picLocks noChangeAspect="1"/>
          </p:cNvPicPr>
          <p:nvPr/>
        </p:nvPicPr>
        <p:blipFill>
          <a:blip r:embed="rId3"/>
          <a:stretch>
            <a:fillRect/>
          </a:stretch>
        </p:blipFill>
        <p:spPr>
          <a:xfrm>
            <a:off x="128313" y="937548"/>
            <a:ext cx="3261155" cy="1493936"/>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27E6E1A2-5984-D0C5-7869-091AF9FF2AC4}"/>
              </a:ext>
            </a:extLst>
          </p:cNvPr>
          <p:cNvPicPr>
            <a:picLocks noChangeAspect="1"/>
          </p:cNvPicPr>
          <p:nvPr/>
        </p:nvPicPr>
        <p:blipFill>
          <a:blip r:embed="rId4"/>
          <a:stretch>
            <a:fillRect/>
          </a:stretch>
        </p:blipFill>
        <p:spPr>
          <a:xfrm>
            <a:off x="128313" y="2683231"/>
            <a:ext cx="5829300" cy="1641331"/>
          </a:xfrm>
          <a:prstGeom prst="rect">
            <a:avLst/>
          </a:prstGeom>
        </p:spPr>
      </p:pic>
      <p:pic>
        <p:nvPicPr>
          <p:cNvPr id="4" name="Picture 3" descr="Graphical user interface&#10;&#10;Description automatically generated with medium confidence">
            <a:extLst>
              <a:ext uri="{FF2B5EF4-FFF2-40B4-BE49-F238E27FC236}">
                <a16:creationId xmlns:a16="http://schemas.microsoft.com/office/drawing/2014/main" id="{7DDCF4EB-1EBC-1EBC-1865-77957743A1D1}"/>
              </a:ext>
            </a:extLst>
          </p:cNvPr>
          <p:cNvPicPr>
            <a:picLocks noChangeAspect="1"/>
          </p:cNvPicPr>
          <p:nvPr/>
        </p:nvPicPr>
        <p:blipFill rotWithShape="1">
          <a:blip r:embed="rId5"/>
          <a:srcRect l="15070" t="21196" r="14976" b="22309"/>
          <a:stretch/>
        </p:blipFill>
        <p:spPr>
          <a:xfrm>
            <a:off x="3559215" y="937548"/>
            <a:ext cx="2025570" cy="1176665"/>
          </a:xfrm>
          <a:prstGeom prst="rect">
            <a:avLst/>
          </a:prstGeom>
        </p:spPr>
      </p:pic>
      <p:pic>
        <p:nvPicPr>
          <p:cNvPr id="1026" name="Picture 2" descr="permissions diagram">
            <a:extLst>
              <a:ext uri="{FF2B5EF4-FFF2-40B4-BE49-F238E27FC236}">
                <a16:creationId xmlns:a16="http://schemas.microsoft.com/office/drawing/2014/main" id="{9D908FFD-AF3A-8FF5-38EB-93FEF16288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4532" y="902338"/>
            <a:ext cx="3122221" cy="18260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ext&#10;&#10;Description automatically generated">
            <a:extLst>
              <a:ext uri="{FF2B5EF4-FFF2-40B4-BE49-F238E27FC236}">
                <a16:creationId xmlns:a16="http://schemas.microsoft.com/office/drawing/2014/main" id="{35B25852-75D7-9EA2-9E13-8A93366B56CD}"/>
              </a:ext>
            </a:extLst>
          </p:cNvPr>
          <p:cNvPicPr>
            <a:picLocks noChangeAspect="1"/>
          </p:cNvPicPr>
          <p:nvPr/>
        </p:nvPicPr>
        <p:blipFill>
          <a:blip r:embed="rId7"/>
          <a:stretch>
            <a:fillRect/>
          </a:stretch>
        </p:blipFill>
        <p:spPr>
          <a:xfrm>
            <a:off x="697628" y="3000542"/>
            <a:ext cx="5938273" cy="1324020"/>
          </a:xfrm>
          <a:prstGeom prst="rect">
            <a:avLst/>
          </a:prstGeom>
        </p:spPr>
      </p:pic>
      <p:pic>
        <p:nvPicPr>
          <p:cNvPr id="9" name="Picture 8">
            <a:extLst>
              <a:ext uri="{FF2B5EF4-FFF2-40B4-BE49-F238E27FC236}">
                <a16:creationId xmlns:a16="http://schemas.microsoft.com/office/drawing/2014/main" id="{543E60D9-5008-7FC5-52B8-8DAA0EAA44D3}"/>
              </a:ext>
            </a:extLst>
          </p:cNvPr>
          <p:cNvPicPr>
            <a:picLocks noChangeAspect="1"/>
          </p:cNvPicPr>
          <p:nvPr/>
        </p:nvPicPr>
        <p:blipFill>
          <a:blip r:embed="rId8"/>
          <a:stretch>
            <a:fillRect/>
          </a:stretch>
        </p:blipFill>
        <p:spPr>
          <a:xfrm>
            <a:off x="128313" y="2697784"/>
            <a:ext cx="7772400" cy="691079"/>
          </a:xfrm>
          <a:prstGeom prst="rect">
            <a:avLst/>
          </a:prstGeom>
        </p:spPr>
      </p:pic>
    </p:spTree>
    <p:extLst>
      <p:ext uri="{BB962C8B-B14F-4D97-AF65-F5344CB8AC3E}">
        <p14:creationId xmlns:p14="http://schemas.microsoft.com/office/powerpoint/2010/main" val="3555067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dissolv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1026"/>
                                        </p:tgtEl>
                                      </p:cBhvr>
                                    </p:animEffect>
                                    <p:set>
                                      <p:cBhvr>
                                        <p:cTn id="50" dur="1" fill="hold">
                                          <p:stCondLst>
                                            <p:cond delay="499"/>
                                          </p:stCondLst>
                                        </p:cTn>
                                        <p:tgtEl>
                                          <p:spTgt spid="10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ssolv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2C89-1364-6CC7-DE3A-0C501DF5C642}"/>
              </a:ext>
            </a:extLst>
          </p:cNvPr>
          <p:cNvSpPr>
            <a:spLocks noGrp="1"/>
          </p:cNvSpPr>
          <p:nvPr>
            <p:ph type="title"/>
          </p:nvPr>
        </p:nvSpPr>
        <p:spPr>
          <a:xfrm>
            <a:off x="489282" y="101729"/>
            <a:ext cx="7968923" cy="584070"/>
          </a:xfrm>
        </p:spPr>
        <p:txBody>
          <a:bodyPr/>
          <a:lstStyle/>
          <a:p>
            <a:pPr algn="ctr"/>
            <a:r>
              <a:rPr lang="en-GB" dirty="0"/>
              <a:t>LINUX OPERATORS</a:t>
            </a:r>
          </a:p>
        </p:txBody>
      </p:sp>
      <p:pic>
        <p:nvPicPr>
          <p:cNvPr id="7" name="Picture 6" descr="Table&#10;&#10;Description automatically generated">
            <a:extLst>
              <a:ext uri="{FF2B5EF4-FFF2-40B4-BE49-F238E27FC236}">
                <a16:creationId xmlns:a16="http://schemas.microsoft.com/office/drawing/2014/main" id="{0A8C910A-2AB9-2868-A4E4-FDAE0605A600}"/>
              </a:ext>
            </a:extLst>
          </p:cNvPr>
          <p:cNvPicPr>
            <a:picLocks noChangeAspect="1"/>
          </p:cNvPicPr>
          <p:nvPr/>
        </p:nvPicPr>
        <p:blipFill>
          <a:blip r:embed="rId3"/>
          <a:stretch>
            <a:fillRect/>
          </a:stretch>
        </p:blipFill>
        <p:spPr>
          <a:xfrm>
            <a:off x="255122" y="1041888"/>
            <a:ext cx="8633756" cy="3215152"/>
          </a:xfrm>
          <a:prstGeom prst="rect">
            <a:avLst/>
          </a:prstGeom>
        </p:spPr>
      </p:pic>
    </p:spTree>
    <p:extLst>
      <p:ext uri="{BB962C8B-B14F-4D97-AF65-F5344CB8AC3E}">
        <p14:creationId xmlns:p14="http://schemas.microsoft.com/office/powerpoint/2010/main" val="594088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tation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2904</Words>
  <Application>Microsoft Macintosh PowerPoint</Application>
  <PresentationFormat>On-screen Show (16:9)</PresentationFormat>
  <Paragraphs>190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Grandview</vt:lpstr>
      <vt:lpstr>Grandview Display</vt:lpstr>
      <vt:lpstr>Symbol</vt:lpstr>
      <vt:lpstr>CitationVTI</vt:lpstr>
      <vt:lpstr>Linux</vt:lpstr>
      <vt:lpstr>Brief history</vt:lpstr>
      <vt:lpstr>PowerPoint Presentation</vt:lpstr>
      <vt:lpstr>PowerPoint Presentation</vt:lpstr>
      <vt:lpstr>File system hierarchy</vt:lpstr>
      <vt:lpstr>PowerPoint Presentation</vt:lpstr>
      <vt:lpstr>COMMANDS</vt:lpstr>
      <vt:lpstr>Command structure</vt:lpstr>
      <vt:lpstr>LINUX OPERATORS</vt:lpstr>
      <vt:lpstr>BASH SHELL SCRIPTING</vt:lpstr>
      <vt:lpstr>Some references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Francesco Wang</dc:creator>
  <cp:lastModifiedBy>Francesco Wang</cp:lastModifiedBy>
  <cp:revision>15</cp:revision>
  <dcterms:created xsi:type="dcterms:W3CDTF">2023-04-14T23:34:30Z</dcterms:created>
  <dcterms:modified xsi:type="dcterms:W3CDTF">2023-04-20T23:40:24Z</dcterms:modified>
</cp:coreProperties>
</file>