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36004500" cy="36004500"/>
  <p:notesSz cx="6858000" cy="9144000"/>
  <p:defaultTextStyle>
    <a:defPPr>
      <a:defRPr lang="en-US"/>
    </a:defPPr>
    <a:lvl1pPr marL="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2009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4018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6027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8036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60045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32054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4063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60720" algn="l" defTabSz="144018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4111" autoAdjust="0"/>
  </p:normalViewPr>
  <p:slideViewPr>
    <p:cSldViewPr>
      <p:cViewPr>
        <p:scale>
          <a:sx n="25" d="100"/>
          <a:sy n="25" d="100"/>
        </p:scale>
        <p:origin x="-2472" y="-66"/>
      </p:cViewPr>
      <p:guideLst>
        <p:guide orient="horz" pos="11340"/>
        <p:guide pos="11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9" y="11184745"/>
            <a:ext cx="30603825" cy="77176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20402555"/>
            <a:ext cx="25203150" cy="92011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20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40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7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621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3265" y="1441857"/>
            <a:ext cx="8101013" cy="307205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0227" y="1441857"/>
            <a:ext cx="23702963" cy="307205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21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67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11" y="23136230"/>
            <a:ext cx="30603825" cy="7150893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111" y="15260255"/>
            <a:ext cx="30603825" cy="787598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8803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00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32054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0406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7607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47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0226" y="8401053"/>
            <a:ext cx="15901988" cy="2376130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02289" y="8401053"/>
            <a:ext cx="15901988" cy="23761307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89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32" y="8059355"/>
            <a:ext cx="15908240" cy="3358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32" y="11418100"/>
            <a:ext cx="15908240" cy="207442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9790" y="8059355"/>
            <a:ext cx="15914490" cy="3358750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20090" indent="0">
              <a:buNone/>
              <a:defRPr sz="3200" b="1"/>
            </a:lvl2pPr>
            <a:lvl3pPr marL="1440180" indent="0">
              <a:buNone/>
              <a:defRPr sz="2800" b="1"/>
            </a:lvl3pPr>
            <a:lvl4pPr marL="2160270" indent="0">
              <a:buNone/>
              <a:defRPr sz="2500" b="1"/>
            </a:lvl4pPr>
            <a:lvl5pPr marL="2880360" indent="0">
              <a:buNone/>
              <a:defRPr sz="2500" b="1"/>
            </a:lvl5pPr>
            <a:lvl6pPr marL="3600450" indent="0">
              <a:buNone/>
              <a:defRPr sz="2500" b="1"/>
            </a:lvl6pPr>
            <a:lvl7pPr marL="4320540" indent="0">
              <a:buNone/>
              <a:defRPr sz="2500" b="1"/>
            </a:lvl7pPr>
            <a:lvl8pPr marL="5040630" indent="0">
              <a:buNone/>
              <a:defRPr sz="2500" b="1"/>
            </a:lvl8pPr>
            <a:lvl9pPr marL="5760720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9790" y="11418100"/>
            <a:ext cx="15914490" cy="20744260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7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9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441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34" y="1433519"/>
            <a:ext cx="11845235" cy="610076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6759" y="1433525"/>
            <a:ext cx="20127518" cy="30728843"/>
          </a:xfrm>
        </p:spPr>
        <p:txBody>
          <a:bodyPr/>
          <a:lstStyle>
            <a:lvl1pPr>
              <a:defRPr sz="5100"/>
            </a:lvl1pPr>
            <a:lvl2pPr>
              <a:defRPr sz="44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34" y="7534283"/>
            <a:ext cx="11845235" cy="24628080"/>
          </a:xfrm>
        </p:spPr>
        <p:txBody>
          <a:bodyPr/>
          <a:lstStyle>
            <a:lvl1pPr marL="0" indent="0">
              <a:buNone/>
              <a:defRPr sz="23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500"/>
            </a:lvl4pPr>
            <a:lvl5pPr marL="2880360" indent="0">
              <a:buNone/>
              <a:defRPr sz="1500"/>
            </a:lvl5pPr>
            <a:lvl6pPr marL="3600450" indent="0">
              <a:buNone/>
              <a:defRPr sz="1500"/>
            </a:lvl6pPr>
            <a:lvl7pPr marL="4320540" indent="0">
              <a:buNone/>
              <a:defRPr sz="1500"/>
            </a:lvl7pPr>
            <a:lvl8pPr marL="5040630" indent="0">
              <a:buNone/>
              <a:defRPr sz="1500"/>
            </a:lvl8pPr>
            <a:lvl9pPr marL="576072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34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133" y="25203157"/>
            <a:ext cx="21602700" cy="2975373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7133" y="3217070"/>
            <a:ext cx="21602700" cy="21602700"/>
          </a:xfrm>
        </p:spPr>
        <p:txBody>
          <a:bodyPr/>
          <a:lstStyle>
            <a:lvl1pPr marL="0" indent="0">
              <a:buNone/>
              <a:defRPr sz="5100"/>
            </a:lvl1pPr>
            <a:lvl2pPr marL="720090" indent="0">
              <a:buNone/>
              <a:defRPr sz="4400"/>
            </a:lvl2pPr>
            <a:lvl3pPr marL="1440180" indent="0">
              <a:buNone/>
              <a:defRPr sz="3800"/>
            </a:lvl3pPr>
            <a:lvl4pPr marL="2160270" indent="0">
              <a:buNone/>
              <a:defRPr sz="3200"/>
            </a:lvl4pPr>
            <a:lvl5pPr marL="2880360" indent="0">
              <a:buNone/>
              <a:defRPr sz="3200"/>
            </a:lvl5pPr>
            <a:lvl6pPr marL="3600450" indent="0">
              <a:buNone/>
              <a:defRPr sz="3200"/>
            </a:lvl6pPr>
            <a:lvl7pPr marL="4320540" indent="0">
              <a:buNone/>
              <a:defRPr sz="3200"/>
            </a:lvl7pPr>
            <a:lvl8pPr marL="5040630" indent="0">
              <a:buNone/>
              <a:defRPr sz="3200"/>
            </a:lvl8pPr>
            <a:lvl9pPr marL="5760720" indent="0">
              <a:buNone/>
              <a:defRPr sz="32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7133" y="28178530"/>
            <a:ext cx="21602700" cy="4225527"/>
          </a:xfrm>
        </p:spPr>
        <p:txBody>
          <a:bodyPr/>
          <a:lstStyle>
            <a:lvl1pPr marL="0" indent="0">
              <a:buNone/>
              <a:defRPr sz="2300"/>
            </a:lvl1pPr>
            <a:lvl2pPr marL="720090" indent="0">
              <a:buNone/>
              <a:defRPr sz="1900"/>
            </a:lvl2pPr>
            <a:lvl3pPr marL="1440180" indent="0">
              <a:buNone/>
              <a:defRPr sz="1600"/>
            </a:lvl3pPr>
            <a:lvl4pPr marL="2160270" indent="0">
              <a:buNone/>
              <a:defRPr sz="1500"/>
            </a:lvl4pPr>
            <a:lvl5pPr marL="2880360" indent="0">
              <a:buNone/>
              <a:defRPr sz="1500"/>
            </a:lvl5pPr>
            <a:lvl6pPr marL="3600450" indent="0">
              <a:buNone/>
              <a:defRPr sz="1500"/>
            </a:lvl6pPr>
            <a:lvl7pPr marL="4320540" indent="0">
              <a:buNone/>
              <a:defRPr sz="1500"/>
            </a:lvl7pPr>
            <a:lvl8pPr marL="5040630" indent="0">
              <a:buNone/>
              <a:defRPr sz="1500"/>
            </a:lvl8pPr>
            <a:lvl9pPr marL="576072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4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0225" y="1441855"/>
            <a:ext cx="32404050" cy="6000750"/>
          </a:xfrm>
          <a:prstGeom prst="rect">
            <a:avLst/>
          </a:prstGeom>
        </p:spPr>
        <p:txBody>
          <a:bodyPr vert="horz" lIns="144018" tIns="72009" rIns="144018" bIns="720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8401053"/>
            <a:ext cx="32404050" cy="23761307"/>
          </a:xfrm>
          <a:prstGeom prst="rect">
            <a:avLst/>
          </a:prstGeom>
        </p:spPr>
        <p:txBody>
          <a:bodyPr vert="horz" lIns="144018" tIns="72009" rIns="144018" bIns="720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0225" y="33370847"/>
            <a:ext cx="8401050" cy="1916907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133DD-3D83-481B-8053-404DB6357231}" type="datetimeFigureOut">
              <a:rPr lang="en-AU" smtClean="0"/>
              <a:t>28/03/2022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01539" y="33370847"/>
            <a:ext cx="11401425" cy="1916907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03225" y="33370847"/>
            <a:ext cx="8401050" cy="1916907"/>
          </a:xfrm>
          <a:prstGeom prst="rect">
            <a:avLst/>
          </a:prstGeom>
        </p:spPr>
        <p:txBody>
          <a:bodyPr vert="horz" lIns="144018" tIns="72009" rIns="144018" bIns="72009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28C2C-2A69-4CE9-BBFF-436D4378E7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13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4018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68" indent="-540068" algn="l" defTabSz="144018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70146" indent="-450056" algn="l" defTabSz="1440180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40405" indent="-360045" algn="l" defTabSz="144018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6049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68058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20765" indent="-360045" algn="l" defTabSz="144018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0" algn="l" defTabSz="144018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53296" y="2270243"/>
            <a:ext cx="2041960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AWS Regulation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5292" y="3985091"/>
            <a:ext cx="1815644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Not working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8170" y="3139556"/>
            <a:ext cx="2179149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By academics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9374" y="6135523"/>
            <a:ext cx="2934789" cy="884088"/>
          </a:xfrm>
          <a:prstGeom prst="rect">
            <a:avLst/>
          </a:prstGeom>
          <a:solidFill>
            <a:schemeClr val="accent2"/>
          </a:solidFill>
        </p:spPr>
        <p:txBody>
          <a:bodyPr wrap="square" lIns="144018" tIns="72009" rIns="144018" bIns="72009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Military </a:t>
            </a:r>
            <a:r>
              <a:rPr lang="en-AU" dirty="0" smtClean="0"/>
              <a:t>necessity: monopoly on violence. World peace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3048536" y="7541718"/>
            <a:ext cx="3409025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State sponsorship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81809" y="5943900"/>
            <a:ext cx="2634277" cy="391653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Definition too broad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 flipH="1">
            <a:off x="11257745" y="2661889"/>
            <a:ext cx="1916531" cy="47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2"/>
            <a:endCxn id="5" idx="0"/>
          </p:cNvCxnSpPr>
          <p:nvPr/>
        </p:nvCxnSpPr>
        <p:spPr>
          <a:xfrm>
            <a:off x="13174276" y="2661889"/>
            <a:ext cx="1738838" cy="132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2" idx="2"/>
            <a:endCxn id="9" idx="0"/>
          </p:cNvCxnSpPr>
          <p:nvPr/>
        </p:nvCxnSpPr>
        <p:spPr>
          <a:xfrm flipH="1">
            <a:off x="12798948" y="5463208"/>
            <a:ext cx="678451" cy="48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2" idx="2"/>
            <a:endCxn id="7" idx="0"/>
          </p:cNvCxnSpPr>
          <p:nvPr/>
        </p:nvCxnSpPr>
        <p:spPr>
          <a:xfrm>
            <a:off x="13477399" y="5463208"/>
            <a:ext cx="1329370" cy="67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flipH="1">
            <a:off x="14753049" y="7019611"/>
            <a:ext cx="53720" cy="52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183100" y="5824917"/>
            <a:ext cx="3444921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Resulting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in: ongoing experimental development work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798948" y="5071562"/>
            <a:ext cx="1356901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because</a:t>
            </a:r>
          </a:p>
        </p:txBody>
      </p:sp>
      <p:cxnSp>
        <p:nvCxnSpPr>
          <p:cNvPr id="25" name="Straight Connector 24"/>
          <p:cNvCxnSpPr>
            <a:stCxn id="5" idx="2"/>
            <a:endCxn id="22" idx="0"/>
          </p:cNvCxnSpPr>
          <p:nvPr/>
        </p:nvCxnSpPr>
        <p:spPr>
          <a:xfrm flipH="1">
            <a:off x="13477399" y="4376737"/>
            <a:ext cx="1435715" cy="69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2"/>
            <a:endCxn id="21" idx="0"/>
          </p:cNvCxnSpPr>
          <p:nvPr/>
        </p:nvCxnSpPr>
        <p:spPr>
          <a:xfrm>
            <a:off x="14913114" y="4376737"/>
            <a:ext cx="5992447" cy="144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781755" y="7457654"/>
            <a:ext cx="4566025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Companies developing independently to their own values and policies</a:t>
            </a:r>
          </a:p>
        </p:txBody>
      </p:sp>
      <p:cxnSp>
        <p:nvCxnSpPr>
          <p:cNvPr id="35" name="Straight Connector 34"/>
          <p:cNvCxnSpPr>
            <a:stCxn id="21" idx="2"/>
            <a:endCxn id="34" idx="0"/>
          </p:cNvCxnSpPr>
          <p:nvPr/>
        </p:nvCxnSpPr>
        <p:spPr>
          <a:xfrm flipH="1">
            <a:off x="20064768" y="6462784"/>
            <a:ext cx="840793" cy="994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490120" y="11157569"/>
            <a:ext cx="3116831" cy="137653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Left to the values and beliefs of the individual engineer to imbue into their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work. OK because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CPEng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exposes ethical merit.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stCxn id="52" idx="2"/>
            <a:endCxn id="97" idx="0"/>
          </p:cNvCxnSpPr>
          <p:nvPr/>
        </p:nvCxnSpPr>
        <p:spPr>
          <a:xfrm flipH="1">
            <a:off x="14514013" y="9196908"/>
            <a:ext cx="5781660" cy="118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352130" y="8559041"/>
            <a:ext cx="7887086" cy="637867"/>
          </a:xfrm>
          <a:prstGeom prst="rect">
            <a:avLst/>
          </a:prstGeom>
          <a:solidFill>
            <a:schemeClr val="accent2"/>
          </a:solidFill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>
                <a:latin typeface="Arial" pitchFamily="34" charset="0"/>
                <a:cs typeface="Arial" pitchFamily="34" charset="0"/>
              </a:rPr>
              <a:t>Single policy statement as coverage for the holding company doesn’t</a:t>
            </a:r>
          </a:p>
          <a:p>
            <a:pPr algn="ctr"/>
            <a:r>
              <a:rPr lang="en-AU" sz="1600" b="1" dirty="0">
                <a:latin typeface="Arial" pitchFamily="34" charset="0"/>
                <a:cs typeface="Arial" pitchFamily="34" charset="0"/>
              </a:rPr>
              <a:t>Translate into engineering processes around AWS ethics. </a:t>
            </a:r>
          </a:p>
        </p:txBody>
      </p:sp>
      <p:cxnSp>
        <p:nvCxnSpPr>
          <p:cNvPr id="54" name="Straight Connector 53"/>
          <p:cNvCxnSpPr>
            <a:stCxn id="34" idx="2"/>
            <a:endCxn id="52" idx="0"/>
          </p:cNvCxnSpPr>
          <p:nvPr/>
        </p:nvCxnSpPr>
        <p:spPr>
          <a:xfrm>
            <a:off x="20064768" y="8095521"/>
            <a:ext cx="230905" cy="46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485316" y="10384293"/>
            <a:ext cx="1420245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>
                <a:latin typeface="Arial" pitchFamily="34" charset="0"/>
                <a:cs typeface="Arial" pitchFamily="34" charset="0"/>
              </a:rPr>
              <a:t>Why?</a:t>
            </a:r>
          </a:p>
        </p:txBody>
      </p:sp>
      <p:cxnSp>
        <p:nvCxnSpPr>
          <p:cNvPr id="58" name="Straight Connector 57"/>
          <p:cNvCxnSpPr>
            <a:stCxn id="52" idx="2"/>
            <a:endCxn id="57" idx="0"/>
          </p:cNvCxnSpPr>
          <p:nvPr/>
        </p:nvCxnSpPr>
        <p:spPr>
          <a:xfrm flipH="1">
            <a:off x="20195439" y="9196908"/>
            <a:ext cx="100234" cy="1187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006574" y="13596266"/>
            <a:ext cx="3301228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technical implementation of basics still hard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5282948" y="11609539"/>
            <a:ext cx="3183894" cy="162275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H2: Ignore because academic concern decades ahead of production systems i.e. irrelevant for today’s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implementation. Short term focus: deliver contracts.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687879" y="11798519"/>
            <a:ext cx="2718518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H3: Precedent. Similar systems already exist and trust the development process</a:t>
            </a:r>
          </a:p>
        </p:txBody>
      </p:sp>
      <p:cxnSp>
        <p:nvCxnSpPr>
          <p:cNvPr id="65" name="Straight Connector 64"/>
          <p:cNvCxnSpPr>
            <a:stCxn id="57" idx="2"/>
            <a:endCxn id="63" idx="0"/>
          </p:cNvCxnSpPr>
          <p:nvPr/>
        </p:nvCxnSpPr>
        <p:spPr>
          <a:xfrm flipH="1">
            <a:off x="16874895" y="10775939"/>
            <a:ext cx="3320544" cy="8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3" idx="2"/>
            <a:endCxn id="62" idx="0"/>
          </p:cNvCxnSpPr>
          <p:nvPr/>
        </p:nvCxnSpPr>
        <p:spPr>
          <a:xfrm flipH="1">
            <a:off x="16657188" y="13232291"/>
            <a:ext cx="217707" cy="36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2"/>
            <a:endCxn id="64" idx="0"/>
          </p:cNvCxnSpPr>
          <p:nvPr/>
        </p:nvCxnSpPr>
        <p:spPr>
          <a:xfrm flipH="1">
            <a:off x="20047138" y="10775939"/>
            <a:ext cx="148301" cy="102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305921" y="11855760"/>
            <a:ext cx="3058987" cy="137653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H4: Rare to find deeply technical engineer and deep philosophical ethicist in the defence industry. Those people self-select out.</a:t>
            </a:r>
          </a:p>
        </p:txBody>
      </p:sp>
      <p:cxnSp>
        <p:nvCxnSpPr>
          <p:cNvPr id="91" name="Straight Connector 90"/>
          <p:cNvCxnSpPr>
            <a:stCxn id="57" idx="2"/>
            <a:endCxn id="89" idx="0"/>
          </p:cNvCxnSpPr>
          <p:nvPr/>
        </p:nvCxnSpPr>
        <p:spPr>
          <a:xfrm>
            <a:off x="20195439" y="10775939"/>
            <a:ext cx="2639976" cy="107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955597" y="10383785"/>
            <a:ext cx="3116831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>
                <a:latin typeface="Arial" pitchFamily="34" charset="0"/>
                <a:cs typeface="Arial" pitchFamily="34" charset="0"/>
              </a:rPr>
              <a:t>So what?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552120" y="14787168"/>
            <a:ext cx="3116831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>
                <a:latin typeface="Arial" pitchFamily="34" charset="0"/>
                <a:cs typeface="Arial" pitchFamily="34" charset="0"/>
              </a:rPr>
              <a:t>Ambiguous moral position</a:t>
            </a:r>
          </a:p>
        </p:txBody>
      </p:sp>
      <p:cxnSp>
        <p:nvCxnSpPr>
          <p:cNvPr id="100" name="Straight Connector 99"/>
          <p:cNvCxnSpPr>
            <a:stCxn id="97" idx="2"/>
            <a:endCxn id="40" idx="0"/>
          </p:cNvCxnSpPr>
          <p:nvPr/>
        </p:nvCxnSpPr>
        <p:spPr>
          <a:xfrm flipH="1">
            <a:off x="13048536" y="10775431"/>
            <a:ext cx="1465477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22" idx="2"/>
            <a:endCxn id="99" idx="0"/>
          </p:cNvCxnSpPr>
          <p:nvPr/>
        </p:nvCxnSpPr>
        <p:spPr>
          <a:xfrm flipH="1">
            <a:off x="11110536" y="14038310"/>
            <a:ext cx="1895053" cy="74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2668951" y="15577254"/>
            <a:ext cx="3116831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Significant rework and 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cost to refactor late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Connector 117"/>
          <p:cNvCxnSpPr>
            <a:stCxn id="122" idx="2"/>
            <a:endCxn id="117" idx="0"/>
          </p:cNvCxnSpPr>
          <p:nvPr/>
        </p:nvCxnSpPr>
        <p:spPr>
          <a:xfrm>
            <a:off x="13005589" y="14038310"/>
            <a:ext cx="1221778" cy="153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1447173" y="13154222"/>
            <a:ext cx="3116831" cy="884088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>
                <a:latin typeface="Arial" pitchFamily="34" charset="0"/>
                <a:cs typeface="Arial" pitchFamily="34" charset="0"/>
              </a:rPr>
              <a:t>Create systems that aren’t verifiably ethical. Because no definition for that.</a:t>
            </a:r>
          </a:p>
        </p:txBody>
      </p:sp>
      <p:cxnSp>
        <p:nvCxnSpPr>
          <p:cNvPr id="126" name="Straight Connector 125"/>
          <p:cNvCxnSpPr>
            <a:stCxn id="40" idx="2"/>
            <a:endCxn id="122" idx="0"/>
          </p:cNvCxnSpPr>
          <p:nvPr/>
        </p:nvCxnSpPr>
        <p:spPr>
          <a:xfrm flipH="1">
            <a:off x="13005589" y="12534100"/>
            <a:ext cx="42947" cy="62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-2011444" y="3722232"/>
            <a:ext cx="8368440" cy="747050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r>
              <a:rPr lang="en-AU" dirty="0" smtClean="0"/>
              <a:t>Problem: </a:t>
            </a:r>
          </a:p>
          <a:p>
            <a:r>
              <a:rPr lang="en-AU" i="1" dirty="0" smtClean="0"/>
              <a:t>The character of war is changing fast and the ethics needs to keep pace with that change. </a:t>
            </a:r>
            <a:r>
              <a:rPr lang="en-US" i="1" dirty="0"/>
              <a:t>But we should not imagine the fundamental ethical issues have changed.</a:t>
            </a:r>
            <a:r>
              <a:rPr lang="en-US" dirty="0"/>
              <a:t> </a:t>
            </a:r>
            <a:r>
              <a:rPr lang="en-US" dirty="0" smtClean="0"/>
              <a:t> So need to apply fundamental ethical issues to AWS development and deployment.</a:t>
            </a:r>
            <a:endParaRPr lang="en-AU" i="1" dirty="0" smtClean="0"/>
          </a:p>
          <a:p>
            <a:endParaRPr lang="en-AU" dirty="0"/>
          </a:p>
          <a:p>
            <a:r>
              <a:rPr lang="en-AU" dirty="0" smtClean="0"/>
              <a:t>western militaries ought to ethically design AWS – that are competitive with rival nations </a:t>
            </a:r>
          </a:p>
          <a:p>
            <a:pPr marL="450056" indent="-450056">
              <a:buFont typeface="Arial" pitchFamily="34" charset="0"/>
              <a:buChar char="•"/>
            </a:pPr>
            <a:r>
              <a:rPr lang="en-AU" dirty="0" smtClean="0"/>
              <a:t>Why: hypocrisy of the west to tout freedom and democracy if AWS breaches those tenets. If not, risk taking moral and ethical shortcuts in war. </a:t>
            </a:r>
          </a:p>
          <a:p>
            <a:pPr marL="450056" indent="-450056">
              <a:buFont typeface="Arial" pitchFamily="34" charset="0"/>
              <a:buChar char="•"/>
            </a:pPr>
            <a:r>
              <a:rPr lang="en-AU" dirty="0" smtClean="0"/>
              <a:t>But need more deeply technical and ethical force in this area to lead in a time when its an unattractive place to work. Freedom of individual to choose where to deploy their talents. Unlike China, conscripted software engineers.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936925" y="16270966"/>
            <a:ext cx="2408522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engineering code of conduct ethics.  Inconsistent for AWS military systems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6" name="Straight Connector 205"/>
          <p:cNvCxnSpPr>
            <a:stCxn id="99" idx="2"/>
            <a:endCxn id="204" idx="0"/>
          </p:cNvCxnSpPr>
          <p:nvPr/>
        </p:nvCxnSpPr>
        <p:spPr>
          <a:xfrm flipH="1">
            <a:off x="10141186" y="15178814"/>
            <a:ext cx="969350" cy="1092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1766609" y="16713010"/>
            <a:ext cx="3116831" cy="137653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without strong ethical foundation to start, risk of drift in times of war: risk of taking moral and ethical shortcuts to win.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9" name="Straight Connector 218"/>
          <p:cNvCxnSpPr>
            <a:stCxn id="99" idx="2"/>
            <a:endCxn id="218" idx="0"/>
          </p:cNvCxnSpPr>
          <p:nvPr/>
        </p:nvCxnSpPr>
        <p:spPr>
          <a:xfrm>
            <a:off x="11110536" y="15178814"/>
            <a:ext cx="2214489" cy="153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1776525" y="18820949"/>
            <a:ext cx="3116831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What line will we never cross?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5" name="Straight Connector 224"/>
          <p:cNvCxnSpPr>
            <a:stCxn id="218" idx="2"/>
            <a:endCxn id="224" idx="0"/>
          </p:cNvCxnSpPr>
          <p:nvPr/>
        </p:nvCxnSpPr>
        <p:spPr>
          <a:xfrm>
            <a:off x="13325025" y="18089541"/>
            <a:ext cx="9916" cy="731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767620" y="18089541"/>
            <a:ext cx="2408522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No evaluation of AWS design ethics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1" name="Straight Connector 240"/>
          <p:cNvCxnSpPr>
            <a:stCxn id="204" idx="2"/>
            <a:endCxn id="240" idx="0"/>
          </p:cNvCxnSpPr>
          <p:nvPr/>
        </p:nvCxnSpPr>
        <p:spPr>
          <a:xfrm flipH="1">
            <a:off x="9971881" y="17401275"/>
            <a:ext cx="169305" cy="688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5472858" y="16215121"/>
            <a:ext cx="3269140" cy="137653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 smtClean="0">
                <a:latin typeface="Arial" pitchFamily="34" charset="0"/>
                <a:cs typeface="Arial" pitchFamily="34" charset="0"/>
              </a:rPr>
              <a:t>Won’t attract talent required. Matters in free capitalist systems where individuals can choose to deploy their talent</a:t>
            </a:r>
            <a:endParaRPr lang="en-AU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8" name="Straight Connector 247"/>
          <p:cNvCxnSpPr>
            <a:stCxn id="99" idx="2"/>
            <a:endCxn id="247" idx="0"/>
          </p:cNvCxnSpPr>
          <p:nvPr/>
        </p:nvCxnSpPr>
        <p:spPr>
          <a:xfrm flipH="1">
            <a:off x="7107428" y="15178814"/>
            <a:ext cx="4003108" cy="1036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58" idx="0"/>
            <a:endCxn id="247" idx="2"/>
          </p:cNvCxnSpPr>
          <p:nvPr/>
        </p:nvCxnSpPr>
        <p:spPr>
          <a:xfrm flipV="1">
            <a:off x="6696994" y="17591652"/>
            <a:ext cx="410434" cy="863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5256834" y="18455245"/>
            <a:ext cx="2880320" cy="884088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Lose to countries like China that conscript their top software engineers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440410" y="17784542"/>
            <a:ext cx="3456384" cy="1622752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 smtClean="0">
                <a:latin typeface="Arial" pitchFamily="34" charset="0"/>
                <a:cs typeface="Arial" pitchFamily="34" charset="0"/>
              </a:rPr>
              <a:t>Downward spiral for AWS engineering and AI safety in military at a time when need deeply technical people and AI ethicists to be stewards for AWS development </a:t>
            </a:r>
            <a:endParaRPr lang="en-AU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5" name="Straight Connector 264"/>
          <p:cNvCxnSpPr>
            <a:endCxn id="264" idx="0"/>
          </p:cNvCxnSpPr>
          <p:nvPr/>
        </p:nvCxnSpPr>
        <p:spPr>
          <a:xfrm flipH="1">
            <a:off x="3168602" y="16903386"/>
            <a:ext cx="2304256" cy="88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25612370" y="10615611"/>
            <a:ext cx="1420245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b="1" dirty="0" smtClean="0">
                <a:latin typeface="Arial" pitchFamily="34" charset="0"/>
                <a:cs typeface="Arial" pitchFamily="34" charset="0"/>
              </a:rPr>
              <a:t>What can we do?</a:t>
            </a:r>
            <a:endParaRPr lang="en-AU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0" name="Straight Connector 279"/>
          <p:cNvCxnSpPr>
            <a:stCxn id="52" idx="2"/>
            <a:endCxn id="279" idx="0"/>
          </p:cNvCxnSpPr>
          <p:nvPr/>
        </p:nvCxnSpPr>
        <p:spPr>
          <a:xfrm>
            <a:off x="20295673" y="9196908"/>
            <a:ext cx="6026820" cy="141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25298997" y="12132237"/>
            <a:ext cx="3058987" cy="884088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Bottoms up derivation of AWS engineering ethical framework/</a:t>
            </a:r>
          </a:p>
          <a:p>
            <a:pPr algn="ctr"/>
            <a:r>
              <a:rPr lang="en-AU" sz="1600" b="1" dirty="0" smtClean="0">
                <a:latin typeface="Arial" pitchFamily="34" charset="0"/>
                <a:cs typeface="Arial" pitchFamily="34" charset="0"/>
              </a:rPr>
              <a:t>Procedural Norms</a:t>
            </a:r>
            <a:endParaRPr lang="en-AU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7" name="Straight Connector 286"/>
          <p:cNvCxnSpPr>
            <a:stCxn id="279" idx="2"/>
            <a:endCxn id="285" idx="0"/>
          </p:cNvCxnSpPr>
          <p:nvPr/>
        </p:nvCxnSpPr>
        <p:spPr>
          <a:xfrm>
            <a:off x="26322493" y="11253478"/>
            <a:ext cx="505998" cy="878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24355954" y="13903080"/>
            <a:ext cx="2715532" cy="884088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Win stakeholders: keys are principal technologists who have ear of CEO.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3" name="Straight Connector 292"/>
          <p:cNvCxnSpPr>
            <a:stCxn id="285" idx="2"/>
            <a:endCxn id="292" idx="0"/>
          </p:cNvCxnSpPr>
          <p:nvPr/>
        </p:nvCxnSpPr>
        <p:spPr>
          <a:xfrm flipH="1">
            <a:off x="25713720" y="13016325"/>
            <a:ext cx="1114771" cy="886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stCxn id="285" idx="2"/>
            <a:endCxn id="310" idx="0"/>
          </p:cNvCxnSpPr>
          <p:nvPr/>
        </p:nvCxnSpPr>
        <p:spPr>
          <a:xfrm>
            <a:off x="26828491" y="13016325"/>
            <a:ext cx="1971312" cy="83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16591977" y="15178814"/>
            <a:ext cx="4390543" cy="260763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No public dialogue because distraction of time and resources. Pessimistic outlook: no consensus to be reached with public because they don’t understand military systems development.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Invitably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trigger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hardline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anti-defence people that derail productive discussions = quagmire. Defence companies already have public relations uphill battle  - stereotype of cold, greedy, war-profiteering people. Add AWS debate = lose.</a:t>
            </a:r>
          </a:p>
        </p:txBody>
      </p:sp>
      <p:cxnSp>
        <p:nvCxnSpPr>
          <p:cNvPr id="304" name="Straight Connector 303"/>
          <p:cNvCxnSpPr>
            <a:stCxn id="303" idx="0"/>
            <a:endCxn id="62" idx="2"/>
          </p:cNvCxnSpPr>
          <p:nvPr/>
        </p:nvCxnSpPr>
        <p:spPr>
          <a:xfrm flipH="1" flipV="1">
            <a:off x="16657188" y="14234133"/>
            <a:ext cx="2130061" cy="944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27270309" y="13847584"/>
            <a:ext cx="3058987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Form public cooperation with other defence contractors on ethically development standards.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27824633" y="15335510"/>
            <a:ext cx="3058987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Work with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DoD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5" name="Straight Connector 314"/>
          <p:cNvCxnSpPr>
            <a:stCxn id="310" idx="2"/>
            <a:endCxn id="314" idx="0"/>
          </p:cNvCxnSpPr>
          <p:nvPr/>
        </p:nvCxnSpPr>
        <p:spPr>
          <a:xfrm>
            <a:off x="28799803" y="14977893"/>
            <a:ext cx="554324" cy="357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24112959" y="15386431"/>
            <a:ext cx="2715532" cy="391646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Dedicated AI ethicists?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24" name="Straight Connector 323"/>
          <p:cNvCxnSpPr>
            <a:stCxn id="323" idx="0"/>
            <a:endCxn id="292" idx="2"/>
          </p:cNvCxnSpPr>
          <p:nvPr/>
        </p:nvCxnSpPr>
        <p:spPr>
          <a:xfrm flipV="1">
            <a:off x="25470725" y="14787168"/>
            <a:ext cx="242995" cy="599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5256611" y="5007870"/>
            <a:ext cx="3116831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Conventionally think robotic kinetic systems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6" name="Straight Connector 345"/>
          <p:cNvCxnSpPr>
            <a:stCxn id="345" idx="3"/>
            <a:endCxn id="9" idx="1"/>
          </p:cNvCxnSpPr>
          <p:nvPr/>
        </p:nvCxnSpPr>
        <p:spPr>
          <a:xfrm>
            <a:off x="8373442" y="5326804"/>
            <a:ext cx="3108367" cy="812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/>
          <p:cNvSpPr txBox="1"/>
          <p:nvPr/>
        </p:nvSpPr>
        <p:spPr>
          <a:xfrm>
            <a:off x="7399430" y="6321264"/>
            <a:ext cx="3116831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Cyber domain: take out power grids, water treatment, food production, internet infrastructure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1" name="Straight Connector 350"/>
          <p:cNvCxnSpPr>
            <a:stCxn id="350" idx="3"/>
            <a:endCxn id="9" idx="1"/>
          </p:cNvCxnSpPr>
          <p:nvPr/>
        </p:nvCxnSpPr>
        <p:spPr>
          <a:xfrm flipV="1">
            <a:off x="10516261" y="6139727"/>
            <a:ext cx="965548" cy="746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6066465" y="8327281"/>
            <a:ext cx="4783257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Cyberwarfare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appears to be entirely unaddressed by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traditoinal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morality and laws of war because they emphases damage to human lives an material objects. </a:t>
            </a:r>
          </a:p>
        </p:txBody>
      </p:sp>
      <p:cxnSp>
        <p:nvCxnSpPr>
          <p:cNvPr id="362" name="Straight Connector 361"/>
          <p:cNvCxnSpPr>
            <a:stCxn id="350" idx="2"/>
            <a:endCxn id="361" idx="0"/>
          </p:cNvCxnSpPr>
          <p:nvPr/>
        </p:nvCxnSpPr>
        <p:spPr>
          <a:xfrm flipH="1">
            <a:off x="8458094" y="7451573"/>
            <a:ext cx="499752" cy="875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6356996" y="13016325"/>
            <a:ext cx="3116831" cy="1376531"/>
          </a:xfrm>
          <a:prstGeom prst="rect">
            <a:avLst/>
          </a:prstGeom>
          <a:solidFill>
            <a:schemeClr val="accent2"/>
          </a:solidFill>
        </p:spPr>
        <p:txBody>
          <a:bodyPr wrap="square" lIns="144018" tIns="72009" rIns="144018" bIns="72009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Inevitable </a:t>
            </a:r>
            <a:r>
              <a:rPr lang="en-AU" dirty="0" smtClean="0"/>
              <a:t>proliferation through  technology diffusion:  </a:t>
            </a:r>
            <a:r>
              <a:rPr lang="en-AU" dirty="0"/>
              <a:t>exports, capture, </a:t>
            </a:r>
            <a:r>
              <a:rPr lang="en-AU" dirty="0" smtClean="0"/>
              <a:t>espionage, copy-cat, price decrease over time</a:t>
            </a:r>
            <a:endParaRPr lang="en-AU" dirty="0"/>
          </a:p>
        </p:txBody>
      </p:sp>
      <p:cxnSp>
        <p:nvCxnSpPr>
          <p:cNvPr id="374" name="Straight Connector 373"/>
          <p:cNvCxnSpPr>
            <a:stCxn id="122" idx="1"/>
            <a:endCxn id="373" idx="3"/>
          </p:cNvCxnSpPr>
          <p:nvPr/>
        </p:nvCxnSpPr>
        <p:spPr>
          <a:xfrm flipH="1">
            <a:off x="9473827" y="13596266"/>
            <a:ext cx="1973346" cy="10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31827786" y="15084812"/>
            <a:ext cx="3058987" cy="884088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US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DoD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Defnecse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Innovation Board AI ethics seeks to institutionalise - 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0" name="Straight Connector 389"/>
          <p:cNvCxnSpPr>
            <a:stCxn id="389" idx="1"/>
            <a:endCxn id="314" idx="3"/>
          </p:cNvCxnSpPr>
          <p:nvPr/>
        </p:nvCxnSpPr>
        <p:spPr>
          <a:xfrm flipH="1">
            <a:off x="30883620" y="15526856"/>
            <a:ext cx="944166" cy="4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/>
          <p:cNvSpPr txBox="1"/>
          <p:nvPr/>
        </p:nvSpPr>
        <p:spPr>
          <a:xfrm>
            <a:off x="31827786" y="16237866"/>
            <a:ext cx="3058987" cy="1376531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Engage with allies and partners to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reinofrce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norms for the ethical employment of AI-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enalbe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AWS in future military operations. 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5" name="Straight Connector 394"/>
          <p:cNvCxnSpPr>
            <a:stCxn id="394" idx="1"/>
            <a:endCxn id="314" idx="3"/>
          </p:cNvCxnSpPr>
          <p:nvPr/>
        </p:nvCxnSpPr>
        <p:spPr>
          <a:xfrm flipH="1" flipV="1">
            <a:off x="30883620" y="15531333"/>
            <a:ext cx="944166" cy="139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31980186" y="17962802"/>
            <a:ext cx="3058987" cy="1130309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Pursue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prgamactic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 bilateral and multilateral cooperation on AI safety and testing of complex systems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9" name="Straight Connector 398"/>
          <p:cNvCxnSpPr>
            <a:stCxn id="398" idx="1"/>
            <a:endCxn id="314" idx="3"/>
          </p:cNvCxnSpPr>
          <p:nvPr/>
        </p:nvCxnSpPr>
        <p:spPr>
          <a:xfrm flipH="1" flipV="1">
            <a:off x="30883620" y="15531333"/>
            <a:ext cx="1096566" cy="2996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TextBox 402"/>
          <p:cNvSpPr txBox="1"/>
          <p:nvPr/>
        </p:nvSpPr>
        <p:spPr>
          <a:xfrm>
            <a:off x="9450040" y="3963997"/>
            <a:ext cx="2952818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Blind to what’s happening in industry.  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4" name="Straight Connector 403"/>
          <p:cNvCxnSpPr>
            <a:stCxn id="6" idx="2"/>
            <a:endCxn id="403" idx="0"/>
          </p:cNvCxnSpPr>
          <p:nvPr/>
        </p:nvCxnSpPr>
        <p:spPr>
          <a:xfrm flipH="1">
            <a:off x="10926449" y="3531202"/>
            <a:ext cx="331296" cy="43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22" idx="2"/>
            <a:endCxn id="423" idx="0"/>
          </p:cNvCxnSpPr>
          <p:nvPr/>
        </p:nvCxnSpPr>
        <p:spPr>
          <a:xfrm>
            <a:off x="13477399" y="5463208"/>
            <a:ext cx="4431717" cy="480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TextBox 422"/>
          <p:cNvSpPr txBox="1"/>
          <p:nvPr/>
        </p:nvSpPr>
        <p:spPr>
          <a:xfrm>
            <a:off x="16591977" y="5943900"/>
            <a:ext cx="2634277" cy="637867"/>
          </a:xfrm>
          <a:prstGeom prst="rect">
            <a:avLst/>
          </a:prstGeom>
          <a:noFill/>
        </p:spPr>
        <p:txBody>
          <a:bodyPr wrap="square" lIns="144018" tIns="72009" rIns="144018" bIns="72009" rtlCol="0">
            <a:spAutoFit/>
          </a:bodyPr>
          <a:lstStyle/>
          <a:p>
            <a:pPr algn="ctr"/>
            <a:r>
              <a:rPr lang="en-AU" sz="1600" dirty="0" smtClean="0">
                <a:latin typeface="Arial" pitchFamily="34" charset="0"/>
                <a:cs typeface="Arial" pitchFamily="34" charset="0"/>
              </a:rPr>
              <a:t>Fait a </a:t>
            </a:r>
            <a:r>
              <a:rPr lang="en-AU" sz="1600" dirty="0" err="1" smtClean="0">
                <a:latin typeface="Arial" pitchFamily="34" charset="0"/>
                <a:cs typeface="Arial" pitchFamily="34" charset="0"/>
              </a:rPr>
              <a:t>compli</a:t>
            </a:r>
            <a:r>
              <a:rPr lang="en-AU" sz="1600" dirty="0" smtClean="0">
                <a:latin typeface="Arial" pitchFamily="34" charset="0"/>
                <a:cs typeface="Arial" pitchFamily="34" charset="0"/>
              </a:rPr>
              <a:t>: dual purpose technology</a:t>
            </a:r>
            <a:endParaRPr lang="en-A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6333209" y="10599764"/>
            <a:ext cx="3116831" cy="1868973"/>
          </a:xfrm>
          <a:prstGeom prst="rect">
            <a:avLst/>
          </a:prstGeom>
          <a:solidFill>
            <a:schemeClr val="accent2"/>
          </a:solidFill>
        </p:spPr>
        <p:txBody>
          <a:bodyPr wrap="square" lIns="144018" tIns="72009" rIns="144018" bIns="72009" rtlCol="0">
            <a:spAutoFit/>
          </a:bodyPr>
          <a:lstStyle>
            <a:defPPr>
              <a:defRPr lang="en-US"/>
            </a:defPPr>
            <a:lvl1pPr algn="ctr">
              <a:defRPr sz="1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AU" dirty="0"/>
              <a:t>But individual </a:t>
            </a:r>
            <a:r>
              <a:rPr lang="en-AU" dirty="0" smtClean="0"/>
              <a:t>ethicists are insufficient. </a:t>
            </a:r>
            <a:r>
              <a:rPr lang="en-AU" dirty="0"/>
              <a:t>Complex systems are designed and manufactured through the design methodologies that define the interactions of such people</a:t>
            </a:r>
          </a:p>
        </p:txBody>
      </p:sp>
      <p:cxnSp>
        <p:nvCxnSpPr>
          <p:cNvPr id="430" name="Straight Connector 429"/>
          <p:cNvCxnSpPr>
            <a:stCxn id="40" idx="1"/>
            <a:endCxn id="429" idx="3"/>
          </p:cNvCxnSpPr>
          <p:nvPr/>
        </p:nvCxnSpPr>
        <p:spPr>
          <a:xfrm flipH="1" flipV="1">
            <a:off x="9450040" y="11534251"/>
            <a:ext cx="2040080" cy="311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3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664546" y="3024586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No Global regulation</a:t>
            </a:r>
            <a:endParaRPr lang="en-AU" dirty="0"/>
          </a:p>
        </p:txBody>
      </p:sp>
      <p:sp>
        <p:nvSpPr>
          <p:cNvPr id="92" name="Rounded Rectangle 91"/>
          <p:cNvSpPr/>
          <p:nvPr/>
        </p:nvSpPr>
        <p:spPr>
          <a:xfrm>
            <a:off x="6769002" y="5040810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Federal Government too slow, non-technical</a:t>
            </a:r>
            <a:endParaRPr lang="en-AU" dirty="0"/>
          </a:p>
        </p:txBody>
      </p:sp>
      <p:sp>
        <p:nvSpPr>
          <p:cNvPr id="93" name="Rounded Rectangle 92"/>
          <p:cNvSpPr/>
          <p:nvPr/>
        </p:nvSpPr>
        <p:spPr>
          <a:xfrm>
            <a:off x="10585426" y="7263325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Department of Defence working on it – committees, workshops</a:t>
            </a:r>
            <a:endParaRPr lang="en-AU" dirty="0"/>
          </a:p>
        </p:txBody>
      </p:sp>
      <p:sp>
        <p:nvSpPr>
          <p:cNvPr id="94" name="Rounded Rectangle 93"/>
          <p:cNvSpPr/>
          <p:nvPr/>
        </p:nvSpPr>
        <p:spPr>
          <a:xfrm>
            <a:off x="14545866" y="9649322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Companies – ethical policy at Holding Company but not engineering processes</a:t>
            </a:r>
            <a:endParaRPr lang="en-AU" dirty="0"/>
          </a:p>
        </p:txBody>
      </p:sp>
      <p:sp>
        <p:nvSpPr>
          <p:cNvPr id="95" name="Rounded Rectangle 94"/>
          <p:cNvSpPr/>
          <p:nvPr/>
        </p:nvSpPr>
        <p:spPr>
          <a:xfrm>
            <a:off x="17498194" y="11901092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Development Teams should self-police because closest to the technology</a:t>
            </a:r>
            <a:endParaRPr lang="en-AU" dirty="0"/>
          </a:p>
        </p:txBody>
      </p:sp>
      <p:sp>
        <p:nvSpPr>
          <p:cNvPr id="96" name="Rounded Rectangle 95"/>
          <p:cNvSpPr/>
          <p:nvPr/>
        </p:nvSpPr>
        <p:spPr>
          <a:xfrm>
            <a:off x="19226386" y="14473858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Engineering Risks Techniques Inadequate: Limited to </a:t>
            </a:r>
            <a:r>
              <a:rPr lang="en-AU" u="sng" dirty="0" smtClean="0"/>
              <a:t>Product Safety</a:t>
            </a:r>
            <a:endParaRPr lang="en-AU" u="sng" dirty="0"/>
          </a:p>
        </p:txBody>
      </p:sp>
      <p:sp>
        <p:nvSpPr>
          <p:cNvPr id="98" name="Rounded Rectangle 97"/>
          <p:cNvSpPr/>
          <p:nvPr/>
        </p:nvSpPr>
        <p:spPr>
          <a:xfrm>
            <a:off x="24150586" y="14509304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What about ethical risk assessments?</a:t>
            </a:r>
          </a:p>
          <a:p>
            <a:pPr algn="ctr"/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8672498" y="20954578"/>
            <a:ext cx="70124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.[</a:t>
            </a:r>
            <a:r>
              <a:rPr lang="en-US" dirty="0" err="1" smtClean="0"/>
              <a:t>Guntzburger</a:t>
            </a:r>
            <a:r>
              <a:rPr lang="en-US" dirty="0" smtClean="0"/>
              <a:t> 2016] analyses the nexus between ethics and risk </a:t>
            </a:r>
            <a:r>
              <a:rPr lang="en-US" dirty="0" err="1" smtClean="0"/>
              <a:t>managemetn</a:t>
            </a:r>
            <a:r>
              <a:rPr lang="en-US" dirty="0" smtClean="0"/>
              <a:t> in </a:t>
            </a:r>
            <a:r>
              <a:rPr lang="en-US" dirty="0" err="1" smtClean="0"/>
              <a:t>engineerin</a:t>
            </a:r>
            <a:r>
              <a:rPr lang="en-US" dirty="0" smtClean="0"/>
              <a:t> education </a:t>
            </a:r>
            <a:r>
              <a:rPr lang="en-US" dirty="0" err="1" smtClean="0"/>
              <a:t>reserarch</a:t>
            </a:r>
            <a:r>
              <a:rPr lang="en-US" dirty="0" smtClean="0"/>
              <a:t> literature by reviewing 135 articles </a:t>
            </a:r>
            <a:r>
              <a:rPr lang="en-US" dirty="0" err="1" smtClean="0"/>
              <a:t>publisehd</a:t>
            </a:r>
            <a:r>
              <a:rPr lang="en-US" dirty="0" smtClean="0"/>
              <a:t> between 1980-2016 from 21 major journals in ‘engineering education, engineering ethics and ethics </a:t>
            </a:r>
            <a:r>
              <a:rPr lang="en-US" dirty="0" err="1" smtClean="0"/>
              <a:t>eudcation</a:t>
            </a:r>
            <a:r>
              <a:rPr lang="en-US" dirty="0" smtClean="0"/>
              <a:t>’.  </a:t>
            </a:r>
            <a:r>
              <a:rPr lang="en-US" i="1" dirty="0" err="1" smtClean="0"/>
              <a:t>Guntzburger</a:t>
            </a:r>
            <a:r>
              <a:rPr lang="en-US" i="1" dirty="0" smtClean="0"/>
              <a:t> considers them two distinct topics.</a:t>
            </a:r>
          </a:p>
          <a:p>
            <a:endParaRPr lang="en-US" i="1" dirty="0" smtClean="0"/>
          </a:p>
          <a:p>
            <a:r>
              <a:rPr lang="en-US" dirty="0" smtClean="0"/>
              <a:t>‘the notion of </a:t>
            </a:r>
            <a:r>
              <a:rPr lang="en-US" dirty="0" err="1" smtClean="0"/>
              <a:t>responsibilty</a:t>
            </a:r>
            <a:r>
              <a:rPr lang="en-US" dirty="0" smtClean="0"/>
              <a:t> clearly bridges risk </a:t>
            </a:r>
            <a:r>
              <a:rPr lang="en-US" dirty="0" err="1" smtClean="0"/>
              <a:t>managemetn</a:t>
            </a:r>
            <a:r>
              <a:rPr lang="en-US" dirty="0" smtClean="0"/>
              <a:t> and ethics’. </a:t>
            </a:r>
          </a:p>
          <a:p>
            <a:endParaRPr lang="en-US" dirty="0"/>
          </a:p>
          <a:p>
            <a:r>
              <a:rPr lang="en-US" i="1" dirty="0"/>
              <a:t>The small number of papers seriously considering ethics while focusing on risk management education is striking</a:t>
            </a:r>
            <a:endParaRPr lang="en-AU" i="1" dirty="0"/>
          </a:p>
        </p:txBody>
      </p:sp>
      <p:cxnSp>
        <p:nvCxnSpPr>
          <p:cNvPr id="12" name="Straight Arrow Connector 11"/>
          <p:cNvCxnSpPr>
            <a:stCxn id="3" idx="3"/>
          </p:cNvCxnSpPr>
          <p:nvPr/>
        </p:nvCxnSpPr>
        <p:spPr>
          <a:xfrm flipV="1">
            <a:off x="25684930" y="21337086"/>
            <a:ext cx="2254424" cy="289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7939354" y="19998258"/>
            <a:ext cx="70124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Engineering </a:t>
            </a:r>
            <a:r>
              <a:rPr lang="en-US" dirty="0" err="1" smtClean="0"/>
              <a:t>ehtics</a:t>
            </a:r>
            <a:r>
              <a:rPr lang="en-US" dirty="0" smtClean="0"/>
              <a:t> codes have existed for a century, it is only during the past thirty years that such codes have been revised to include </a:t>
            </a:r>
            <a:r>
              <a:rPr lang="en-US" dirty="0" err="1" smtClean="0"/>
              <a:t>explicity</a:t>
            </a:r>
            <a:r>
              <a:rPr lang="en-US" dirty="0" smtClean="0"/>
              <a:t> the notion that engineers have a responsibility for protected in the public safety, health and welfare… [IEEE 1994]</a:t>
            </a:r>
            <a:endParaRPr lang="en-AU" dirty="0"/>
          </a:p>
        </p:txBody>
      </p:sp>
      <p:cxnSp>
        <p:nvCxnSpPr>
          <p:cNvPr id="102" name="Straight Arrow Connector 101"/>
          <p:cNvCxnSpPr>
            <a:endCxn id="98" idx="2"/>
          </p:cNvCxnSpPr>
          <p:nvPr/>
        </p:nvCxnSpPr>
        <p:spPr>
          <a:xfrm flipH="1" flipV="1">
            <a:off x="26490846" y="16237496"/>
            <a:ext cx="4954724" cy="3896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64761" y="23900050"/>
            <a:ext cx="87805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that ethics should not only be a reason for doing risk management, but that it should also be used as a powerful educational and professional asset, allowing critical evaluation and reflection, in order to improve risk management methods</a:t>
            </a:r>
            <a:endParaRPr lang="en-AU" dirty="0"/>
          </a:p>
        </p:txBody>
      </p:sp>
      <p:cxnSp>
        <p:nvCxnSpPr>
          <p:cNvPr id="107" name="Straight Arrow Connector 106"/>
          <p:cNvCxnSpPr/>
          <p:nvPr/>
        </p:nvCxnSpPr>
        <p:spPr>
          <a:xfrm flipV="1">
            <a:off x="15931483" y="24232399"/>
            <a:ext cx="2741015" cy="791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/>
          <p:cNvSpPr/>
          <p:nvPr/>
        </p:nvSpPr>
        <p:spPr>
          <a:xfrm>
            <a:off x="29379514" y="5040810"/>
            <a:ext cx="6624986" cy="1082072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Autonomous Weapon Systems</a:t>
            </a:r>
          </a:p>
          <a:p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Do I even know what the ethical risks are?  (Identify)</a:t>
            </a:r>
          </a:p>
          <a:p>
            <a:pPr marL="1234440" lvl="1" indent="-514350">
              <a:buFont typeface="Arial" pitchFamily="34" charset="0"/>
              <a:buChar char="•"/>
            </a:pPr>
            <a:r>
              <a:rPr lang="en-AU" dirty="0" smtClean="0"/>
              <a:t>Hazard ID. Use concerns from IEEE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Where in my design have I introduced ethical risks (analysis)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What am I doing about it now? (Implement)</a:t>
            </a:r>
          </a:p>
          <a:p>
            <a:pPr marL="1234440" lvl="1" indent="-514350">
              <a:buFont typeface="Arial" pitchFamily="34" charset="0"/>
              <a:buChar char="•"/>
            </a:pPr>
            <a:r>
              <a:rPr lang="en-AU" dirty="0" smtClean="0"/>
              <a:t>Use Functional Hazard Analysis</a:t>
            </a:r>
          </a:p>
          <a:p>
            <a:pPr marL="514350" indent="-514350">
              <a:buFont typeface="+mj-lt"/>
              <a:buAutoNum type="arabicPeriod"/>
            </a:pPr>
            <a:endParaRPr lang="en-AU" dirty="0" smtClean="0"/>
          </a:p>
          <a:p>
            <a:pPr marL="514350" indent="-514350">
              <a:buFont typeface="+mj-lt"/>
              <a:buAutoNum type="arabicPeriod"/>
            </a:pPr>
            <a:r>
              <a:rPr lang="en-AU" dirty="0" smtClean="0"/>
              <a:t>If I can’t do anything about it now, how do I ensure that I will do something about it in the future? (Monitor)</a:t>
            </a:r>
          </a:p>
          <a:p>
            <a:pPr marL="1234440" lvl="1" indent="-514350">
              <a:buFont typeface="Arial" pitchFamily="34" charset="0"/>
              <a:buChar char="•"/>
            </a:pPr>
            <a:r>
              <a:rPr lang="en-AU" dirty="0" smtClean="0"/>
              <a:t>Annual review – Ethics Officer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72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29907" y="4945733"/>
            <a:ext cx="11726341" cy="1172634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Ethical Risks</a:t>
            </a:r>
          </a:p>
        </p:txBody>
      </p:sp>
      <p:sp>
        <p:nvSpPr>
          <p:cNvPr id="5" name="Oval 4"/>
          <p:cNvSpPr/>
          <p:nvPr/>
        </p:nvSpPr>
        <p:spPr>
          <a:xfrm>
            <a:off x="8382450" y="10744659"/>
            <a:ext cx="2808312" cy="280831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Product safety</a:t>
            </a:r>
          </a:p>
          <a:p>
            <a:pPr algn="ctr"/>
            <a:r>
              <a:rPr lang="en-AU" dirty="0" smtClean="0"/>
              <a:t>Risks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95403" y="9016467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Automated Targeting</a:t>
            </a:r>
          </a:p>
          <a:p>
            <a:pPr algn="ctr"/>
            <a:r>
              <a:rPr lang="en-AU" dirty="0" smtClean="0"/>
              <a:t>IEEE Reframing Issue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6777122" y="10979733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Automated Firing</a:t>
            </a:r>
          </a:p>
          <a:p>
            <a:pPr algn="ctr"/>
            <a:r>
              <a:rPr lang="en-AU" dirty="0"/>
              <a:t>IEEE Reframing Issue </a:t>
            </a:r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11190762" y="9880563"/>
            <a:ext cx="5604641" cy="22682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6"/>
          </p:cNvCxnSpPr>
          <p:nvPr/>
        </p:nvCxnSpPr>
        <p:spPr>
          <a:xfrm flipH="1">
            <a:off x="11190762" y="11843829"/>
            <a:ext cx="5964681" cy="304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141844" y="1870721"/>
            <a:ext cx="10214334" cy="18218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/>
              <a:t>Organisation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25573892" y="5751895"/>
            <a:ext cx="7503569" cy="17281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Conform to professional code of ethics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34278" y="16930233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Product development, maintenance, operation</a:t>
            </a:r>
            <a:endParaRPr lang="en-AU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5616034" y="3454897"/>
            <a:ext cx="7503569" cy="17281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Review their ethics </a:t>
            </a:r>
            <a:r>
              <a:rPr lang="en-AU" dirty="0" err="1" smtClean="0"/>
              <a:t>wrt</a:t>
            </a:r>
            <a:r>
              <a:rPr lang="en-AU" dirty="0" smtClean="0"/>
              <a:t> to AWS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5622730" y="8097840"/>
            <a:ext cx="7539151" cy="172819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Professional organizations need to have resources</a:t>
            </a:r>
          </a:p>
          <a:p>
            <a:pPr algn="ctr"/>
            <a:r>
              <a:rPr lang="en-US" dirty="0"/>
              <a:t>for their members to make inquiries concerning</a:t>
            </a:r>
          </a:p>
          <a:p>
            <a:pPr algn="ctr"/>
            <a:r>
              <a:rPr lang="en-US" dirty="0"/>
              <a:t>whether a member’s work may contravene (IHL)</a:t>
            </a:r>
          </a:p>
          <a:p>
            <a:pPr algn="ctr"/>
            <a:r>
              <a:rPr lang="en-US" dirty="0"/>
              <a:t>or (IHRL).</a:t>
            </a:r>
            <a:endParaRPr lang="en-AU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14173101" y="977530"/>
            <a:ext cx="5790654" cy="5393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Automated reactions of AWS could result in initiation or escalation of conflicts outside decisions by political and military leadership. AWS could escalate a conflict rapidly AWS could engage with other AWS and could escalate a conflict rapidly before humans are able to intervene</a:t>
            </a:r>
          </a:p>
        </p:txBody>
      </p:sp>
      <p:cxnSp>
        <p:nvCxnSpPr>
          <p:cNvPr id="22" name="Straight Arrow Connector 21"/>
          <p:cNvCxnSpPr>
            <a:endCxn id="4" idx="7"/>
          </p:cNvCxnSpPr>
          <p:nvPr/>
        </p:nvCxnSpPr>
        <p:spPr>
          <a:xfrm flipH="1">
            <a:off x="13338965" y="5586042"/>
            <a:ext cx="834137" cy="1076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297751" y="201716"/>
            <a:ext cx="5790654" cy="2169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There are multiple ways in which accountability for the actions of AWS can be compromised</a:t>
            </a:r>
          </a:p>
        </p:txBody>
      </p:sp>
      <p:cxnSp>
        <p:nvCxnSpPr>
          <p:cNvPr id="26" name="Straight Arrow Connector 25"/>
          <p:cNvCxnSpPr>
            <a:stCxn id="25" idx="2"/>
            <a:endCxn id="4" idx="0"/>
          </p:cNvCxnSpPr>
          <p:nvPr/>
        </p:nvCxnSpPr>
        <p:spPr>
          <a:xfrm>
            <a:off x="9193078" y="2370794"/>
            <a:ext cx="0" cy="2574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-1710653" y="2329663"/>
            <a:ext cx="5790654" cy="2169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AWS could be used </a:t>
            </a:r>
            <a:r>
              <a:rPr lang="en-AU" smtClean="0"/>
              <a:t>for deliberation </a:t>
            </a:r>
            <a:r>
              <a:rPr lang="en-AU" dirty="0" smtClean="0"/>
              <a:t>violations of human rights</a:t>
            </a:r>
          </a:p>
        </p:txBody>
      </p:sp>
      <p:cxnSp>
        <p:nvCxnSpPr>
          <p:cNvPr id="30" name="Straight Arrow Connector 29"/>
          <p:cNvCxnSpPr>
            <a:endCxn id="4" idx="1"/>
          </p:cNvCxnSpPr>
          <p:nvPr/>
        </p:nvCxnSpPr>
        <p:spPr>
          <a:xfrm>
            <a:off x="1184674" y="4498741"/>
            <a:ext cx="3862516" cy="2164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-4453580" y="9402466"/>
            <a:ext cx="5790654" cy="4464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AWS could be used for covert, obfuscated and non-attributable attacks</a:t>
            </a:r>
          </a:p>
          <a:p>
            <a:pPr algn="ctr"/>
            <a:endParaRPr lang="en-AU" dirty="0"/>
          </a:p>
          <a:p>
            <a:pPr algn="ctr"/>
            <a:r>
              <a:rPr lang="en-AU" dirty="0" smtClean="0"/>
              <a:t>Non-state actors, individuals, terror attacks against civilians. Be concerned about use by malicious actors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37074" y="10487006"/>
            <a:ext cx="1992833" cy="257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-2574749" y="15404156"/>
            <a:ext cx="6654750" cy="357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Proliferation: </a:t>
            </a:r>
            <a:r>
              <a:rPr lang="en-US" dirty="0"/>
              <a:t>AWS could be deployed by</a:t>
            </a:r>
          </a:p>
          <a:p>
            <a:pPr algn="ctr"/>
            <a:r>
              <a:rPr lang="en-US" dirty="0"/>
              <a:t>domestic police forces and</a:t>
            </a:r>
          </a:p>
          <a:p>
            <a:pPr algn="ctr"/>
            <a:r>
              <a:rPr lang="en-US" dirty="0"/>
              <a:t>threaten lives and safety. AWS</a:t>
            </a:r>
          </a:p>
          <a:p>
            <a:pPr algn="ctr"/>
            <a:r>
              <a:rPr lang="en-US" dirty="0"/>
              <a:t>could also be deployed for</a:t>
            </a:r>
          </a:p>
          <a:p>
            <a:pPr algn="ctr"/>
            <a:r>
              <a:rPr lang="en-US" dirty="0"/>
              <a:t>private security. Such AWS</a:t>
            </a:r>
          </a:p>
          <a:p>
            <a:pPr algn="ctr"/>
            <a:r>
              <a:rPr lang="en-US" dirty="0"/>
              <a:t>may have very different design</a:t>
            </a:r>
          </a:p>
          <a:p>
            <a:pPr algn="ctr"/>
            <a:r>
              <a:rPr lang="en-US" dirty="0"/>
              <a:t>and safety requirements than</a:t>
            </a:r>
          </a:p>
          <a:p>
            <a:pPr algn="ctr"/>
            <a:r>
              <a:rPr lang="en-US" dirty="0"/>
              <a:t>military AWS.</a:t>
            </a:r>
            <a:endParaRPr lang="en-AU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080001" y="14803067"/>
            <a:ext cx="967189" cy="244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17066146" y="13321730"/>
            <a:ext cx="4680520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Learning algorithms non-deterministic, devolve over time</a:t>
            </a:r>
            <a:endParaRPr lang="en-AU" dirty="0"/>
          </a:p>
        </p:txBody>
      </p:sp>
      <p:cxnSp>
        <p:nvCxnSpPr>
          <p:cNvPr id="46" name="Straight Arrow Connector 45"/>
          <p:cNvCxnSpPr>
            <a:endCxn id="5" idx="6"/>
          </p:cNvCxnSpPr>
          <p:nvPr/>
        </p:nvCxnSpPr>
        <p:spPr>
          <a:xfrm flipH="1" flipV="1">
            <a:off x="11190762" y="12148815"/>
            <a:ext cx="5964681" cy="203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-2714333" y="-534637"/>
            <a:ext cx="5047823" cy="22366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How can AI be used lawfully?</a:t>
            </a:r>
          </a:p>
          <a:p>
            <a:pPr algn="ctr"/>
            <a:r>
              <a:rPr lang="en-AU" dirty="0" smtClean="0"/>
              <a:t>Protected symbols and surrender</a:t>
            </a:r>
          </a:p>
          <a:p>
            <a:pPr algn="ctr"/>
            <a:endParaRPr lang="en-AU" dirty="0" smtClean="0"/>
          </a:p>
        </p:txBody>
      </p:sp>
      <p:sp>
        <p:nvSpPr>
          <p:cNvPr id="50" name="Rounded Rectangle 49"/>
          <p:cNvSpPr/>
          <p:nvPr/>
        </p:nvSpPr>
        <p:spPr>
          <a:xfrm>
            <a:off x="-6607314" y="2709067"/>
            <a:ext cx="3384493" cy="193361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De-escalation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370" y="5960453"/>
            <a:ext cx="14293123" cy="1335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3816674" y="23330842"/>
            <a:ext cx="1151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/>
              <a:t>Combine traditional hazard identification with the ethical concerns for AWS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036698" y="3430317"/>
            <a:ext cx="7416824" cy="2694212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 smtClean="0"/>
              <a:t>Could my system be modified and repurposed?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634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1101</Words>
  <Application>Microsoft Office PowerPoint</Application>
  <PresentationFormat>Custom</PresentationFormat>
  <Paragraphs>113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chan</dc:creator>
  <cp:lastModifiedBy>jason chan</cp:lastModifiedBy>
  <cp:revision>121</cp:revision>
  <dcterms:created xsi:type="dcterms:W3CDTF">2022-03-26T01:36:46Z</dcterms:created>
  <dcterms:modified xsi:type="dcterms:W3CDTF">2022-03-28T12:53:43Z</dcterms:modified>
</cp:coreProperties>
</file>