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70" r:id="rId13"/>
    <p:sldId id="268" r:id="rId14"/>
    <p:sldId id="271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48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855E-0D4F-4874-88CB-010F79C7A468}" type="datetimeFigureOut">
              <a:rPr lang="en-CA" smtClean="0"/>
              <a:pPr/>
              <a:t>2016-03-27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E1B24-3C68-4F38-BA12-EE11BFD2934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772400" cy="4752528"/>
          </a:xfrm>
        </p:spPr>
        <p:txBody>
          <a:bodyPr>
            <a:normAutofit/>
          </a:bodyPr>
          <a:lstStyle/>
          <a:p>
            <a:r>
              <a:rPr lang="en-CA" sz="4000" b="1" dirty="0" smtClean="0">
                <a:solidFill>
                  <a:srgbClr val="C00000"/>
                </a:solidFill>
              </a:rPr>
              <a:t>CS2033a/b</a:t>
            </a:r>
            <a:br>
              <a:rPr lang="en-CA" sz="4000" b="1" dirty="0" smtClean="0">
                <a:solidFill>
                  <a:srgbClr val="C00000"/>
                </a:solidFill>
              </a:rPr>
            </a:br>
            <a:r>
              <a:rPr lang="en-CA" sz="4000" b="1" dirty="0" smtClean="0"/>
              <a:t>Review Notes</a:t>
            </a: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2700" b="1" dirty="0" smtClean="0"/>
              <a:t/>
            </a:r>
            <a:br>
              <a:rPr lang="en-CA" sz="2700" b="1" dirty="0" smtClean="0"/>
            </a:br>
            <a:r>
              <a:rPr lang="en-CA" sz="2700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Vivi</a:t>
            </a:r>
            <a:r>
              <a:rPr lang="en-CA" sz="27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CA" sz="2700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Tryphonopoulos</a:t>
            </a:r>
            <a:r>
              <a:rPr lang="en-CA" sz="27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/>
            </a:r>
            <a:br>
              <a:rPr lang="en-CA" sz="27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CA" sz="27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Section 002</a:t>
            </a:r>
            <a:br>
              <a:rPr lang="en-CA" sz="27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CA" sz="3600" dirty="0" smtClean="0">
                <a:latin typeface="Cambria" pitchFamily="18" charset="0"/>
              </a:rPr>
              <a:t/>
            </a:r>
            <a:br>
              <a:rPr lang="en-CA" sz="3600" dirty="0" smtClean="0">
                <a:latin typeface="Cambria" pitchFamily="18" charset="0"/>
              </a:rPr>
            </a:br>
            <a:endParaRPr lang="en-CA" sz="3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8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520" y="692696"/>
            <a:ext cx="849694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Dropdown Menus, Templates, Library items</a:t>
            </a:r>
            <a:endParaRPr lang="en-CA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are library items.. And used for what.. Characteristics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Library item file formats.. File organization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Advantages of Library items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are templates, file format... File organization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Parts of a template.. Editable </a:t>
            </a:r>
            <a:r>
              <a:rPr lang="en-CA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vs</a:t>
            </a: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non-editable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to tell if website is based on template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Differences between library items and templates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Dropdown menus,  types of dropdown menus 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Basis for a menu with CSS  is unordered list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Know what the code looks like for a 1 tiered menu, and what needs to be done for a horizontal dropdown.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Property Titles – and how to correctly use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9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520" y="692696"/>
            <a:ext cx="849694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are blogs?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History dates/founders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Difference between website and weblog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Parts of a blog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Difference between Personal, Group, Business Blogs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Blogging platforms: </a:t>
            </a:r>
            <a:r>
              <a:rPr lang="en-CA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Wordpress</a:t>
            </a: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Blogger, </a:t>
            </a:r>
            <a:r>
              <a:rPr lang="en-CA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Posterous</a:t>
            </a: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CA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Tumblr</a:t>
            </a:r>
            <a:endParaRPr lang="en-CA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Successful blogging formula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Blogging tools to maximize your blogs presence online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to make money with blogs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Increasing traffic to your blog</a:t>
            </a:r>
          </a:p>
          <a:p>
            <a:pPr marL="180975" indent="-180975">
              <a:buFont typeface="Arial" pitchFamily="34" charset="0"/>
              <a:buChar char="•"/>
            </a:pPr>
            <a:endParaRPr lang="en-CA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10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520" y="692696"/>
            <a:ext cx="849694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Content Management Systems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Purpose of CMS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do you set one up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for CMS: </a:t>
            </a:r>
            <a:r>
              <a:rPr lang="en-CA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WordPress</a:t>
            </a: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CA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Joomla</a:t>
            </a: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CA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Drupal</a:t>
            </a:r>
            <a:endParaRPr lang="en-CA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 source: pros and cons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CMS from Maintainer, Admin, developer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CMS Advantages and Disadvantages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 Wiki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Wiki History</a:t>
            </a:r>
          </a:p>
          <a:p>
            <a:pPr marL="180975" indent="-180975">
              <a:buFont typeface="Arial" pitchFamily="34" charset="0"/>
              <a:buChar char="•"/>
            </a:pPr>
            <a:endParaRPr lang="en-CA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11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520" y="692696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RSS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internet syndication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an RSS Feed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are RSS Feeders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xml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 RSS Reader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does an RSS Feed work.</a:t>
            </a:r>
            <a:b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The publisher and subscriber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Benefits of RSS Feed</a:t>
            </a:r>
          </a:p>
          <a:p>
            <a:pPr marL="180975" indent="-180975">
              <a:buFont typeface="Arial" pitchFamily="34" charset="0"/>
              <a:buChar char="•"/>
            </a:pPr>
            <a:endParaRPr lang="en-CA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12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520" y="692696"/>
            <a:ext cx="849694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E-commerce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Advantages of E-commerce: Business Owner, Shopper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Types of E-commerce: B2B, B2C,C2C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F-Commerce, M-Commerce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Things to include in a E-commerce website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to start E-commerce site: merchant, shopping cart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 payment gateway – what does it do? 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/>
              <a:t>Enterprise Computing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/>
              <a:t>Virtual hosting services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/>
              <a:t>Simplified e-commerce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History of E-commerce</a:t>
            </a:r>
          </a:p>
          <a:p>
            <a:pPr marL="180975" indent="-180975">
              <a:buFont typeface="Arial" pitchFamily="34" charset="0"/>
              <a:buChar char="•"/>
            </a:pPr>
            <a:endParaRPr lang="en-CA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620688"/>
            <a:ext cx="69127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 smtClean="0"/>
          </a:p>
          <a:p>
            <a:r>
              <a:rPr lang="en-CA" sz="4000" b="1" dirty="0" smtClean="0">
                <a:solidFill>
                  <a:srgbClr val="FF0000"/>
                </a:solidFill>
              </a:rPr>
              <a:t>Good luck on the Exam</a:t>
            </a:r>
            <a:r>
              <a:rPr lang="en-CA" sz="4000" b="1" dirty="0" smtClean="0">
                <a:solidFill>
                  <a:srgbClr val="FF0000"/>
                </a:solidFill>
              </a:rPr>
              <a:t>!!</a:t>
            </a:r>
            <a:endParaRPr lang="en-CA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/>
              <a:t>Monday, </a:t>
            </a:r>
            <a:r>
              <a:rPr lang="en-US" sz="4000" b="1" dirty="0"/>
              <a:t>April </a:t>
            </a:r>
            <a:r>
              <a:rPr lang="en-US" sz="4000" b="1" dirty="0" smtClean="0"/>
              <a:t>18, 2016</a:t>
            </a:r>
            <a:endParaRPr lang="en-US" sz="4000" b="1" dirty="0" smtClean="0"/>
          </a:p>
          <a:p>
            <a:r>
              <a:rPr lang="en-US" sz="4000" b="1" dirty="0" smtClean="0"/>
              <a:t>Thames hall Gym</a:t>
            </a:r>
            <a:endParaRPr lang="en-US" sz="4000" b="1" dirty="0" smtClean="0"/>
          </a:p>
          <a:p>
            <a:r>
              <a:rPr lang="en-US" sz="4000" b="1" dirty="0" smtClean="0"/>
              <a:t>2:00 pm  (2hours long)</a:t>
            </a:r>
          </a:p>
          <a:p>
            <a:endParaRPr lang="en-US" sz="4000" b="1" dirty="0"/>
          </a:p>
          <a:p>
            <a:r>
              <a:rPr lang="en-US" sz="4000" b="1" dirty="0" smtClean="0"/>
              <a:t>Multiple choice  and true/false</a:t>
            </a:r>
            <a:endParaRPr lang="en-CA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2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2008" y="764704"/>
            <a:ext cx="5724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400" dirty="0" smtClean="0"/>
          </a:p>
          <a:p>
            <a:endParaRPr lang="en-CA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79512" y="836712"/>
            <a:ext cx="763284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400" b="1" dirty="0" smtClean="0"/>
              <a:t>What does </a:t>
            </a:r>
            <a:r>
              <a:rPr lang="en-CA" sz="2400" b="1" dirty="0" err="1" smtClean="0"/>
              <a:t>Photoshopped</a:t>
            </a:r>
            <a:r>
              <a:rPr lang="en-CA" sz="2400" b="1" dirty="0" smtClean="0"/>
              <a:t> mean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Bitmapped </a:t>
            </a:r>
            <a:r>
              <a:rPr lang="en-CA" sz="2400" dirty="0" err="1" smtClean="0"/>
              <a:t>vs</a:t>
            </a:r>
            <a:r>
              <a:rPr lang="en-CA" sz="2400" dirty="0" smtClean="0"/>
              <a:t> Vector based images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What is Resizing 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What is </a:t>
            </a:r>
            <a:r>
              <a:rPr lang="en-CA" sz="2400" dirty="0" err="1" smtClean="0"/>
              <a:t>Resampling</a:t>
            </a:r>
            <a:endParaRPr lang="en-CA" sz="2400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Which part controls resizing and </a:t>
            </a:r>
            <a:r>
              <a:rPr lang="en-CA" sz="2400" dirty="0" err="1" smtClean="0"/>
              <a:t>resampling</a:t>
            </a:r>
            <a:endParaRPr lang="en-CA" sz="2400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1 megapixel = 1,000,000 pixels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err="1" smtClean="0"/>
              <a:t>Downsampling</a:t>
            </a:r>
            <a:r>
              <a:rPr lang="en-CA" sz="2400" dirty="0" smtClean="0"/>
              <a:t> </a:t>
            </a:r>
            <a:r>
              <a:rPr lang="en-CA" sz="2400" dirty="0" err="1" smtClean="0"/>
              <a:t>vs</a:t>
            </a:r>
            <a:r>
              <a:rPr lang="en-CA" sz="2400" dirty="0" smtClean="0"/>
              <a:t> </a:t>
            </a:r>
            <a:r>
              <a:rPr lang="en-CA" sz="2400" dirty="0" err="1" smtClean="0"/>
              <a:t>Upsampling</a:t>
            </a:r>
            <a:endParaRPr lang="en-CA" sz="2400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What is decimation </a:t>
            </a:r>
            <a:r>
              <a:rPr lang="en-CA" sz="2400" dirty="0" err="1" smtClean="0"/>
              <a:t>vs</a:t>
            </a:r>
            <a:r>
              <a:rPr lang="en-CA" sz="2400" dirty="0" smtClean="0"/>
              <a:t> interpolation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400" dirty="0" smtClean="0"/>
              <a:t>6 interpolation methods and what they mean</a:t>
            </a:r>
          </a:p>
          <a:p>
            <a:pPr marL="723900" lvl="2" indent="-273050">
              <a:buSzPct val="158000"/>
            </a:pPr>
            <a:r>
              <a:rPr lang="en-CA" sz="2400" dirty="0" smtClean="0"/>
              <a:t>Selection Tools: and what are they best used for 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 err="1"/>
              <a:t>ie</a:t>
            </a:r>
            <a:r>
              <a:rPr lang="en-CA" sz="2400" dirty="0"/>
              <a:t>. </a:t>
            </a:r>
            <a:r>
              <a:rPr lang="en-US" sz="2400" dirty="0" err="1"/>
              <a:t>Marquees,Lasso</a:t>
            </a:r>
            <a:r>
              <a:rPr lang="en-US" sz="2400" dirty="0"/>
              <a:t>, Magnetic lasso, polygonal lasso, Quick Selection ,</a:t>
            </a:r>
            <a:r>
              <a:rPr lang="en-US" sz="2400" dirty="0" smtClean="0"/>
              <a:t>Wand</a:t>
            </a:r>
            <a:endParaRPr lang="en-US" sz="2400" dirty="0"/>
          </a:p>
          <a:p>
            <a:pPr marL="273050" indent="-273050">
              <a:buFont typeface="Arial" pitchFamily="34" charset="0"/>
              <a:buChar char="•"/>
            </a:pPr>
            <a:endParaRPr lang="en-CA" sz="22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15316" t="49020" r="9399"/>
          <a:stretch>
            <a:fillRect/>
          </a:stretch>
        </p:blipFill>
        <p:spPr bwMode="auto">
          <a:xfrm>
            <a:off x="5960795" y="0"/>
            <a:ext cx="3183205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5580112" y="1700808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2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2008" y="764704"/>
            <a:ext cx="5724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400" dirty="0" smtClean="0"/>
          </a:p>
          <a:p>
            <a:endParaRPr lang="en-CA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79512" y="836712"/>
            <a:ext cx="626469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273050">
              <a:buSzPct val="158000"/>
              <a:buFont typeface="Arial" pitchFamily="34" charset="0"/>
              <a:buChar char="•"/>
            </a:pPr>
            <a:r>
              <a:rPr lang="en-US" sz="2400" dirty="0" smtClean="0"/>
              <a:t>What is a Clipping Mask</a:t>
            </a:r>
          </a:p>
          <a:p>
            <a:pPr marL="266700" lvl="1" indent="-273050">
              <a:buSzPct val="158000"/>
              <a:buFont typeface="Arial" pitchFamily="34" charset="0"/>
              <a:buChar char="•"/>
            </a:pPr>
            <a:r>
              <a:rPr lang="en-US" sz="2400" dirty="0" smtClean="0"/>
              <a:t>What is a Path: types and parts of  path</a:t>
            </a:r>
          </a:p>
          <a:p>
            <a:pPr marL="266700" lvl="1" indent="-273050">
              <a:buSzPct val="158000"/>
              <a:buFont typeface="Arial" pitchFamily="34" charset="0"/>
              <a:buChar char="•"/>
            </a:pPr>
            <a:r>
              <a:rPr lang="en-US" sz="2400" dirty="0" smtClean="0"/>
              <a:t>Clone stamp: how it works, specify sample spot</a:t>
            </a:r>
          </a:p>
          <a:p>
            <a:pPr marL="266700" lvl="1" indent="-273050">
              <a:buSzPct val="158000"/>
              <a:buFont typeface="Arial" pitchFamily="34" charset="0"/>
              <a:buChar char="•"/>
            </a:pPr>
            <a:r>
              <a:rPr lang="en-US" sz="2400" dirty="0" smtClean="0"/>
              <a:t>Spot healing brush: objective, paints with sampled pixels</a:t>
            </a:r>
          </a:p>
          <a:p>
            <a:pPr marL="266700" lvl="1" indent="-273050">
              <a:buSzPct val="158000"/>
              <a:buFont typeface="Arial" pitchFamily="34" charset="0"/>
              <a:buChar char="•"/>
            </a:pPr>
            <a:r>
              <a:rPr lang="en-US" sz="2400" dirty="0" smtClean="0"/>
              <a:t>Healing brush: best used for what purpose;</a:t>
            </a:r>
            <a:br>
              <a:rPr lang="en-US" sz="2400" dirty="0" smtClean="0"/>
            </a:br>
            <a:r>
              <a:rPr lang="en-US" sz="2400" dirty="0" smtClean="0"/>
              <a:t>requires a sample spot</a:t>
            </a:r>
          </a:p>
          <a:p>
            <a:pPr marL="266700" lvl="1" indent="-273050">
              <a:buSzPct val="158000"/>
              <a:buFont typeface="Arial" pitchFamily="34" charset="0"/>
              <a:buChar char="•"/>
            </a:pPr>
            <a:r>
              <a:rPr lang="en-US" sz="2400" dirty="0" smtClean="0"/>
              <a:t>Content Aware Tool – what does it do</a:t>
            </a:r>
          </a:p>
          <a:p>
            <a:pPr marL="266700" lvl="1" indent="-273050">
              <a:buSzPct val="158000"/>
              <a:buFont typeface="Arial" pitchFamily="34" charset="0"/>
              <a:buChar char="•"/>
            </a:pPr>
            <a:endParaRPr lang="en-CA" sz="2400" dirty="0" smtClean="0"/>
          </a:p>
          <a:p>
            <a:pPr marL="273050" indent="-273050">
              <a:buFont typeface="Arial" pitchFamily="34" charset="0"/>
              <a:buChar char="•"/>
            </a:pPr>
            <a:endParaRPr lang="en-CA" sz="2200" dirty="0"/>
          </a:p>
          <a:p>
            <a:pPr marL="273050" indent="-273050">
              <a:buFont typeface="Arial" pitchFamily="34" charset="0"/>
              <a:buChar char="•"/>
            </a:pPr>
            <a:endParaRPr lang="en-CA" sz="2200" dirty="0" smtClean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3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2008" y="764704"/>
            <a:ext cx="5724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400" dirty="0" smtClean="0"/>
          </a:p>
          <a:p>
            <a:endParaRPr lang="en-CA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79512" y="83671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273050">
              <a:buSzPct val="158000"/>
              <a:buFont typeface="Arial" pitchFamily="34" charset="0"/>
              <a:buChar char="•"/>
            </a:pPr>
            <a:r>
              <a:rPr lang="en-US" sz="2400" dirty="0" smtClean="0"/>
              <a:t>What is a Clipping Mask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 mask?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do we use masks?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Problems with other techniques and why masks are preferred 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do you create a mask?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Problems of using Eraser tool and why a mask is better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masking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 Uses of masking</a:t>
            </a: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create a mask based on the  selection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selected portion of a mask can be altered/changed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area outside/around the selection is protected from change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area you didn’t select is masked or thought of as being protected from editing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Layer mask is filled with black and white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vs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just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white- why?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black mask versus a white mask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Masks –brushing with white, black, grey and what does it do to the areas (pixels)- hide or make visible?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5909" y="4509120"/>
            <a:ext cx="2048091" cy="182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564904"/>
            <a:ext cx="2051720" cy="1869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6732240" y="3717032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32240" y="4725144"/>
            <a:ext cx="129614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3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2008" y="764704"/>
            <a:ext cx="5724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400" dirty="0" smtClean="0"/>
          </a:p>
          <a:p>
            <a:endParaRPr lang="en-CA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79512" y="836712"/>
            <a:ext cx="561662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Differences of Erase </a:t>
            </a:r>
            <a:r>
              <a:rPr lang="en-C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vs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masking and advantages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tilt-shift photography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Clip mask from text, layer masks, Quick Masks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Quick Masks – it is a mode... Why does it paint with red overlay?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does it mean why you select option: </a:t>
            </a:r>
            <a:b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Masked areas </a:t>
            </a:r>
            <a:r>
              <a:rPr lang="en-C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vs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Selected areas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can you do with a quick mask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See slide on Summary of masks</a:t>
            </a: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908720"/>
            <a:ext cx="28860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3995936" y="2060848"/>
            <a:ext cx="208823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4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2008" y="764704"/>
            <a:ext cx="5724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400" dirty="0" smtClean="0"/>
          </a:p>
          <a:p>
            <a:endParaRPr lang="en-CA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51520" y="692696"/>
            <a:ext cx="6984776" cy="616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are Forms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do not need to know the various case scenarios and how they dealt with redesigns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Keep, Cut Postpone – what does it mean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 lengths – when to use one over another- summary slide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 Structure – Sequential, Non-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Linear,In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-Context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Removing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unnessary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information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Clear path to completion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Problems with two column forms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 labels positioning: left, right, top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Eye Fixation mean? 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 Interactions: Primary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vs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Secondary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not need to memorize the different variations and the speed comparisons etc.  For options (A)-(F) – slides 45-47.. But understand it.. And review the summary slide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happens upon Submission – problems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Error Messaging – Inline variation, Dynamic Inline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Gradual Engagement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Purpose of Success 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5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3528" y="764704"/>
            <a:ext cx="806489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Continuing with Forms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Online Form vs. Paper Form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makes up a form advantages of each: On-line Form Builder, Open Source, Do it Yourself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cloud based service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Creating a form and what’s involved: creating the form, the email template, the success page, data collections files.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are the form elements: Text field, text area, checkbox, radio buttons et.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 Elements: ID, Label, Attributes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Understanding the E-mail template and relationship to form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Email.conf</a:t>
            </a:r>
            <a:r>
              <a:rPr lang="en-CA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purpose of it.. What do you use it for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 form handler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Validation Types: Required fields, correct format, </a:t>
            </a:r>
            <a:r>
              <a:rPr lang="en-CA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confirmation </a:t>
            </a: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fields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real-time validation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</a:t>
            </a:r>
            <a:r>
              <a:rPr lang="en-CA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captcha</a:t>
            </a:r>
            <a:r>
              <a:rPr lang="en-CA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CA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6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520" y="692696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and Box model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Building a website without tables: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CSS ?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does HTML control; what does CSS control?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Styles can be embedded in a webpage or stored in external file – what are the advantages?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order of precedence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box model?  It’s properties (width, </a:t>
            </a:r>
            <a:r>
              <a:rPr lang="en-C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height,padding</a:t>
            </a: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margin, border)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Element width=content width (what is taken into account)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Difference between a div ID and a class? Restrictions with each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/>
              <a:t>What does this mean?  margin: 0 auto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Calculating box elements</a:t>
            </a:r>
          </a:p>
          <a:p>
            <a:pPr marL="180975" indent="-180975">
              <a:buFont typeface="Arial" pitchFamily="34" charset="0"/>
              <a:buChar char="•"/>
            </a:pPr>
            <a:endParaRPr lang="en-C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36459" r="43158" b="43206"/>
          <a:stretch>
            <a:fillRect/>
          </a:stretch>
        </p:blipFill>
        <p:spPr bwMode="auto">
          <a:xfrm>
            <a:off x="4932040" y="4725144"/>
            <a:ext cx="394962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Lecture 7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620688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520" y="692696"/>
            <a:ext cx="849694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CA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are CSS Styles?</a:t>
            </a:r>
            <a:endParaRPr lang="en-CA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Style Selector types: Tag (Type),</a:t>
            </a:r>
            <a:r>
              <a:rPr lang="en-CA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Class,ID</a:t>
            </a:r>
            <a:r>
              <a:rPr lang="en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Compound – know what they each do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Selector Definition syntax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Placement of Selector Definitions: embedded or external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 id purpose and how it is used for box model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Compound Selectors and how they are used</a:t>
            </a: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0975" indent="-180975">
              <a:buFont typeface="Arial" pitchFamily="34" charset="0"/>
              <a:buChar char="•"/>
            </a:pPr>
            <a:endParaRPr lang="en-CA" sz="2000" b="1" dirty="0" smtClean="0">
              <a:solidFill>
                <a:srgbClr val="C00000"/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 r="15227"/>
          <a:stretch>
            <a:fillRect/>
          </a:stretch>
        </p:blipFill>
        <p:spPr bwMode="auto">
          <a:xfrm>
            <a:off x="899592" y="3573016"/>
            <a:ext cx="3003748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1038</Words>
  <Application>Microsoft Office PowerPoint</Application>
  <PresentationFormat>On-screen Show (4:3)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Verdana</vt:lpstr>
      <vt:lpstr>Office Theme</vt:lpstr>
      <vt:lpstr>CS2033a/b Review Notes   Vivi Tryphonopoulos Section 002  </vt:lpstr>
      <vt:lpstr>Lecture 2</vt:lpstr>
      <vt:lpstr>Lecture 2</vt:lpstr>
      <vt:lpstr>Lecture 3</vt:lpstr>
      <vt:lpstr>Lecture 3</vt:lpstr>
      <vt:lpstr>Lecture 4</vt:lpstr>
      <vt:lpstr>Lecture 5</vt:lpstr>
      <vt:lpstr>Lecture 6</vt:lpstr>
      <vt:lpstr>Lecture 7</vt:lpstr>
      <vt:lpstr>Lecture 8</vt:lpstr>
      <vt:lpstr>Lecture 9</vt:lpstr>
      <vt:lpstr>Lecture 10</vt:lpstr>
      <vt:lpstr>Lecture 11</vt:lpstr>
      <vt:lpstr>Lecture 12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CS2033a/b Review Notes   Vivi Tryphonopoulos Section 002</dc:title>
  <dc:creator>Vivi</dc:creator>
  <cp:lastModifiedBy>Owner</cp:lastModifiedBy>
  <cp:revision>27</cp:revision>
  <dcterms:created xsi:type="dcterms:W3CDTF">2013-03-30T02:12:37Z</dcterms:created>
  <dcterms:modified xsi:type="dcterms:W3CDTF">2016-03-27T17:16:31Z</dcterms:modified>
</cp:coreProperties>
</file>