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9" r:id="rId3"/>
    <p:sldId id="370" r:id="rId4"/>
    <p:sldId id="377" r:id="rId5"/>
    <p:sldId id="364" r:id="rId6"/>
    <p:sldId id="371" r:id="rId7"/>
    <p:sldId id="373" r:id="rId8"/>
    <p:sldId id="365" r:id="rId9"/>
    <p:sldId id="380" r:id="rId10"/>
    <p:sldId id="381" r:id="rId11"/>
    <p:sldId id="374" r:id="rId12"/>
    <p:sldId id="382" r:id="rId13"/>
    <p:sldId id="383" r:id="rId14"/>
    <p:sldId id="384" r:id="rId15"/>
    <p:sldId id="385" r:id="rId16"/>
    <p:sldId id="386" r:id="rId17"/>
    <p:sldId id="391" r:id="rId18"/>
    <p:sldId id="392" r:id="rId19"/>
    <p:sldId id="388" r:id="rId20"/>
    <p:sldId id="389" r:id="rId21"/>
    <p:sldId id="372" r:id="rId22"/>
    <p:sldId id="390" r:id="rId23"/>
    <p:sldId id="378" r:id="rId24"/>
    <p:sldId id="379" r:id="rId25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CC3300"/>
    <a:srgbClr val="FFE48F"/>
    <a:srgbClr val="D1E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8" autoAdjust="0"/>
    <p:restoredTop sz="87853" autoAdjust="0"/>
  </p:normalViewPr>
  <p:slideViewPr>
    <p:cSldViewPr>
      <p:cViewPr varScale="1">
        <p:scale>
          <a:sx n="96" d="100"/>
          <a:sy n="96" d="100"/>
        </p:scale>
        <p:origin x="18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8B4FA8-FA79-4A88-A6C0-63E3FA3633F9}" type="datetimeFigureOut">
              <a:rPr lang="en-CA" smtClean="0"/>
              <a:t>2016-03-28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F612CD-CF8F-4981-9CBD-C1AB3F7779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639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7EED11-CE3D-4CEF-BDB9-729955812074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5D120C-4D72-4431-9575-712B598454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23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2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Transfer</a:t>
            </a:r>
            <a:r>
              <a:rPr lang="en-US" baseline="0" dirty="0" smtClean="0"/>
              <a:t> of funds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313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FDE2CC-1A7F-4C1B-B9FD-C9B3C2B6CDB2}" type="slidenum">
              <a:rPr lang="en-CA" altLang="en-US">
                <a:latin typeface="Calibri" panose="020F0502020204030204" pitchFamily="34" charset="0"/>
              </a:rPr>
              <a:pPr/>
              <a:t>13</a:t>
            </a:fld>
            <a:endParaRPr lang="en-CA" altLang="en-US">
              <a:latin typeface="Calibri" panose="020F0502020204030204" pitchFamily="34" charset="0"/>
            </a:endParaRPr>
          </a:p>
        </p:txBody>
      </p:sp>
      <p:sp>
        <p:nvSpPr>
          <p:cNvPr id="2560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051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 Available since 1996, but browser support was not there.  With advent of CSS 2.0, and IE 6 Netsape 6+ Opera 6+), it has been more practical to use style sheets.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177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CCA5A1-1BC4-4E07-A9A9-CB1B4560F483}" type="slidenum">
              <a:rPr lang="en-CA" altLang="en-US">
                <a:latin typeface="Calibri" panose="020F0502020204030204" pitchFamily="34" charset="0"/>
              </a:rPr>
              <a:pPr/>
              <a:t>14</a:t>
            </a:fld>
            <a:endParaRPr lang="en-CA" altLang="en-US">
              <a:latin typeface="Calibri" panose="020F0502020204030204" pitchFamily="34" charset="0"/>
            </a:endParaRPr>
          </a:p>
        </p:txBody>
      </p:sp>
      <p:sp>
        <p:nvSpPr>
          <p:cNvPr id="2355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051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 Available since 1996, but browser support was not there.  With advent of CSS 2.0, and IE 6 Netsape 6+ Opera 6+), it has been more practical to use style sheets.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4003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B1CDCC-39E0-43B7-8F0B-F489D2EC6D39}" type="slidenum">
              <a:rPr lang="en-CA" altLang="en-US" smtClean="0">
                <a:latin typeface="Calibri" panose="020F0502020204030204" pitchFamily="34" charset="0"/>
              </a:rPr>
              <a:pPr/>
              <a:t>17</a:t>
            </a:fld>
            <a:endParaRPr lang="en-CA" altLang="en-US" smtClean="0">
              <a:latin typeface="Calibri" panose="020F0502020204030204" pitchFamily="34" charset="0"/>
            </a:endParaRPr>
          </a:p>
        </p:txBody>
      </p:sp>
      <p:sp>
        <p:nvSpPr>
          <p:cNvPr id="3277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051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 Available since 1996, but browser support was not there.  With advent of CSS 2.0, and IE 6 Netsape 6+ Opera 6+), it has been more practical to use style sheets.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7844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1207BF-0192-47F7-9ACB-CB11E8849E1F}" type="slidenum">
              <a:rPr lang="en-CA" altLang="en-US">
                <a:latin typeface="Calibri" panose="020F0502020204030204" pitchFamily="34" charset="0"/>
              </a:rPr>
              <a:pPr/>
              <a:t>22</a:t>
            </a:fld>
            <a:endParaRPr lang="en-CA" altLang="en-US">
              <a:latin typeface="Calibri" panose="020F0502020204030204" pitchFamily="34" charset="0"/>
            </a:endParaRPr>
          </a:p>
        </p:txBody>
      </p:sp>
      <p:sp>
        <p:nvSpPr>
          <p:cNvPr id="3277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051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 Available since 1996, but browser support was not there.  With advent of CSS 2.0, and IE 6 Netsape 6+ Opera 6+), it has been more practical to use style sheets.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3551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23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b="1" dirty="0" smtClean="0"/>
              <a:t>NOT ON EXAM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479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3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87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5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03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6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45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49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0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D6DDC6-A68C-4C8B-89A4-626BB7ED95A7}" type="slidenum">
              <a:rPr lang="en-CA" altLang="en-US">
                <a:latin typeface="Calibri" panose="020F0502020204030204" pitchFamily="34" charset="0"/>
              </a:rPr>
              <a:pPr/>
              <a:t>9</a:t>
            </a:fld>
            <a:endParaRPr lang="en-CA" altLang="en-US">
              <a:latin typeface="Calibri" panose="020F0502020204030204" pitchFamily="34" charset="0"/>
            </a:endParaRPr>
          </a:p>
        </p:txBody>
      </p:sp>
      <p:sp>
        <p:nvSpPr>
          <p:cNvPr id="1945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051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Available since 1996, but browser support was not there.  With advent of CSS 2.0, and IE 6 </a:t>
            </a:r>
            <a:r>
              <a:rPr lang="en-US" altLang="en-US" dirty="0" err="1" smtClean="0"/>
              <a:t>Netsape</a:t>
            </a:r>
            <a:r>
              <a:rPr lang="en-US" altLang="en-US" dirty="0" smtClean="0"/>
              <a:t> 6+ Opera 6+), it has been more practical to use style sheets.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06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D6DDC6-A68C-4C8B-89A4-626BB7ED95A7}" type="slidenum">
              <a:rPr lang="en-CA" altLang="en-US">
                <a:latin typeface="Calibri" panose="020F0502020204030204" pitchFamily="34" charset="0"/>
              </a:rPr>
              <a:pPr/>
              <a:t>10</a:t>
            </a:fld>
            <a:endParaRPr lang="en-CA" altLang="en-US">
              <a:latin typeface="Calibri" panose="020F0502020204030204" pitchFamily="34" charset="0"/>
            </a:endParaRPr>
          </a:p>
        </p:txBody>
      </p:sp>
      <p:sp>
        <p:nvSpPr>
          <p:cNvPr id="1945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051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 Available since 1996, but browser support was not there.  With advent of CSS 2.0, and IE 6 Netsape 6+ Opera 6+), it has been more practical to use style sheets.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311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B3CF-F814-4B20-9C44-D249F80D86ED}" type="slidenum">
              <a:rPr lang="en-CA" smtClean="0"/>
              <a:pPr/>
              <a:t>11</a:t>
            </a:fld>
            <a:endParaRPr lang="en-CA" smtClean="0"/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 Available since 1996, but browser support was not there.  With advent of CSS 2.0, and IE 6 </a:t>
            </a:r>
            <a:r>
              <a:rPr lang="en-US" dirty="0" err="1" smtClean="0"/>
              <a:t>Netsape</a:t>
            </a:r>
            <a:r>
              <a:rPr lang="en-US" dirty="0" smtClean="0"/>
              <a:t> 6+ Opera 6+), it has been more practical to use style sheets.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07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63AB-D753-4926-8D56-BCF9E5F84BE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4671-E0AD-45D6-B04D-AEEABE39C357}" type="datetimeFigureOut">
              <a:rPr lang="en-CA" smtClean="0"/>
              <a:pPr/>
              <a:t>2016-03-28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6698-0B13-452A-A969-743CB353A32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amazon.com/" TargetMode="External"/><Relationship Id="rId5" Type="http://schemas.openxmlformats.org/officeDocument/2006/relationships/hyperlink" Target="http://www.lastminute.com/" TargetMode="External"/><Relationship Id="rId6" Type="http://schemas.openxmlformats.org/officeDocument/2006/relationships/hyperlink" Target="http://www.ebay.com/" TargetMode="External"/><Relationship Id="rId7" Type="http://schemas.openxmlformats.org/officeDocument/2006/relationships/hyperlink" Target="http://www.yell.com/" TargetMode="External"/><Relationship Id="rId8" Type="http://schemas.openxmlformats.org/officeDocument/2006/relationships/hyperlink" Target="http://www.zdnet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hyperlink" Target="http://givingfuel.com/understanding-payments-onlin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://infogenix.com/blog/wp-content/uploads/2011/06/how_payment_gateways_work_large.jp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skinnyties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412776"/>
            <a:ext cx="662473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 smtClean="0"/>
              <a:t>CS2033a/b</a:t>
            </a:r>
            <a:br>
              <a:rPr lang="en-CA" sz="2800" b="1" dirty="0" smtClean="0"/>
            </a:br>
            <a:r>
              <a:rPr lang="en-CA" sz="2800" b="1" dirty="0" smtClean="0"/>
              <a:t>Multimedia and Communications II</a:t>
            </a:r>
            <a:br>
              <a:rPr lang="en-CA" sz="2800" b="1" dirty="0" smtClean="0"/>
            </a:br>
            <a:r>
              <a:rPr lang="en-CA" sz="2800" b="1" dirty="0" smtClean="0">
                <a:solidFill>
                  <a:srgbClr val="C00000"/>
                </a:solidFill>
              </a:rPr>
              <a:t>Lecture 11</a:t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2800" b="1" dirty="0" smtClean="0">
                <a:solidFill>
                  <a:srgbClr val="C00000"/>
                </a:solidFill>
              </a:rPr>
              <a:t/>
            </a:r>
            <a:br>
              <a:rPr lang="en-CA" sz="2800" b="1" dirty="0" smtClean="0">
                <a:solidFill>
                  <a:srgbClr val="C00000"/>
                </a:solidFill>
              </a:rPr>
            </a:br>
            <a:r>
              <a:rPr lang="en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E-Commerce</a:t>
            </a:r>
          </a:p>
          <a:p>
            <a:pPr algn="ctr"/>
            <a:r>
              <a:rPr lang="en-C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algn="ctr"/>
            <a:endParaRPr lang="en-CA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CA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CA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endParaRPr lang="en-CA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Vivi</a:t>
            </a:r>
            <a:r>
              <a:rPr lang="en-CA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CA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Tryphonopoulos</a:t>
            </a:r>
            <a:r>
              <a:rPr lang="en-CA" sz="2400" dirty="0" smtClean="0">
                <a:latin typeface="Cambria" pitchFamily="18" charset="0"/>
              </a:rPr>
              <a:t/>
            </a:r>
            <a:br>
              <a:rPr lang="en-CA" sz="2400" dirty="0" smtClean="0">
                <a:latin typeface="Cambria" pitchFamily="18" charset="0"/>
              </a:rPr>
            </a:b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" b="74141"/>
          <a:stretch/>
        </p:blipFill>
        <p:spPr bwMode="auto">
          <a:xfrm>
            <a:off x="0" y="620688"/>
            <a:ext cx="4669532" cy="89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50D21-77C7-4B64-9995-7DE890BB398C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700808"/>
            <a:ext cx="4032448" cy="453707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CA" sz="2000" b="1" dirty="0" smtClean="0"/>
              <a:t>Business to Business (B2B)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1800" dirty="0" smtClean="0"/>
              <a:t>Both transacting parties are </a:t>
            </a:r>
            <a:r>
              <a:rPr lang="en-CA" sz="1800" dirty="0" smtClean="0">
                <a:solidFill>
                  <a:srgbClr val="C00000"/>
                </a:solidFill>
              </a:rPr>
              <a:t>businesses</a:t>
            </a:r>
            <a:r>
              <a:rPr lang="en-CA" sz="18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800" dirty="0"/>
              <a:t>such </a:t>
            </a:r>
            <a:r>
              <a:rPr lang="en-US" sz="1800" dirty="0">
                <a:solidFill>
                  <a:srgbClr val="FF0000"/>
                </a:solidFill>
              </a:rPr>
              <a:t>as between a manufacturer and a wholesaler</a:t>
            </a:r>
            <a:r>
              <a:rPr lang="en-US" sz="1800" dirty="0"/>
              <a:t>, or between a wholesaler and a retailer. </a:t>
            </a:r>
            <a:endParaRPr lang="en-CA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B2B </a:t>
            </a:r>
            <a:r>
              <a:rPr lang="en-US" sz="1800" dirty="0">
                <a:solidFill>
                  <a:srgbClr val="FF0000"/>
                </a:solidFill>
              </a:rPr>
              <a:t>site deals primarily with other businesses</a:t>
            </a:r>
            <a:r>
              <a:rPr lang="en-US" sz="1800" dirty="0"/>
              <a:t>, not the </a:t>
            </a:r>
            <a:r>
              <a:rPr lang="en-US" sz="1800" dirty="0" smtClean="0"/>
              <a:t>general public </a:t>
            </a:r>
            <a:endParaRPr lang="en-US" sz="1800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B2B </a:t>
            </a:r>
            <a:r>
              <a:rPr lang="en-US" sz="1800" dirty="0"/>
              <a:t>sites normally handle a lot more than just sales of products, they are a portal to conduct business transactions. 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allow </a:t>
            </a:r>
            <a:r>
              <a:rPr lang="en-US" sz="1800" dirty="0"/>
              <a:t>businesses to deal directly with their suppliers and distributors online</a:t>
            </a:r>
            <a:r>
              <a:rPr lang="en-US" sz="1800" dirty="0" smtClean="0"/>
              <a:t>.</a:t>
            </a: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endParaRPr lang="en-US" sz="44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63341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548680"/>
            <a:ext cx="806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" t="29698" b="46489"/>
          <a:stretch/>
        </p:blipFill>
        <p:spPr bwMode="auto">
          <a:xfrm>
            <a:off x="4644008" y="692696"/>
            <a:ext cx="4688904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972" y="1761456"/>
            <a:ext cx="47160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CA" sz="2000" b="1" dirty="0" smtClean="0"/>
              <a:t>Business to Consumer (B2C)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1800" dirty="0" smtClean="0"/>
              <a:t>Businesses sell electronically to </a:t>
            </a:r>
            <a:br>
              <a:rPr lang="en-CA" sz="1800" dirty="0" smtClean="0"/>
            </a:br>
            <a:r>
              <a:rPr lang="en-CA" sz="1800" dirty="0" smtClean="0">
                <a:solidFill>
                  <a:srgbClr val="C00000"/>
                </a:solidFill>
              </a:rPr>
              <a:t>end-consumers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r>
              <a:rPr lang="en-US" sz="1800" dirty="0"/>
              <a:t>a B2C site </a:t>
            </a:r>
            <a:r>
              <a:rPr lang="en-US" sz="1800" dirty="0" smtClean="0"/>
              <a:t>sells </a:t>
            </a:r>
            <a:r>
              <a:rPr lang="en-US" sz="1800" dirty="0" smtClean="0"/>
              <a:t>directly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to the </a:t>
            </a:r>
            <a:r>
              <a:rPr lang="en-US" sz="1800" dirty="0" smtClean="0">
                <a:solidFill>
                  <a:srgbClr val="FF0000"/>
                </a:solidFill>
              </a:rPr>
              <a:t>end user.</a:t>
            </a:r>
            <a:endParaRPr lang="en-US" sz="1800" dirty="0" smtClean="0"/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r>
              <a:rPr lang="en-US" sz="1800" dirty="0"/>
              <a:t>Typically these are sites like </a:t>
            </a:r>
            <a:r>
              <a:rPr lang="en-US" sz="1800" dirty="0">
                <a:hlinkClick r:id="rId4"/>
              </a:rPr>
              <a:t>Amazon</a:t>
            </a:r>
            <a:r>
              <a:rPr lang="en-US" sz="1800" dirty="0"/>
              <a:t>, online book retailers, </a:t>
            </a:r>
            <a:r>
              <a:rPr lang="en-US" sz="1800" dirty="0">
                <a:hlinkClick r:id="rId5"/>
              </a:rPr>
              <a:t>lastminute.com</a:t>
            </a:r>
            <a:r>
              <a:rPr lang="en-US" sz="1800" dirty="0"/>
              <a:t>, a "good times" portal</a:t>
            </a:r>
            <a:r>
              <a:rPr lang="en-US" sz="1800" dirty="0" smtClean="0"/>
              <a:t>.</a:t>
            </a: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 </a:t>
            </a:r>
            <a:r>
              <a:rPr lang="en-US" sz="1800" dirty="0"/>
              <a:t>These sites are more interested in passing the goods to the end user</a:t>
            </a:r>
            <a:r>
              <a:rPr lang="en-US" sz="1800" dirty="0" smtClean="0"/>
              <a:t>.</a:t>
            </a: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r>
              <a:rPr lang="en-US" sz="1800" dirty="0"/>
              <a:t>B2C websites are </a:t>
            </a:r>
            <a:r>
              <a:rPr lang="en-US" sz="1800" dirty="0" smtClean="0"/>
              <a:t>also intermediary </a:t>
            </a:r>
            <a:r>
              <a:rPr lang="en-US" sz="1800" dirty="0"/>
              <a:t>portals to </a:t>
            </a:r>
            <a:r>
              <a:rPr lang="en-US" sz="1800" dirty="0">
                <a:solidFill>
                  <a:srgbClr val="FF0000"/>
                </a:solidFill>
              </a:rPr>
              <a:t>link customers to </a:t>
            </a:r>
            <a:r>
              <a:rPr lang="en-US" sz="1800" dirty="0" smtClean="0">
                <a:solidFill>
                  <a:srgbClr val="FF0000"/>
                </a:solidFill>
              </a:rPr>
              <a:t>suppliers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Ie</a:t>
            </a:r>
            <a:r>
              <a:rPr lang="en-US" sz="1800" dirty="0" smtClean="0"/>
              <a:t>.  </a:t>
            </a:r>
            <a:r>
              <a:rPr lang="en-US" sz="1800" dirty="0"/>
              <a:t>of the major ones are </a:t>
            </a:r>
            <a:r>
              <a:rPr lang="en-US" sz="1800" dirty="0" err="1">
                <a:hlinkClick r:id="rId6"/>
              </a:rPr>
              <a:t>ebay</a:t>
            </a:r>
            <a:r>
              <a:rPr lang="en-US" sz="1800" dirty="0"/>
              <a:t>, an auction site. </a:t>
            </a:r>
            <a:r>
              <a:rPr lang="en-US" sz="1800" dirty="0">
                <a:hlinkClick r:id="rId7"/>
              </a:rPr>
              <a:t>Yell</a:t>
            </a:r>
            <a:r>
              <a:rPr lang="en-US" sz="1800" dirty="0"/>
              <a:t>, an internet version of yellow pages and </a:t>
            </a:r>
            <a:r>
              <a:rPr lang="en-US" sz="1800" dirty="0">
                <a:hlinkClick r:id="rId8"/>
              </a:rPr>
              <a:t>ZDNet</a:t>
            </a:r>
            <a:r>
              <a:rPr lang="en-US" sz="1800" dirty="0"/>
              <a:t> a technology market place. All of these businesses exist primarily on the internet. They are what is known as e-businesses (electronic </a:t>
            </a:r>
            <a:r>
              <a:rPr lang="en-US" sz="1800" dirty="0" smtClean="0"/>
              <a:t>businesses</a:t>
            </a: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classified </a:t>
            </a:r>
            <a:r>
              <a:rPr lang="en-US" sz="1800" dirty="0"/>
              <a:t>under one general heading, </a:t>
            </a:r>
            <a:r>
              <a:rPr lang="en-US" sz="1800" dirty="0" smtClean="0"/>
              <a:t>market places</a:t>
            </a: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0084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11</a:t>
            </a:fld>
            <a:endParaRPr lang="en-CA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980728"/>
            <a:ext cx="3923928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2400" b="1" dirty="0" smtClean="0">
                <a:solidFill>
                  <a:srgbClr val="C00000"/>
                </a:solidFill>
              </a:rPr>
              <a:t>Specialized forms of 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r>
              <a:rPr lang="en-CA" sz="2400" b="1" dirty="0" smtClean="0">
                <a:solidFill>
                  <a:srgbClr val="C00000"/>
                </a:solidFill>
              </a:rPr>
              <a:t>E-commerce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CA" sz="1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CA" sz="2000" b="1" dirty="0" smtClean="0"/>
              <a:t>F-commerce</a:t>
            </a:r>
            <a:endParaRPr lang="en-CA" sz="2000" b="1" dirty="0" smtClean="0"/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dirty="0" err="1" smtClean="0"/>
              <a:t>Facebook</a:t>
            </a:r>
            <a:r>
              <a:rPr lang="en-CA" dirty="0" smtClean="0"/>
              <a:t> commerce 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dirty="0" smtClean="0"/>
              <a:t>Buying and selling through </a:t>
            </a:r>
            <a:r>
              <a:rPr lang="en-CA" dirty="0" err="1" smtClean="0"/>
              <a:t>Facebook</a:t>
            </a:r>
            <a:endParaRPr lang="en-CA" dirty="0" smtClean="0"/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dirty="0" smtClean="0"/>
              <a:t>Belief: captive audience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dirty="0" smtClean="0"/>
              <a:t>Actually: not sold on idea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CA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b="1" dirty="0" smtClean="0"/>
              <a:t>M-commerce</a:t>
            </a:r>
            <a:endParaRPr lang="en-CA" sz="2000" b="1" dirty="0" smtClean="0"/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Mobile commerce 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smtClean="0"/>
              <a:t>Delivery of electronic commerce capabilities directly into consumer’s hand, anywhere, via wireless technology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</a:pPr>
            <a:r>
              <a:rPr lang="en-CA" dirty="0" err="1" smtClean="0"/>
              <a:t>Walmart</a:t>
            </a:r>
            <a:r>
              <a:rPr lang="en-CA" dirty="0" smtClean="0"/>
              <a:t> estimated that 40% of all visits to their internet shopping site in Dec. 2013 was from mobile device.</a:t>
            </a:r>
          </a:p>
          <a:p>
            <a:pPr marL="450850" lvl="1" indent="-177800">
              <a:spcBef>
                <a:spcPct val="20000"/>
              </a:spcBef>
            </a:pPr>
            <a:r>
              <a:rPr lang="en-CA" dirty="0" smtClean="0">
                <a:sym typeface="Wingdings" pitchFamily="2" charset="2"/>
              </a:rPr>
              <a:t></a:t>
            </a:r>
            <a:r>
              <a:rPr lang="en-CA" dirty="0" smtClean="0"/>
              <a:t> popularity leading to new transactions</a:t>
            </a:r>
          </a:p>
          <a:p>
            <a:pPr marL="450850" lvl="1" indent="-177800">
              <a:spcBef>
                <a:spcPct val="20000"/>
              </a:spcBef>
              <a:buFont typeface="Arial" pitchFamily="34" charset="0"/>
              <a:buChar char="•"/>
            </a:pPr>
            <a:endParaRPr lang="en-CA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8" name="Picture 2" descr="http://socialmediainfluence.com/wp-content/uploads/2011/08/Footasylum-is-one-of-the-first-footwear-retailers-engaging-in-F-commer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196752"/>
            <a:ext cx="3808033" cy="2361085"/>
          </a:xfrm>
          <a:prstGeom prst="rect">
            <a:avLst/>
          </a:prstGeom>
          <a:noFill/>
        </p:spPr>
      </p:pic>
      <p:pic>
        <p:nvPicPr>
          <p:cNvPr id="45058" name="Picture 2" descr="http://farm5.static.flickr.com/4081/4859563335_b95ed3a6c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6300" y="3429000"/>
            <a:ext cx="4457700" cy="3171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givingfuel.com/uploads/wysiwyg/2/images/intro_screen%281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6621264" cy="34563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4581128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need a website that you build using Dreamweaver or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 Go with a third party software that does it all for you</a:t>
            </a:r>
            <a:br>
              <a:rPr lang="en-US" dirty="0" smtClean="0"/>
            </a:br>
            <a:r>
              <a:rPr lang="en-US" dirty="0" err="1" smtClean="0"/>
              <a:t>Ie</a:t>
            </a:r>
            <a:r>
              <a:rPr lang="en-US" dirty="0" smtClean="0"/>
              <a:t>. Shopify, </a:t>
            </a:r>
            <a:r>
              <a:rPr lang="en-US" dirty="0" err="1" smtClean="0"/>
              <a:t>Volusion</a:t>
            </a:r>
            <a:r>
              <a:rPr lang="en-US" dirty="0" smtClean="0"/>
              <a:t> or  Giving 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http://givingfuel.com/understanding-payments-online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88640"/>
            <a:ext cx="6162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400" b="1" dirty="0">
                <a:solidFill>
                  <a:srgbClr val="C00000"/>
                </a:solidFill>
              </a:rPr>
              <a:t>How to Get started with an online store? </a:t>
            </a:r>
          </a:p>
        </p:txBody>
      </p:sp>
    </p:spTree>
    <p:extLst>
      <p:ext uri="{BB962C8B-B14F-4D97-AF65-F5344CB8AC3E}">
        <p14:creationId xmlns:p14="http://schemas.microsoft.com/office/powerpoint/2010/main" val="166010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D238B-6417-4148-960A-7654A39647EF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836712"/>
            <a:ext cx="4320604" cy="5401022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400" b="1" dirty="0" smtClean="0">
                <a:solidFill>
                  <a:srgbClr val="C00000"/>
                </a:solidFill>
              </a:rPr>
              <a:t>How to Get started with an online store?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Intent  that you are selling a product/service</a:t>
            </a:r>
            <a:br>
              <a:rPr lang="en-CA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CA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CA" sz="1800" b="1" dirty="0" smtClean="0"/>
              <a:t>Need e-commerce enabled website</a:t>
            </a:r>
          </a:p>
          <a:p>
            <a:pPr marL="273050" indent="-273050" eaLnBrk="1" fontAlgn="auto" hangingPunct="1">
              <a:spcAft>
                <a:spcPts val="0"/>
              </a:spcAft>
              <a:defRPr/>
            </a:pPr>
            <a:endParaRPr lang="en-CA" sz="1800" b="1" dirty="0"/>
          </a:p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CA" sz="1800" b="1" dirty="0" smtClean="0"/>
              <a:t>Shopping </a:t>
            </a:r>
            <a:r>
              <a:rPr lang="en-CA" sz="1800" b="1" dirty="0"/>
              <a:t>cart software </a:t>
            </a:r>
            <a:r>
              <a:rPr lang="en-CA" sz="1800" dirty="0"/>
              <a:t>allows consumers to:</a:t>
            </a:r>
          </a:p>
          <a:p>
            <a:pPr marL="673100" lvl="2" indent="-273050" eaLnBrk="1" fontAlgn="auto" hangingPunct="1">
              <a:spcAft>
                <a:spcPts val="0"/>
              </a:spcAft>
              <a:defRPr/>
            </a:pPr>
            <a:r>
              <a:rPr lang="en-CA" sz="1800" dirty="0"/>
              <a:t>Purchase goods or services, enter and keep up orders</a:t>
            </a:r>
          </a:p>
          <a:p>
            <a:pPr marL="673100" lvl="2" indent="-273050" eaLnBrk="1" fontAlgn="auto" hangingPunct="1">
              <a:spcAft>
                <a:spcPts val="0"/>
              </a:spcAft>
              <a:defRPr/>
            </a:pPr>
            <a:r>
              <a:rPr lang="en-CA" sz="1800" dirty="0"/>
              <a:t>Track customers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CA" sz="1800" b="1" dirty="0" smtClean="0"/>
              <a:t/>
            </a:r>
            <a:br>
              <a:rPr lang="en-CA" sz="1800" b="1" dirty="0" smtClean="0"/>
            </a:br>
            <a:endParaRPr lang="en-CA" sz="1800" b="1" dirty="0" smtClean="0"/>
          </a:p>
          <a:p>
            <a:pPr marL="273050" indent="-273050" eaLnBrk="1" fontAlgn="auto" hangingPunct="1">
              <a:spcAft>
                <a:spcPts val="0"/>
              </a:spcAft>
              <a:defRPr/>
            </a:pPr>
            <a:r>
              <a:rPr lang="en-CA" sz="1800" b="1" dirty="0" smtClean="0"/>
              <a:t>A merchant account:  </a:t>
            </a:r>
          </a:p>
          <a:p>
            <a:pPr marL="673100" lvl="2" indent="-273050" eaLnBrk="1" fontAlgn="auto" hangingPunct="1">
              <a:spcAft>
                <a:spcPts val="0"/>
              </a:spcAft>
              <a:defRPr/>
            </a:pPr>
            <a:r>
              <a:rPr lang="en-CA" sz="1800" dirty="0" smtClean="0"/>
              <a:t>Accepting online payments  - collect </a:t>
            </a:r>
          </a:p>
          <a:p>
            <a:pPr marL="673100" lvl="2" indent="-273050" eaLnBrk="1" fontAlgn="auto" hangingPunct="1">
              <a:spcAft>
                <a:spcPts val="0"/>
              </a:spcAft>
              <a:defRPr/>
            </a:pPr>
            <a:r>
              <a:rPr lang="en-CA" sz="1800" dirty="0" smtClean="0"/>
              <a:t>accepting credit cards through an </a:t>
            </a:r>
            <a:r>
              <a:rPr lang="en-CA" sz="1800" b="1" dirty="0" smtClean="0">
                <a:solidFill>
                  <a:srgbClr val="C00000"/>
                </a:solidFill>
              </a:rPr>
              <a:t>online payment gateway</a:t>
            </a:r>
            <a:endParaRPr lang="en-CA" sz="1000" dirty="0"/>
          </a:p>
          <a:p>
            <a:pPr marL="400050" lvl="2" indent="0" eaLnBrk="1" fontAlgn="auto" hangingPunct="1">
              <a:spcAft>
                <a:spcPts val="0"/>
              </a:spcAft>
              <a:buNone/>
              <a:defRPr/>
            </a:pPr>
            <a:endParaRPr lang="en-CA" sz="1000" dirty="0" smtClean="0"/>
          </a:p>
          <a:p>
            <a:r>
              <a:rPr lang="en-US" sz="1800" b="1" dirty="0"/>
              <a:t>A payment gateway </a:t>
            </a:r>
          </a:p>
          <a:p>
            <a:pPr lvl="1"/>
            <a:r>
              <a:rPr lang="en-US" sz="1800" dirty="0"/>
              <a:t>is an e-commerce service that authorizes payments for e-businesses and online retailers.</a:t>
            </a:r>
          </a:p>
          <a:p>
            <a:pPr marL="400050" lvl="2" indent="0" eaLnBrk="1" fontAlgn="auto" hangingPunct="1">
              <a:spcAft>
                <a:spcPts val="0"/>
              </a:spcAft>
              <a:buNone/>
              <a:defRPr/>
            </a:pPr>
            <a:endParaRPr lang="en-CA" sz="1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sz="1800" dirty="0" smtClean="0"/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endParaRPr lang="en-US" sz="44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63341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288" y="692150"/>
            <a:ext cx="374491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585" name="Picture 9" descr="http://merchant-accounts-comparison.ab-archive.net/graphics/screenshots/merchant_account_reviews-476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2736"/>
            <a:ext cx="47244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E4952A-4572-46EA-A4FF-243359CCA7F6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765175"/>
            <a:ext cx="5473700" cy="590391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sz="18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400" b="1" dirty="0" smtClean="0">
                <a:solidFill>
                  <a:srgbClr val="C00000"/>
                </a:solidFill>
              </a:rPr>
              <a:t>Building Blocks of a Good E-commerce Website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r>
              <a:rPr lang="en-CA" sz="2400" b="1" dirty="0" smtClean="0">
                <a:solidFill>
                  <a:srgbClr val="C00000"/>
                </a:solidFill>
              </a:rPr>
              <a:t/>
            </a:r>
            <a:br>
              <a:rPr lang="en-CA" sz="2400" b="1" dirty="0" smtClean="0">
                <a:solidFill>
                  <a:srgbClr val="C00000"/>
                </a:solidFill>
              </a:rPr>
            </a:br>
            <a:r>
              <a:rPr lang="en-CA" sz="2000" b="1" dirty="0" smtClean="0">
                <a:solidFill>
                  <a:srgbClr val="C00000"/>
                </a:solidFill>
              </a:rPr>
              <a:t>Definite things to include:</a:t>
            </a:r>
            <a:endParaRPr lang="en-CA" sz="1800" b="1" dirty="0" smtClean="0">
              <a:solidFill>
                <a:srgbClr val="C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Product Description – compelling </a:t>
            </a:r>
            <a:r>
              <a:rPr lang="en-CA" sz="2200" dirty="0" smtClean="0">
                <a:sym typeface="Wingdings" pitchFamily="2" charset="2"/>
              </a:rPr>
              <a:t> sale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>
                <a:sym typeface="Wingdings" pitchFamily="2" charset="2"/>
              </a:rPr>
              <a:t>Images – visual appeal, different views, models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>
                <a:sym typeface="Wingdings" pitchFamily="2" charset="2"/>
              </a:rPr>
              <a:t>Upfront Pricing – upfront </a:t>
            </a:r>
            <a:r>
              <a:rPr lang="en-CA" sz="2200" dirty="0" err="1" smtClean="0">
                <a:sym typeface="Wingdings" pitchFamily="2" charset="2"/>
              </a:rPr>
              <a:t>ie</a:t>
            </a:r>
            <a:r>
              <a:rPr lang="en-CA" sz="2200" dirty="0" smtClean="0">
                <a:sym typeface="Wingdings" pitchFamily="2" charset="2"/>
              </a:rPr>
              <a:t>. shipping, taxes, </a:t>
            </a:r>
            <a:r>
              <a:rPr lang="en-CA" sz="2200" dirty="0" err="1" smtClean="0">
                <a:sym typeface="Wingdings" pitchFamily="2" charset="2"/>
              </a:rPr>
              <a:t>giftwrapping</a:t>
            </a:r>
            <a:endParaRPr lang="en-CA" sz="2200" dirty="0" smtClean="0">
              <a:sym typeface="Wingdings" pitchFamily="2" charset="2"/>
            </a:endParaRP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Payment Options – acceptance methods –some versatility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Shopping Cart – mandatory- </a:t>
            </a:r>
            <a:r>
              <a:rPr lang="en-CA" sz="2200" dirty="0" err="1" smtClean="0"/>
              <a:t>accessiblity</a:t>
            </a:r>
            <a:r>
              <a:rPr lang="en-CA" sz="2200" dirty="0" smtClean="0"/>
              <a:t>/ease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Easy to find products: internal search capabilities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Contact Info: - easy to find you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Customer Service: 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Returns Policy clause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Rapid Checkout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Shipping Options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200" dirty="0" smtClean="0"/>
              <a:t>Security</a:t>
            </a:r>
            <a:endParaRPr lang="en-US" sz="52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63341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288" y="692150"/>
            <a:ext cx="806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534" name="Picture 2" descr="Lookshop - WordPress eCommerce Th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02"/>
          <a:stretch>
            <a:fillRect/>
          </a:stretch>
        </p:blipFill>
        <p:spPr bwMode="auto">
          <a:xfrm>
            <a:off x="5789613" y="1196975"/>
            <a:ext cx="3354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43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://givingfuel.com/uploads/wysiwyg/2/images/screen_1%281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536504" cy="31772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789040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#1 - What's Involved: A Merchant Account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r>
              <a:rPr lang="en-US" b="1" dirty="0" err="1" smtClean="0">
                <a:solidFill>
                  <a:srgbClr val="FF0000"/>
                </a:solidFill>
              </a:rPr>
              <a:t>Ie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r>
              <a:rPr lang="en-US" b="1" dirty="0" err="1" smtClean="0">
                <a:solidFill>
                  <a:srgbClr val="FF0000"/>
                </a:solidFill>
              </a:rPr>
              <a:t>Paypal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merchant account is </a:t>
            </a:r>
            <a:r>
              <a:rPr lang="en-US" b="1" dirty="0" smtClean="0"/>
              <a:t>NOT </a:t>
            </a:r>
            <a:r>
              <a:rPr lang="en-US" dirty="0" smtClean="0"/>
              <a:t>a </a:t>
            </a:r>
            <a:r>
              <a:rPr lang="en-US" dirty="0" smtClean="0"/>
              <a:t>standard bank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a virtual account that acts as a </a:t>
            </a:r>
            <a:r>
              <a:rPr lang="en-US" dirty="0" smtClean="0">
                <a:solidFill>
                  <a:srgbClr val="FF0000"/>
                </a:solidFill>
              </a:rPr>
              <a:t>middle man </a:t>
            </a:r>
            <a:r>
              <a:rPr lang="en-US" dirty="0" smtClean="0"/>
              <a:t>when credit cards and checks are charged online.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Paypal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Accepts </a:t>
            </a:r>
            <a:r>
              <a:rPr lang="en-CA" dirty="0"/>
              <a:t>online payments  - collects </a:t>
            </a:r>
            <a:r>
              <a:rPr lang="en-CA" dirty="0" smtClean="0"/>
              <a:t> accepting </a:t>
            </a:r>
            <a:r>
              <a:rPr lang="en-CA" dirty="0"/>
              <a:t>credit cards through an </a:t>
            </a:r>
            <a:r>
              <a:rPr lang="en-CA" b="1" dirty="0">
                <a:solidFill>
                  <a:srgbClr val="C00000"/>
                </a:solidFill>
              </a:rPr>
              <a:t>online payment </a:t>
            </a:r>
            <a:r>
              <a:rPr lang="en-CA" b="1" dirty="0" smtClean="0">
                <a:solidFill>
                  <a:srgbClr val="C00000"/>
                </a:solidFill>
              </a:rPr>
              <a:t>gateway (will talk next)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lectronically synced to your bank account and will coordinate the transfer of your online transactions AND directly deposit them into your bank account automatically. within 1 to 2 business days.  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9992" y="620688"/>
            <a:ext cx="4176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/>
              <a:t>merchant account is an </a:t>
            </a:r>
            <a:r>
              <a:rPr lang="en-US" dirty="0">
                <a:solidFill>
                  <a:srgbClr val="FF0000"/>
                </a:solidFill>
              </a:rPr>
              <a:t>agreement made between the </a:t>
            </a:r>
            <a:r>
              <a:rPr lang="en-US" dirty="0" smtClean="0">
                <a:solidFill>
                  <a:srgbClr val="FF0000"/>
                </a:solidFill>
              </a:rPr>
              <a:t>business/seller and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bank </a:t>
            </a:r>
            <a:r>
              <a:rPr lang="en-US" dirty="0" smtClean="0"/>
              <a:t>where </a:t>
            </a:r>
            <a:r>
              <a:rPr lang="en-US" dirty="0"/>
              <a:t>the merchant account is held </a:t>
            </a:r>
            <a:endParaRPr lang="en-US" dirty="0" smtClean="0"/>
          </a:p>
          <a:p>
            <a:pPr marL="685800" lvl="2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fees associated with these accounts are usually </a:t>
            </a:r>
            <a:r>
              <a:rPr lang="en-US" dirty="0" smtClean="0"/>
              <a:t>done by</a:t>
            </a:r>
          </a:p>
          <a:p>
            <a:pPr marL="1143000" lvl="3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flat rat per transaction </a:t>
            </a:r>
            <a:r>
              <a:rPr lang="en-US" dirty="0" err="1" smtClean="0"/>
              <a:t>ie</a:t>
            </a:r>
            <a:r>
              <a:rPr lang="en-US" dirty="0" smtClean="0"/>
              <a:t>:  30 cents per transaction</a:t>
            </a:r>
          </a:p>
          <a:p>
            <a:pPr marL="1143000" lvl="3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% rate of total sale.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7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givingfuel.com/uploads/wysiwyg/2/images/screen_3%281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7346383" cy="38164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9552" y="407707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#2 - What's Involved: A Payment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is like a virtual gatekeeper that determines whether a credit card is </a:t>
            </a:r>
            <a:r>
              <a:rPr lang="en-US" dirty="0" smtClean="0"/>
              <a:t>valid.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It speaks directly with Visa, MasterCard and other bank cards to determine if the card is approved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does this in a fraction of a second.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it is approved, the gateway works with the merchant account 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Paypal</a:t>
            </a:r>
            <a:r>
              <a:rPr lang="en-US" dirty="0" smtClean="0"/>
              <a:t>) to go and retrieve the funds from people’s accounts and get them ready to be deposited into your bank account.  Examples of Payment Gateways are Sage, Authorize.net, </a:t>
            </a:r>
            <a:r>
              <a:rPr lang="en-US" dirty="0" err="1" smtClean="0"/>
              <a:t>USAePay</a:t>
            </a:r>
            <a:r>
              <a:rPr lang="en-US" dirty="0" smtClean="0"/>
              <a:t>, Payments Gateway, etc.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ECAF9-B2C3-433F-8E2E-8753B7F20A52}" type="slidenum">
              <a:rPr lang="en-CA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CA" altLang="en-US" sz="1200" smtClean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980728"/>
            <a:ext cx="6480175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b="1" dirty="0">
                <a:solidFill>
                  <a:srgbClr val="C00000"/>
                </a:solidFill>
                <a:latin typeface="+mn-lt"/>
                <a:cs typeface="+mn-cs"/>
              </a:rPr>
              <a:t>Payment Gateway specific duties?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+mn-lt"/>
                <a:cs typeface="+mn-cs"/>
              </a:rPr>
              <a:t>Software application that checks for: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+mn-lt"/>
                <a:cs typeface="+mn-cs"/>
              </a:rPr>
              <a:t>Processing a transaction securely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 smtClean="0"/>
              <a:t>Identification </a:t>
            </a:r>
            <a:r>
              <a:rPr lang="en-CA" sz="2000" dirty="0" smtClean="0">
                <a:latin typeface="+mn-lt"/>
                <a:cs typeface="+mn-cs"/>
              </a:rPr>
              <a:t>verification</a:t>
            </a:r>
            <a:endParaRPr lang="en-CA" sz="2000" dirty="0">
              <a:latin typeface="+mn-lt"/>
              <a:cs typeface="+mn-cs"/>
            </a:endParaRP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 smtClean="0">
                <a:latin typeface="+mn-lt"/>
                <a:cs typeface="+mn-cs"/>
              </a:rPr>
              <a:t>Accept/reject transaction</a:t>
            </a:r>
            <a:endParaRPr lang="en-CA" sz="2000" dirty="0">
              <a:latin typeface="+mn-lt"/>
              <a:cs typeface="+mn-cs"/>
            </a:endParaRP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+mn-lt"/>
                <a:cs typeface="+mn-cs"/>
              </a:rPr>
              <a:t>Detect </a:t>
            </a:r>
            <a:r>
              <a:rPr lang="en-CA" sz="2000" dirty="0" smtClean="0"/>
              <a:t>fraud</a:t>
            </a:r>
            <a:endParaRPr lang="en-CA" sz="2000" dirty="0">
              <a:latin typeface="+mn-lt"/>
              <a:cs typeface="+mn-cs"/>
            </a:endParaRP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dirty="0">
              <a:latin typeface="+mn-lt"/>
              <a:cs typeface="+mn-cs"/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2" b="33583"/>
          <a:stretch>
            <a:fillRect/>
          </a:stretch>
        </p:blipFill>
        <p:spPr bwMode="auto">
          <a:xfrm>
            <a:off x="179512" y="4293096"/>
            <a:ext cx="881221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29600" cy="635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E-commerce  Payment Gateway Process</a:t>
            </a:r>
            <a:endParaRPr lang="en-CA" dirty="0"/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0" y="6588125"/>
            <a:ext cx="69484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100">
                <a:hlinkClick r:id="rId4"/>
              </a:rPr>
              <a:t>http://infogenix.com/blog/wp-content/uploads/2011/06/how_payment_gateways_work_large.jpg</a:t>
            </a:r>
            <a:endParaRPr lang="en-CA" altLang="en-US" sz="11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1659" y="3358133"/>
            <a:ext cx="17287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/>
              <a:t>Process begins when visit website to make purchase</a:t>
            </a:r>
            <a:br>
              <a:rPr lang="en-CA" altLang="en-US" sz="1400"/>
            </a:br>
            <a:r>
              <a:rPr lang="en-CA" altLang="en-US" sz="1400"/>
              <a:t>Fills out form –</a:t>
            </a:r>
            <a:r>
              <a:rPr lang="en-CA" altLang="en-US" sz="1400">
                <a:solidFill>
                  <a:srgbClr val="C00000"/>
                </a:solidFill>
              </a:rPr>
              <a:t>Press Submit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27784" y="3501008"/>
            <a:ext cx="2016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dirty="0"/>
              <a:t>The Gateway begins the transaction authentication process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40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48734" y="3429570"/>
            <a:ext cx="3743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/>
              <a:t>After authentication and authorization, the merchant process the transaction.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/>
              <a:t>Merchant sends your money to the bank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24254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" y="548680"/>
            <a:ext cx="8667841" cy="50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givingfuel.com/uploads/wysiwyg/2/images/screen_4%282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6408712" cy="32679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3573016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What's Involved #3: Web Software – Create Storefront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Volusion</a:t>
            </a:r>
            <a:r>
              <a:rPr lang="en-US" b="1" dirty="0" smtClean="0"/>
              <a:t>, Shopify </a:t>
            </a:r>
            <a:r>
              <a:rPr lang="en-US" b="1" dirty="0" err="1" smtClean="0"/>
              <a:t>GivingFuel</a:t>
            </a:r>
            <a:r>
              <a:rPr lang="en-US" b="1" dirty="0"/>
              <a:t>,)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need software that creates the webpage with the shopping carts/donation page where your customers will shop/donate.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 The gateway orders money back and forth with Visa / </a:t>
            </a:r>
            <a:r>
              <a:rPr lang="en-US" dirty="0" err="1"/>
              <a:t>Mastercard</a:t>
            </a:r>
            <a:r>
              <a:rPr lang="en-US" dirty="0"/>
              <a:t>, but Using a third party (Giving Fuel or </a:t>
            </a:r>
            <a:r>
              <a:rPr lang="en-US" dirty="0" err="1"/>
              <a:t>Volusion</a:t>
            </a:r>
            <a:r>
              <a:rPr lang="en-US" dirty="0"/>
              <a:t>) as your software </a:t>
            </a:r>
            <a:r>
              <a:rPr lang="en-US" dirty="0" smtClean="0"/>
              <a:t>provider you </a:t>
            </a:r>
            <a:r>
              <a:rPr lang="en-US" dirty="0"/>
              <a:t>create secure web pages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that can calculate a donation and collect all your donor's information.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They  store and </a:t>
            </a:r>
            <a:r>
              <a:rPr lang="en-US" dirty="0" err="1"/>
              <a:t>encrypt's</a:t>
            </a:r>
            <a:r>
              <a:rPr lang="en-US" dirty="0"/>
              <a:t> the donor's information and then sends the money request over to the payment gateway, which tells the credit card companies to transfer money.   </a:t>
            </a:r>
          </a:p>
        </p:txBody>
      </p:sp>
    </p:spTree>
    <p:extLst>
      <p:ext uri="{BB962C8B-B14F-4D97-AF65-F5344CB8AC3E}">
        <p14:creationId xmlns:p14="http://schemas.microsoft.com/office/powerpoint/2010/main" val="35182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oweb.com/images/ecommerce-shopping-c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77072"/>
            <a:ext cx="3927263" cy="2780928"/>
          </a:xfrm>
          <a:prstGeom prst="rect">
            <a:avLst/>
          </a:prstGeom>
          <a:noFill/>
        </p:spPr>
      </p:pic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2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052736"/>
            <a:ext cx="4752528" cy="3123728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CA" sz="2200" b="1" dirty="0" smtClean="0">
                <a:solidFill>
                  <a:srgbClr val="C00000"/>
                </a:solidFill>
              </a:rPr>
              <a:t>What  is E-commerce? </a:t>
            </a:r>
          </a:p>
          <a:p>
            <a:pPr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= </a:t>
            </a:r>
            <a:r>
              <a:rPr lang="en-CA" sz="1800" b="1" dirty="0" smtClean="0">
                <a:solidFill>
                  <a:srgbClr val="C00000"/>
                </a:solidFill>
              </a:rPr>
              <a:t>Electronic Commerce </a:t>
            </a:r>
            <a:endParaRPr lang="en-CA" sz="1800" b="1" dirty="0" smtClean="0">
              <a:solidFill>
                <a:srgbClr val="C00000"/>
              </a:solidFill>
            </a:endParaRPr>
          </a:p>
          <a:p>
            <a:pPr marL="273050" indent="-273050"/>
            <a:r>
              <a:rPr lang="en-CA" sz="1800" dirty="0" smtClean="0"/>
              <a:t>Any type of business, or commercial transaction that involves the </a:t>
            </a:r>
            <a:r>
              <a:rPr lang="en-CA" sz="1800" b="1" dirty="0" smtClean="0">
                <a:solidFill>
                  <a:srgbClr val="FF0000"/>
                </a:solidFill>
              </a:rPr>
              <a:t>transfer of </a:t>
            </a:r>
            <a:r>
              <a:rPr lang="en-CA" sz="1800" b="1" dirty="0" smtClean="0">
                <a:solidFill>
                  <a:srgbClr val="FF0000"/>
                </a:solidFill>
              </a:rPr>
              <a:t>information </a:t>
            </a:r>
            <a:r>
              <a:rPr lang="en-CA" sz="1800" dirty="0" smtClean="0"/>
              <a:t>across the internet.</a:t>
            </a:r>
          </a:p>
          <a:p>
            <a:pPr marL="273050" indent="-273050"/>
            <a:r>
              <a:rPr lang="en-CA" sz="1800" b="1" dirty="0" smtClean="0"/>
              <a:t>Online shopping </a:t>
            </a:r>
            <a:r>
              <a:rPr lang="en-CA" sz="1800" dirty="0" smtClean="0"/>
              <a:t>– buying and selling goods/services on Internet </a:t>
            </a:r>
            <a:endParaRPr lang="en-US" sz="4400" dirty="0" smtClean="0"/>
          </a:p>
          <a:p>
            <a:pPr marL="273050" indent="-273050"/>
            <a:r>
              <a:rPr lang="en-CA" sz="1800" b="1" dirty="0" smtClean="0"/>
              <a:t>Electronic Payments </a:t>
            </a:r>
            <a:r>
              <a:rPr lang="en-CA" sz="1800" dirty="0" smtClean="0"/>
              <a:t>– mechanism to </a:t>
            </a:r>
            <a:r>
              <a:rPr lang="en-CA" sz="1800" dirty="0" smtClean="0"/>
              <a:t>pay online</a:t>
            </a:r>
            <a:endParaRPr lang="en-CA" sz="18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484" name="Picture 4" descr="http://www.linkedmindsconsulting.com/Blog/wp-content/uploads/2012/02/oscommer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068960"/>
            <a:ext cx="3844277" cy="3107458"/>
          </a:xfrm>
          <a:prstGeom prst="rect">
            <a:avLst/>
          </a:prstGeom>
          <a:noFill/>
        </p:spPr>
      </p:pic>
      <p:pic>
        <p:nvPicPr>
          <p:cNvPr id="20486" name="Picture 6" descr="http://cdn.content.compendiumblog.com/uploads/user/8574d69b-b83b-102a-92aa-669ad046edd4/857957d8-b83b-102a-92aa-669ad046edd4/Image/03efeeb3479f31109069b5a76039a4b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06882"/>
            <a:ext cx="3672408" cy="2742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 descr="http://givingfuel.com/uploads/wysiwyg/2/images/screen_5%281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200800" cy="33123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1520" y="3717032"/>
            <a:ext cx="81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Using the web software 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LivingFuel</a:t>
            </a:r>
            <a:r>
              <a:rPr lang="en-US" dirty="0" smtClean="0"/>
              <a:t> or </a:t>
            </a:r>
            <a:r>
              <a:rPr lang="en-US" dirty="0" err="1" smtClean="0"/>
              <a:t>Volusion</a:t>
            </a:r>
            <a:r>
              <a:rPr lang="en-US" dirty="0" smtClean="0"/>
              <a:t>, you create a secure online page that can collect donation information and credit card information. 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web software </a:t>
            </a:r>
            <a:r>
              <a:rPr lang="en-US" dirty="0" smtClean="0">
                <a:solidFill>
                  <a:srgbClr val="FF0000"/>
                </a:solidFill>
              </a:rPr>
              <a:t>calculates the total amount of money </a:t>
            </a:r>
            <a:r>
              <a:rPr lang="en-US" dirty="0" smtClean="0"/>
              <a:t>needing to be charged and sends this information over to the payment gateway. 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payment gateway</a:t>
            </a:r>
            <a:r>
              <a:rPr lang="en-US" dirty="0" smtClean="0"/>
              <a:t> receives the information and makes sure the credit cards are good. Then it requests Visa / </a:t>
            </a:r>
            <a:r>
              <a:rPr lang="en-US" dirty="0" err="1" smtClean="0"/>
              <a:t>Mastercard</a:t>
            </a:r>
            <a:r>
              <a:rPr lang="en-US" dirty="0" smtClean="0"/>
              <a:t> to transfer money from the cardholder over to your </a:t>
            </a:r>
            <a:r>
              <a:rPr lang="en-US" dirty="0" err="1" smtClean="0"/>
              <a:t>your</a:t>
            </a:r>
            <a:r>
              <a:rPr lang="en-US" dirty="0" smtClean="0"/>
              <a:t> merchant account.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Each day, your </a:t>
            </a:r>
            <a:r>
              <a:rPr lang="en-US" b="1" dirty="0" smtClean="0">
                <a:solidFill>
                  <a:srgbClr val="FF0000"/>
                </a:solidFill>
              </a:rPr>
              <a:t>Merchant Account</a:t>
            </a:r>
            <a:r>
              <a:rPr lang="en-US" dirty="0" smtClean="0"/>
              <a:t> will group together your Visa / </a:t>
            </a:r>
            <a:r>
              <a:rPr lang="en-US" dirty="0" err="1" smtClean="0"/>
              <a:t>Mastercard</a:t>
            </a:r>
            <a:r>
              <a:rPr lang="en-US" dirty="0" smtClean="0"/>
              <a:t> and other credit card payments and will make a direct deposit into your bank account. 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6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www.aiu.edu/images/E-commerce%200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640960" cy="40770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4365104"/>
            <a:ext cx="6948264" cy="2246769"/>
          </a:xfrm>
          <a:prstGeom prst="rect">
            <a:avLst/>
          </a:prstGeom>
          <a:solidFill>
            <a:srgbClr val="FFE285"/>
          </a:solidFill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C00000"/>
                </a:solidFill>
              </a:rPr>
              <a:t>What is a Payment Gateway?</a:t>
            </a:r>
            <a:br>
              <a:rPr lang="en-CA" sz="2000" b="1" dirty="0" smtClean="0">
                <a:solidFill>
                  <a:srgbClr val="C00000"/>
                </a:solidFill>
              </a:rPr>
            </a:br>
            <a:endParaRPr lang="en-CA" sz="1200" b="1" dirty="0" smtClean="0">
              <a:solidFill>
                <a:srgbClr val="C00000"/>
              </a:solidFill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Service that </a:t>
            </a:r>
            <a:r>
              <a:rPr lang="en-CA" dirty="0" smtClean="0"/>
              <a:t>authenticates and </a:t>
            </a:r>
            <a:r>
              <a:rPr lang="en-CA" dirty="0" smtClean="0"/>
              <a:t>automates electronic payments made by shoppers to E-commerce merchants.</a:t>
            </a:r>
            <a:br>
              <a:rPr lang="en-CA" dirty="0" smtClean="0"/>
            </a:br>
            <a:endParaRPr lang="en-CA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Acceptance of credit cards on websites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>
                <a:solidFill>
                  <a:srgbClr val="C00000"/>
                </a:solidFill>
              </a:rPr>
              <a:t>MEP</a:t>
            </a:r>
            <a:r>
              <a:rPr lang="en-CA" dirty="0" smtClean="0"/>
              <a:t> – Malaysian Electronic Payment System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dirty="0" smtClean="0"/>
              <a:t>Interbank network service </a:t>
            </a:r>
            <a:r>
              <a:rPr lang="en-CA" dirty="0" smtClean="0"/>
              <a:t>provider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4653136"/>
            <a:ext cx="205172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Usually the payment gateway is bundled with your </a:t>
            </a:r>
            <a:r>
              <a:rPr lang="en-CA" dirty="0" smtClean="0"/>
              <a:t>E-commerce hosting account</a:t>
            </a:r>
            <a:r>
              <a:rPr lang="en-CA" dirty="0" smtClean="0"/>
              <a:t>.</a:t>
            </a:r>
            <a:r>
              <a:rPr lang="en-CA" b="1" dirty="0" smtClean="0"/>
              <a:t/>
            </a:r>
            <a:br>
              <a:rPr lang="en-CA" b="1" dirty="0" smtClean="0"/>
            </a:b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4787900" y="908050"/>
            <a:ext cx="4356100" cy="122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81990-6924-4C56-92DA-857AA0ADE189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63341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288" y="692150"/>
            <a:ext cx="806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850" y="765175"/>
            <a:ext cx="4464050" cy="1538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b="1" dirty="0">
                <a:solidFill>
                  <a:srgbClr val="C00000"/>
                </a:solidFill>
                <a:latin typeface="+mn-lt"/>
                <a:cs typeface="+mn-cs"/>
              </a:rPr>
              <a:t>Implementing E-Commerce Site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Choices are: 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>
                <a:latin typeface="+mn-lt"/>
                <a:cs typeface="+mn-cs"/>
              </a:rPr>
              <a:t>Enterprise Computing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>
                <a:latin typeface="+mn-lt"/>
                <a:cs typeface="+mn-cs"/>
              </a:rPr>
              <a:t>Virtual hosting services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>
                <a:latin typeface="+mn-lt"/>
                <a:cs typeface="+mn-cs"/>
              </a:rPr>
              <a:t>Simplified e-commerce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3851275" y="1268413"/>
            <a:ext cx="324167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b="1">
                <a:solidFill>
                  <a:srgbClr val="FF0000"/>
                </a:solidFill>
              </a:rPr>
              <a:t>Flexibility Decreases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FF0000"/>
                </a:solidFill>
              </a:rPr>
              <a:t>Simplicity Increases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3938" y="1341438"/>
            <a:ext cx="0" cy="7191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2492896"/>
            <a:ext cx="446519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 smtClean="0">
                <a:solidFill>
                  <a:srgbClr val="C00000"/>
                </a:solidFill>
                <a:latin typeface="+mn-lt"/>
                <a:cs typeface="+mn-cs"/>
              </a:rPr>
              <a:t>Enterprise Computing (websites </a:t>
            </a:r>
            <a:r>
              <a:rPr lang="en-CA" b="1" dirty="0" smtClean="0">
                <a:solidFill>
                  <a:srgbClr val="C00000"/>
                </a:solidFill>
                <a:latin typeface="+mn-lt"/>
                <a:cs typeface="+mn-cs"/>
              </a:rPr>
              <a:t>such as Amazon</a:t>
            </a:r>
            <a:r>
              <a:rPr lang="en-CA" b="1" dirty="0">
                <a:solidFill>
                  <a:srgbClr val="C00000"/>
                </a:solidFill>
                <a:latin typeface="+mn-lt"/>
                <a:cs typeface="+mn-cs"/>
              </a:rPr>
              <a:t>, Dell) 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 smtClean="0">
                <a:latin typeface="+mn-lt"/>
                <a:cs typeface="+mn-cs"/>
              </a:rPr>
              <a:t>They purchase </a:t>
            </a:r>
            <a:r>
              <a:rPr lang="en-CA" sz="2000" dirty="0">
                <a:latin typeface="+mn-lt"/>
                <a:cs typeface="+mn-cs"/>
              </a:rPr>
              <a:t>hardware, software 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+mn-lt"/>
                <a:cs typeface="+mn-cs"/>
              </a:rPr>
              <a:t>Hire </a:t>
            </a:r>
            <a:r>
              <a:rPr lang="en-CA" sz="2000" dirty="0" smtClean="0">
                <a:latin typeface="+mn-lt"/>
                <a:cs typeface="+mn-cs"/>
              </a:rPr>
              <a:t>their  </a:t>
            </a:r>
            <a:r>
              <a:rPr lang="en-CA" sz="2000" dirty="0">
                <a:latin typeface="+mn-lt"/>
                <a:cs typeface="+mn-cs"/>
              </a:rPr>
              <a:t>developers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+mn-lt"/>
                <a:cs typeface="+mn-cs"/>
              </a:rPr>
              <a:t>To create your own e-commerce site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 smtClean="0">
                <a:latin typeface="+mn-lt"/>
                <a:cs typeface="+mn-cs"/>
              </a:rPr>
              <a:t/>
            </a:r>
            <a:br>
              <a:rPr lang="en-CA" sz="2000" b="1" dirty="0" smtClean="0">
                <a:latin typeface="+mn-lt"/>
                <a:cs typeface="+mn-cs"/>
              </a:rPr>
            </a:br>
            <a:r>
              <a:rPr lang="en-CA" sz="2000" b="1" dirty="0" smtClean="0">
                <a:latin typeface="+mn-lt"/>
                <a:cs typeface="+mn-cs"/>
              </a:rPr>
              <a:t>Applicable </a:t>
            </a:r>
            <a:r>
              <a:rPr lang="en-CA" sz="2000" b="1" dirty="0">
                <a:latin typeface="+mn-lt"/>
                <a:cs typeface="+mn-cs"/>
              </a:rPr>
              <a:t>if: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+mn-lt"/>
                <a:cs typeface="+mn-cs"/>
              </a:rPr>
              <a:t>High traffic – million visitors per month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+mn-lt"/>
                <a:cs typeface="+mn-cs"/>
              </a:rPr>
              <a:t>Large catalog database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+mn-lt"/>
                <a:cs typeface="+mn-cs"/>
              </a:rPr>
              <a:t>Complicated sales cycle </a:t>
            </a:r>
            <a:r>
              <a:rPr lang="en-CA" sz="2000" dirty="0" err="1">
                <a:latin typeface="+mn-lt"/>
                <a:cs typeface="+mn-cs"/>
              </a:rPr>
              <a:t>ie</a:t>
            </a:r>
            <a:r>
              <a:rPr lang="en-CA" sz="2000" dirty="0">
                <a:latin typeface="+mn-lt"/>
                <a:cs typeface="+mn-cs"/>
              </a:rPr>
              <a:t>. forms, pricing tables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+mn-lt"/>
                <a:cs typeface="+mn-cs"/>
              </a:rPr>
              <a:t>Other businesses need to be integrated together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2316038"/>
            <a:ext cx="4608512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 err="1" smtClean="0">
                <a:solidFill>
                  <a:srgbClr val="C00000"/>
                </a:solidFill>
                <a:latin typeface="+mn-lt"/>
                <a:cs typeface="+mn-cs"/>
              </a:rPr>
              <a:t>Virtural</a:t>
            </a:r>
            <a:r>
              <a:rPr lang="en-CA" b="1" dirty="0" smtClean="0">
                <a:solidFill>
                  <a:srgbClr val="C00000"/>
                </a:solidFill>
                <a:latin typeface="+mn-lt"/>
                <a:cs typeface="+mn-cs"/>
              </a:rPr>
              <a:t> Hosting Services</a:t>
            </a:r>
            <a:endParaRPr lang="en-CA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>
                <a:latin typeface="+mn-lt"/>
                <a:cs typeface="+mn-cs"/>
              </a:rPr>
              <a:t>Dependent on </a:t>
            </a:r>
            <a:r>
              <a:rPr lang="en-CA" dirty="0">
                <a:solidFill>
                  <a:srgbClr val="FF0000"/>
                </a:solidFill>
                <a:latin typeface="+mn-lt"/>
                <a:cs typeface="+mn-cs"/>
              </a:rPr>
              <a:t>vendor host provider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>
                <a:latin typeface="+mn-lt"/>
                <a:cs typeface="+mn-cs"/>
              </a:rPr>
              <a:t>They maintain the equipment and software and sell in standardized </a:t>
            </a:r>
            <a:r>
              <a:rPr lang="en-CA" dirty="0" smtClean="0">
                <a:latin typeface="+mn-lt"/>
                <a:cs typeface="+mn-cs"/>
              </a:rPr>
              <a:t>packages </a:t>
            </a:r>
            <a:r>
              <a:rPr lang="en-CA" dirty="0" err="1" smtClean="0">
                <a:latin typeface="+mn-lt"/>
                <a:cs typeface="+mn-cs"/>
              </a:rPr>
              <a:t>ie</a:t>
            </a:r>
            <a:r>
              <a:rPr lang="en-CA" dirty="0" smtClean="0">
                <a:latin typeface="+mn-lt"/>
                <a:cs typeface="+mn-cs"/>
              </a:rPr>
              <a:t> </a:t>
            </a:r>
            <a:r>
              <a:rPr lang="en-CA" dirty="0" err="1" smtClean="0">
                <a:latin typeface="+mn-lt"/>
                <a:cs typeface="+mn-cs"/>
              </a:rPr>
              <a:t>Volusion</a:t>
            </a:r>
            <a:r>
              <a:rPr lang="en-CA" dirty="0" smtClean="0">
                <a:latin typeface="+mn-lt"/>
                <a:cs typeface="+mn-cs"/>
              </a:rPr>
              <a:t>, Giving Fuel, </a:t>
            </a:r>
            <a:r>
              <a:rPr lang="en-CA" dirty="0" err="1" smtClean="0">
                <a:latin typeface="+mn-lt"/>
                <a:cs typeface="+mn-cs"/>
              </a:rPr>
              <a:t>Shopify</a:t>
            </a:r>
            <a:r>
              <a:rPr lang="en-CA" dirty="0" smtClean="0">
                <a:latin typeface="+mn-lt"/>
                <a:cs typeface="+mn-cs"/>
              </a:rPr>
              <a:t> etc. </a:t>
            </a:r>
            <a:endParaRPr lang="en-CA" dirty="0">
              <a:latin typeface="+mn-lt"/>
              <a:cs typeface="+mn-cs"/>
            </a:endParaRP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>
                <a:latin typeface="+mn-lt"/>
                <a:cs typeface="+mn-cs"/>
              </a:rPr>
              <a:t>Includes merchant account, </a:t>
            </a:r>
            <a:r>
              <a:rPr lang="en-CA" dirty="0" smtClean="0">
                <a:latin typeface="+mn-lt"/>
                <a:cs typeface="+mn-cs"/>
              </a:rPr>
              <a:t>security, product, catalogues, etc. (as in lab 10)</a:t>
            </a:r>
            <a:endParaRPr lang="en-CA" dirty="0">
              <a:latin typeface="+mn-lt"/>
              <a:cs typeface="+mn-cs"/>
            </a:endParaRP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dirty="0">
              <a:latin typeface="+mn-lt"/>
              <a:cs typeface="+mn-cs"/>
            </a:endParaRP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 smtClean="0">
                <a:solidFill>
                  <a:srgbClr val="C00000"/>
                </a:solidFill>
                <a:latin typeface="+mn-lt"/>
                <a:cs typeface="+mn-cs"/>
              </a:rPr>
              <a:t>Simplified E-commerce</a:t>
            </a:r>
            <a:r>
              <a:rPr lang="en-CA" b="1" dirty="0">
                <a:solidFill>
                  <a:srgbClr val="C00000"/>
                </a:solidFill>
                <a:latin typeface="+mn-lt"/>
                <a:cs typeface="+mn-cs"/>
              </a:rPr>
              <a:t>:</a:t>
            </a: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>
                <a:latin typeface="+mn-lt"/>
                <a:cs typeface="+mn-cs"/>
              </a:rPr>
              <a:t>Small </a:t>
            </a:r>
            <a:r>
              <a:rPr lang="en-CA" dirty="0" smtClean="0">
                <a:latin typeface="+mn-lt"/>
                <a:cs typeface="+mn-cs"/>
              </a:rPr>
              <a:t>businesses uses </a:t>
            </a:r>
            <a:r>
              <a:rPr lang="en-CA" dirty="0">
                <a:latin typeface="+mn-lt"/>
                <a:cs typeface="+mn-cs"/>
              </a:rPr>
              <a:t>this </a:t>
            </a:r>
            <a:r>
              <a:rPr lang="en-CA" dirty="0" smtClean="0">
                <a:latin typeface="+mn-lt"/>
                <a:cs typeface="+mn-cs"/>
              </a:rPr>
              <a:t>approach</a:t>
            </a:r>
            <a:endParaRPr lang="en-CA" dirty="0">
              <a:latin typeface="+mn-lt"/>
              <a:cs typeface="+mn-cs"/>
            </a:endParaRP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 smtClean="0">
                <a:latin typeface="+mn-lt"/>
                <a:cs typeface="+mn-cs"/>
              </a:rPr>
              <a:t>Create your own simplified </a:t>
            </a:r>
            <a:r>
              <a:rPr lang="en-CA" dirty="0">
                <a:latin typeface="+mn-lt"/>
                <a:cs typeface="+mn-cs"/>
              </a:rPr>
              <a:t>system for creating your store. </a:t>
            </a:r>
            <a:r>
              <a:rPr lang="en-CA" dirty="0" err="1" smtClean="0">
                <a:latin typeface="+mn-lt"/>
                <a:cs typeface="+mn-cs"/>
              </a:rPr>
              <a:t>Ie</a:t>
            </a:r>
            <a:r>
              <a:rPr lang="en-CA" dirty="0" smtClean="0">
                <a:latin typeface="+mn-lt"/>
                <a:cs typeface="+mn-cs"/>
              </a:rPr>
              <a:t> </a:t>
            </a:r>
            <a:r>
              <a:rPr lang="en-CA" dirty="0" err="1" smtClean="0">
                <a:latin typeface="+mn-lt"/>
                <a:cs typeface="+mn-cs"/>
              </a:rPr>
              <a:t>wordpress</a:t>
            </a:r>
            <a:r>
              <a:rPr lang="en-CA" dirty="0" smtClean="0">
                <a:latin typeface="+mn-lt"/>
                <a:cs typeface="+mn-cs"/>
              </a:rPr>
              <a:t> and build forms, shopping carts etc.</a:t>
            </a:r>
            <a:endParaRPr lang="en-CA" dirty="0">
              <a:latin typeface="+mn-lt"/>
              <a:cs typeface="+mn-cs"/>
            </a:endParaRPr>
          </a:p>
          <a:p>
            <a:pPr marL="177800" indent="-1778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>
                <a:latin typeface="+mn-lt"/>
                <a:cs typeface="+mn-cs"/>
              </a:rPr>
              <a:t>Online forms provided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3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23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764704"/>
            <a:ext cx="5544616" cy="5832648"/>
          </a:xfrm>
          <a:noFill/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3000" b="1" dirty="0" smtClean="0">
                <a:solidFill>
                  <a:srgbClr val="C00000"/>
                </a:solidFill>
              </a:rPr>
              <a:t>History of E-commerce</a:t>
            </a:r>
            <a:endParaRPr lang="en-CA" sz="2200" b="1" dirty="0" smtClean="0">
              <a:solidFill>
                <a:srgbClr val="C00000"/>
              </a:solidFill>
            </a:endParaRP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1980s: 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dirty="0" smtClean="0"/>
              <a:t>Directly from online CompuServe added a service called Electronic Mall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dirty="0" smtClean="0"/>
              <a:t>Purchase from merchants – not successful</a:t>
            </a: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1990</a:t>
            </a:r>
            <a:r>
              <a:rPr lang="en-CA" sz="1800" dirty="0" smtClean="0"/>
              <a:t>:  Tim </a:t>
            </a:r>
            <a:r>
              <a:rPr lang="en-CA" sz="1800" dirty="0" err="1" smtClean="0"/>
              <a:t>Berners</a:t>
            </a:r>
            <a:r>
              <a:rPr lang="en-CA" sz="1800" dirty="0" smtClean="0"/>
              <a:t> Lee (WWW)</a:t>
            </a: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1994- 1995: 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700" dirty="0" smtClean="0"/>
              <a:t>Began working </a:t>
            </a:r>
            <a:r>
              <a:rPr lang="en-CA" sz="1400" dirty="0" smtClean="0"/>
              <a:t>with processing online credit card sales</a:t>
            </a: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1995</a:t>
            </a:r>
            <a:r>
              <a:rPr lang="en-CA" sz="1800" dirty="0" smtClean="0">
                <a:solidFill>
                  <a:srgbClr val="C00000"/>
                </a:solidFill>
              </a:rPr>
              <a:t> (July):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dirty="0" smtClean="0"/>
              <a:t>Jeff </a:t>
            </a:r>
            <a:r>
              <a:rPr lang="en-CA" sz="1800" dirty="0" err="1" smtClean="0"/>
              <a:t>Bezos</a:t>
            </a:r>
            <a:r>
              <a:rPr lang="en-CA" sz="1800" dirty="0" smtClean="0"/>
              <a:t> boxed up the first book ever sold on Amazon from Seattle garage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dirty="0" smtClean="0"/>
              <a:t>Within 30 days of business – sold to online shoppers in 50 states and countries Cheap to ship, and easy to order from publishers. </a:t>
            </a:r>
          </a:p>
          <a:p>
            <a:pPr marL="534988" lvl="1" indent="-134938">
              <a:buFont typeface="Arial" pitchFamily="34" charset="0"/>
              <a:buChar char="•"/>
            </a:pPr>
            <a:r>
              <a:rPr lang="en-CA" sz="1800" b="1" dirty="0" smtClean="0"/>
              <a:t>Amazon.com </a:t>
            </a:r>
            <a:r>
              <a:rPr lang="en-CA" sz="1800" dirty="0" smtClean="0"/>
              <a:t>– set standard for customer-oriented E-commerce Website. </a:t>
            </a:r>
          </a:p>
          <a:p>
            <a:pPr marL="273050" indent="-273050"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1995: </a:t>
            </a:r>
            <a:r>
              <a:rPr lang="en-CA" sz="1800" dirty="0" smtClean="0"/>
              <a:t> </a:t>
            </a:r>
            <a:r>
              <a:rPr lang="en-CA" sz="1800" dirty="0" err="1" smtClean="0"/>
              <a:t>Ebay</a:t>
            </a:r>
            <a:r>
              <a:rPr lang="en-CA" sz="1800" dirty="0" smtClean="0"/>
              <a:t> – Pierre </a:t>
            </a:r>
            <a:r>
              <a:rPr lang="en-CA" sz="1800" dirty="0" err="1" smtClean="0"/>
              <a:t>Omidyar</a:t>
            </a:r>
            <a:r>
              <a:rPr lang="en-CA" sz="1800" dirty="0" smtClean="0"/>
              <a:t> – broken laser pointer</a:t>
            </a:r>
          </a:p>
          <a:p>
            <a:pPr marL="273050" indent="-273050">
              <a:buNone/>
            </a:pPr>
            <a:endParaRPr lang="en-CA" sz="1800" dirty="0" smtClean="0"/>
          </a:p>
          <a:p>
            <a:pPr marL="273050" indent="-273050" algn="ctr"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Amazon.com and Ebay.com</a:t>
            </a:r>
            <a:r>
              <a:rPr lang="en-CA" sz="1800" dirty="0" smtClean="0"/>
              <a:t/>
            </a:r>
            <a:br>
              <a:rPr lang="en-CA" sz="1800" dirty="0" smtClean="0"/>
            </a:br>
            <a:r>
              <a:rPr lang="en-CA" sz="1800" dirty="0" smtClean="0"/>
              <a:t> paved the way to today’s E-commerce merchant.</a:t>
            </a:r>
          </a:p>
          <a:p>
            <a:pPr marL="182563" indent="-182563"/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/>
            <a:endParaRPr lang="en-US" sz="44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46" name="AutoShape 2" descr="data:image/jpeg;base64,/9j/4AAQSkZJRgABAQAAAQABAAD/2wCEAAkGBwgHBgkIBwgKCgkLDRYPDQwMDRsUFRAWIB0iIiAdHx8kKDQsJCYxJx8fLT0tMTU3Ojo6Iys/RD84QzQ5OjcBCgoKDQwNGg8PGjclHyU3Nzc3Nzc3Nzc3Nzc3Nzc3Nzc3Nzc3Nzc3Nzc3Nzc3Nzc3Nzc3Nzc3Nzc3Nzc3Nzc3N//AABEIAKAAbwMBIgACEQEDEQH/xAAcAAAABwEBAAAAAAAAAAAAAAAAAQMEBQYHAgj/xAA9EAACAQMBBQQHBwMCBwAAAAABAgMABBEFBhIhMVEHE0FhFCJCcZGhwRUjMlKBsdEzYuHw8QhDU3Kio7P/xAAaAQACAwEBAAAAAAAAAAAAAAAAAwEEBQIG/8QAJREAAgMAAQQCAgMBAAAAAAAAAAECAxEhBBIxUQUiMkEUUmET/9oADAMBAAIRAxEAPwCkV0FzXQTFKhK3iuJCOlEiPSl1j40z1rUV0uD1QDM+dwHw865nNVx7pHSjotJ3cAzKwXp1PuHjTA6zbK3qxO4IzlWX9s1BwRXupyPPI7sW9o8B+lSVhsxcXEqhjlfHAxWTb8i0/rwWq+nbLFYBbxd6PeXj7Qz+1SaaPNJu9xiRj7I50vo2yTKgUMOAzz/1mrRa7ORxkMZZUkHHfjblVePy9qfOFj+GsKPNavDIUkQqw8DRd3irfrmj3gvImnkikWUbscv4Q56Ho3lVdmt3hkaOVSrKcEGt3p7o3R2JRnFxGXd0Qjp5uihujpT8OdGndmjEdOsCjwKMIIRUpdI6NU8qXVOFRhycqqqrOxwqDeNUuKJtf17u2J7vewfICrTtFI1volwycGbCg9Kg9g0xeXLnwQCsf5Gz7Yv0WaYptFwtNOtolREQBEGAKsVhbRllRUHXhUJE+Jc+FTelygMCWPOsCw2KfBZrG1woCjhUktuQM4pGwkzGGHLFScLhgMgVxGOi7JtMaTW0N7aS2l0m9HIMEcv194qgX/8AWlsr0717bHAnPOaPwz5gY41pEmM5qgdoVs0d3bXtvwkcGM/9wGR9RVvprpU2JoROCnFkP3eKLdFd2souLaKbGN9A2Oh8RShUV7GElKKaM1rOBuVFF3YNLbnGugtSRhDonClkSulTFKqlQQV/bSTutHCbv9WUD3YBJqA2LuNy+lj/ADgH51bdrI87PXHq5Hq8QOVU3Y1Q+tjoImIFYXyCXfIsU+UaDGjO6bik8fCp7TY0U4dWJJ8Kz6/ur55W7vUVsbRGKF8ZLGuIre4ED3+lbQXE4hYI5a2ZVB6FiePPp41jupyW6aUblHjDbbKaFbVnVhhTxqSs5kdRknjxzyrLdg9XudcD2Msjd8rjeGMfCne11td2+I5rq5WNjgRxHdz5ZpWOLxnclGS1Go5iP4XUnyOaofai/daMj5AxICCfA5qtbOPob6Z6e9lerah+7kuI7vvDESSAzoOIBIP+1TvaDayPsa0ckhnaORSkniynOP15V21klolL6toidHdLjSrSaIepJHvDhjxNO9yu7LSRo+lWNkbgTSwxBJsLjdfmR54zzpXdFex6aUZVRcTMkmnjG+5XJQ5pzu0N0U85IhE4Uqq0FFKKKDkhNp42YWHqkobjdfpx4fzUNs3psMeuXk1vJmOKNgBjqf8AFXC8t/SLZ4gBvcGTPgwOR8xVa2Xt3hvrvIwsiupRvxIQQePx+Ved+Sg4XOX9jRo7ZVr2iTtNlE1OTvUdWKtv91I5Az1BA51YdN0BdFiunWxhi9IGZm7zvN8c+XTxxURpetpZ3JjyBg0e1O2qi0e2tm+8I3Sw5DNZGzb7UW4xhmj7YeNINp5ZkRV70+yoGOPLhWlahaR38bQu+4w5cAQfeDWQ7Jazptjfwj0tW3HBYk5+daXc6pb6kZYdOuka4UBgQfw55ZqW88nCWtYOtL0aGyRokS37tjlhHAF3j1OOZ88UntLYwXOnCFk+7WWNioXwDAkfDNQGh7XyrdzWV+ojuYThlyMH3eVWWC6S/mULgg8a5cuF7JcJJ8+CvbQokdyFjGASWx04AD9qivCn2tzd9qUpB9VMIPPHP55pjzFew6OvsojF+jLul3TbODmgCaMijAq0LGKiu1HlQVaVVag5OMfpTSSzdrxriHA30YSAny8PlUhu0N0lJSo/DGTVXrKYTqbl+htUnGXBnkhEmoMkjmNiCM+earlxlLmWKZy3Hg3PPnVn1tTDem6gGV3vWApt3CXY3oFAdjkY615eMu1l5+hrs7Y2E94Gu9QEOOQweP61smjXVhDaJDp6y3LsOLRxN6x8zWdaG+u294IrazRzn8g+Oc1p2kPrZiRtRidfIYIHwzS7ZNvSzWklwVfUtLvhrYup7RoAz4DJJnI8+FWeG5ksbUunCTdwueNO9XkKwh3wCOtQckrS4OcDwFWeg6d3XrjheRd9nZB+2JklmJY5JOc9aMCjwPCjFeuSMkLFDFGaKgBqtKLSF1c29lF3t5PHAnWRsVU9b2+toFMWkR9/L/1pBhB7hzNJsvhX+TIws2s6ra6PZtc3TeSIDxc9BT/ZIXWpbG6jql0AJbtWMEK8o4l5e8nic+6sR1HU73WLlZb6dpH/AAr0UeQrbuzK9MmzNvA34ol7sqfKsrqeolbqXg7j9Xpm+p3qwTetxBJyKbwXqRHehbjzAqR7RtDk0y/M0alrKVvu3HJTx9U/T3VUEil9gHhWX/xWcl3u3lGj6BtfAZQt1uxsq4Bb+atek7e27W7pcSx7ytgYOeFYrb2t3cOESM9Mmrls3sbJNIJbxgijHACkzhCPOj4ylLjC9Qaj9uXZlVT6JCC2T7WM4rgchmpSy06CLS57SMmONreXBBwQQjEH5Vjc+1+oxRQTW0x3XHro3HBrT+M6iNUZavLKnV/kkajQrM7btDv0/rW8Unyqb0/tC0+4IW8hkgbrzFbEOsql+8KuFxJoA01tr22vY1ktZ45Fblutmls1ZUk/ByzCbm6uLuQyXU8kzn2pHLH50jk0KFec0YGCVII4EVt+zLCyunVD91cqs6Y5DfGT881h9bbsOE1TYqzuYeE9iTDKP7c8/mKALHdxWl5E8F7GkkEgw6txyKoGu7IHRLod2GktJfWgl/MOh/uH+auNyJEGeOKOyvUli+zdQUzWUpHD2o28GU+BFJth3oZVZ2P/AAz+KNrSVXwcA55VetKn9ISMRsdzx8KZ3Fhao7G3KXKKM+suGx1x+/8Ao1295IEitNPiHpM7COJBw4n6VQlFp4akJLNRZreTvtM166iAaOys5Ik85ChLfAFR+przRvt3YTwzmvVmzGj22maO+zst4Lq5lDy3ciDlvnj/AAPIV5g1/TJdF1q80y4wZLWVoyR4gcj8K0KYdkcMu2ffNsj6GaFGRimixeyvrmylWS1maNh0NXfRdvPV7vVEzjlIvAn31QKFMrtnX+LIa0FChQpZIK1fsDvC+q3+mScYpYTJu9eQP0rKKvXYrfrY9oNgrkBbpXtyT1IyPmBQBtV/paCSSGM7xjxkeODyqv3GlSG4TGQN4Z+NaJPbp9oJIVH3qGLPVhlgPhvU0utNB3nTgcHdOOGTUNEGbd21tNIhG6d07pHTlSuzWj3DWL6xcsVeSM9xg4IU+1+v7VP3lguoSwQMvdXkTYmXqniQatC6UiWK2saBYwm4qjwwMAUp1699DVa4rPZF9nlmI7Ka6wAZXwD5Dh/NYH2uKB2hauc5LSKT5HdA+lek9mIPRdGgj4ZXeBHmGINedu2y2S27RdQaNs98kUpHQlAD+1NXCFt6yi0ZZiACSQOQ6UVCpAFChQoAFChQoAFPdFvW03V7G+UkG2uI5uH9rA/SmVCgD2Nq8gXSIryFv6Tx3APVc8f/ABJqRLK0OcAg8aqeyt39r9nOll33ml05YnPVgu4f2NSegXjXegW0rEGRECvj8y8DUkHOlne1u/Rk9ZYk7tiOQJP+KmmJWJckFh41H2kQTV3kHKSAj4MP5p9KcFR51GAJWyJAphjXAyWx5kkn5mvM/bPIz9ompKwxuLEo8x3an616aJ+8Brzd26BB2h3W6OJgh3vM7goBFBIUKCOJ8fKiOPCioUEgoUKFAAoUKFAAoweFFQ8KAPRPYXe+lbB+jtkm2vJYuPQhX/djUpoN56JqGp2QPqJcvgHz4/WqV/w8XZP2vYsfVUxzge/Kn6VMmUx7fapbn/mL3i/pw+tDINK051mEUoPIMh+R+lOLg4darWxrSq1zvSFoe+UKD4Ngg4qxXEg31Hj40AE59YV5q7a33+0XUR+VIR/61r0gx4ivNHbA292h6qevdf8AzWgEUyhQoUEgoUKFAH//2Q=="/>
          <p:cNvSpPr>
            <a:spLocks noChangeAspect="1" noChangeArrowheads="1"/>
          </p:cNvSpPr>
          <p:nvPr/>
        </p:nvSpPr>
        <p:spPr bwMode="auto">
          <a:xfrm>
            <a:off x="155575" y="-731838"/>
            <a:ext cx="105727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48" name="AutoShape 4" descr="data:image/jpeg;base64,/9j/4AAQSkZJRgABAQAAAQABAAD/2wCEAAkGBwgHBgkIBwgKCgkLDRYPDQwMDRsUFRAWIB0iIiAdHx8kKDQsJCYxJx8fLT0tMTU3Ojo6Iys/RD84QzQ5OjcBCgoKDQwNGg8PGjclHyU3Nzc3Nzc3Nzc3Nzc3Nzc3Nzc3Nzc3Nzc3Nzc3Nzc3Nzc3Nzc3Nzc3Nzc3Nzc3Nzc3N//AABEIAKAAbwMBIgACEQEDEQH/xAAcAAAABwEBAAAAAAAAAAAAAAAAAQMEBQYHAgj/xAA9EAACAQMBBQQHBwMCBwAAAAABAgMABBEFBhIhMVEHE0FhFCJCcZGhwRUjMlKBsdEzYuHw8QhDU3Kio7P/xAAaAQACAwEBAAAAAAAAAAAAAAAAAwEEBQIG/8QAJREAAgMAAQQCAgMBAAAAAAAAAAECAxEhBBIxUQUiMkEUUmET/9oADAMBAAIRAxEAPwCkV0FzXQTFKhK3iuJCOlEiPSl1j40z1rUV0uD1QDM+dwHw865nNVx7pHSjotJ3cAzKwXp1PuHjTA6zbK3qxO4IzlWX9s1BwRXupyPPI7sW9o8B+lSVhsxcXEqhjlfHAxWTb8i0/rwWq+nbLFYBbxd6PeXj7Qz+1SaaPNJu9xiRj7I50vo2yTKgUMOAzz/1mrRa7ORxkMZZUkHHfjblVePy9qfOFj+GsKPNavDIUkQqw8DRd3irfrmj3gvImnkikWUbscv4Q56Ho3lVdmt3hkaOVSrKcEGt3p7o3R2JRnFxGXd0Qjp5uihujpT8OdGndmjEdOsCjwKMIIRUpdI6NU8qXVOFRhycqqqrOxwqDeNUuKJtf17u2J7vewfICrTtFI1volwycGbCg9Kg9g0xeXLnwQCsf5Gz7Yv0WaYptFwtNOtolREQBEGAKsVhbRllRUHXhUJE+Jc+FTelygMCWPOsCw2KfBZrG1woCjhUktuQM4pGwkzGGHLFScLhgMgVxGOi7JtMaTW0N7aS2l0m9HIMEcv194qgX/8AWlsr0717bHAnPOaPwz5gY41pEmM5qgdoVs0d3bXtvwkcGM/9wGR9RVvprpU2JoROCnFkP3eKLdFd2souLaKbGN9A2Oh8RShUV7GElKKaM1rOBuVFF3YNLbnGugtSRhDonClkSulTFKqlQQV/bSTutHCbv9WUD3YBJqA2LuNy+lj/ADgH51bdrI87PXHq5Hq8QOVU3Y1Q+tjoImIFYXyCXfIsU+UaDGjO6bik8fCp7TY0U4dWJJ8Kz6/ur55W7vUVsbRGKF8ZLGuIre4ED3+lbQXE4hYI5a2ZVB6FiePPp41jupyW6aUblHjDbbKaFbVnVhhTxqSs5kdRknjxzyrLdg9XudcD2Msjd8rjeGMfCne11td2+I5rq5WNjgRxHdz5ZpWOLxnclGS1Go5iP4XUnyOaofai/daMj5AxICCfA5qtbOPob6Z6e9lerah+7kuI7vvDESSAzoOIBIP+1TvaDayPsa0ckhnaORSkniynOP15V21klolL6toidHdLjSrSaIepJHvDhjxNO9yu7LSRo+lWNkbgTSwxBJsLjdfmR54zzpXdFex6aUZVRcTMkmnjG+5XJQ5pzu0N0U85IhE4Uqq0FFKKKDkhNp42YWHqkobjdfpx4fzUNs3psMeuXk1vJmOKNgBjqf8AFXC8t/SLZ4gBvcGTPgwOR8xVa2Xt3hvrvIwsiupRvxIQQePx+Ved+Sg4XOX9jRo7ZVr2iTtNlE1OTvUdWKtv91I5Az1BA51YdN0BdFiunWxhi9IGZm7zvN8c+XTxxURpetpZ3JjyBg0e1O2qi0e2tm+8I3Sw5DNZGzb7UW4xhmj7YeNINp5ZkRV70+yoGOPLhWlahaR38bQu+4w5cAQfeDWQ7Jazptjfwj0tW3HBYk5+daXc6pb6kZYdOuka4UBgQfw55ZqW88nCWtYOtL0aGyRokS37tjlhHAF3j1OOZ88UntLYwXOnCFk+7WWNioXwDAkfDNQGh7XyrdzWV+ojuYThlyMH3eVWWC6S/mULgg8a5cuF7JcJJ8+CvbQokdyFjGASWx04AD9qivCn2tzd9qUpB9VMIPPHP55pjzFew6OvsojF+jLul3TbODmgCaMijAq0LGKiu1HlQVaVVag5OMfpTSSzdrxriHA30YSAny8PlUhu0N0lJSo/DGTVXrKYTqbl+htUnGXBnkhEmoMkjmNiCM+earlxlLmWKZy3Hg3PPnVn1tTDem6gGV3vWApt3CXY3oFAdjkY615eMu1l5+hrs7Y2E94Gu9QEOOQweP61smjXVhDaJDp6y3LsOLRxN6x8zWdaG+u294IrazRzn8g+Oc1p2kPrZiRtRidfIYIHwzS7ZNvSzWklwVfUtLvhrYup7RoAz4DJJnI8+FWeG5ksbUunCTdwueNO9XkKwh3wCOtQckrS4OcDwFWeg6d3XrjheRd9nZB+2JklmJY5JOc9aMCjwPCjFeuSMkLFDFGaKgBqtKLSF1c29lF3t5PHAnWRsVU9b2+toFMWkR9/L/1pBhB7hzNJsvhX+TIws2s6ra6PZtc3TeSIDxc9BT/ZIXWpbG6jql0AJbtWMEK8o4l5e8nic+6sR1HU73WLlZb6dpH/AAr0UeQrbuzK9MmzNvA34ol7sqfKsrqeolbqXg7j9Xpm+p3qwTetxBJyKbwXqRHehbjzAqR7RtDk0y/M0alrKVvu3HJTx9U/T3VUEil9gHhWX/xWcl3u3lGj6BtfAZQt1uxsq4Bb+atek7e27W7pcSx7ytgYOeFYrb2t3cOESM9Mmrls3sbJNIJbxgijHACkzhCPOj4ylLjC9Qaj9uXZlVT6JCC2T7WM4rgchmpSy06CLS57SMmONreXBBwQQjEH5Vjc+1+oxRQTW0x3XHro3HBrT+M6iNUZavLKnV/kkajQrM7btDv0/rW8Unyqb0/tC0+4IW8hkgbrzFbEOsql+8KuFxJoA01tr22vY1ktZ45Fblutmls1ZUk/ByzCbm6uLuQyXU8kzn2pHLH50jk0KFec0YGCVII4EVt+zLCyunVD91cqs6Y5DfGT881h9bbsOE1TYqzuYeE9iTDKP7c8/mKALHdxWl5E8F7GkkEgw6txyKoGu7IHRLod2GktJfWgl/MOh/uH+auNyJEGeOKOyvUli+zdQUzWUpHD2o28GU+BFJth3oZVZ2P/AAz+KNrSVXwcA55VetKn9ISMRsdzx8KZ3Fhao7G3KXKKM+suGx1x+/8Ao1295IEitNPiHpM7COJBw4n6VQlFp4akJLNRZreTvtM166iAaOys5Ik85ChLfAFR+przRvt3YTwzmvVmzGj22maO+zst4Lq5lDy3ciDlvnj/AAPIV5g1/TJdF1q80y4wZLWVoyR4gcj8K0KYdkcMu2ffNsj6GaFGRimixeyvrmylWS1maNh0NXfRdvPV7vVEzjlIvAn31QKFMrtnX+LIa0FChQpZIK1fsDvC+q3+mScYpYTJu9eQP0rKKvXYrfrY9oNgrkBbpXtyT1IyPmBQBtV/paCSSGM7xjxkeODyqv3GlSG4TGQN4Z+NaJPbp9oJIVH3qGLPVhlgPhvU0utNB3nTgcHdOOGTUNEGbd21tNIhG6d07pHTlSuzWj3DWL6xcsVeSM9xg4IU+1+v7VP3lguoSwQMvdXkTYmXqniQatC6UiWK2saBYwm4qjwwMAUp1699DVa4rPZF9nlmI7Ka6wAZXwD5Dh/NYH2uKB2hauc5LSKT5HdA+lek9mIPRdGgj4ZXeBHmGINedu2y2S27RdQaNs98kUpHQlAD+1NXCFt6yi0ZZiACSQOQ6UVCpAFChQoAFChQoAFPdFvW03V7G+UkG2uI5uH9rA/SmVCgD2Nq8gXSIryFv6Tx3APVc8f/ABJqRLK0OcAg8aqeyt39r9nOll33ml05YnPVgu4f2NSegXjXegW0rEGRECvj8y8DUkHOlne1u/Rk9ZYk7tiOQJP+KmmJWJckFh41H2kQTV3kHKSAj4MP5p9KcFR51GAJWyJAphjXAyWx5kkn5mvM/bPIz9ompKwxuLEo8x3an616aJ+8Brzd26BB2h3W6OJgh3vM7goBFBIUKCOJ8fKiOPCioUEgoUKFAAoUKFAAoweFFQ8KAPRPYXe+lbB+jtkm2vJYuPQhX/djUpoN56JqGp2QPqJcvgHz4/WqV/w8XZP2vYsfVUxzge/Kn6VMmUx7fapbn/mL3i/pw+tDINK051mEUoPIMh+R+lOLg4darWxrSq1zvSFoe+UKD4Ngg4qxXEg31Hj40AE59YV5q7a33+0XUR+VIR/61r0gx4ivNHbA292h6qevdf8AzWgEUyhQoUEgoUKFAH//2Q=="/>
          <p:cNvSpPr>
            <a:spLocks noChangeAspect="1" noChangeArrowheads="1"/>
          </p:cNvSpPr>
          <p:nvPr/>
        </p:nvSpPr>
        <p:spPr bwMode="auto">
          <a:xfrm>
            <a:off x="155575" y="-731838"/>
            <a:ext cx="105727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50" name="AutoShape 6" descr="data:image/jpeg;base64,/9j/4AAQSkZJRgABAQAAAQABAAD/2wCEAAkGBwgHBgkIBwgKCgkLDRYPDQwMDRsUFRAWIB0iIiAdHx8kKDQsJCYxJx8fLT0tMTU3Ojo6Iys/RD84QzQ5OjcBCgoKDQwNGg8PGjclHyU3Nzc3Nzc3Nzc3Nzc3Nzc3Nzc3Nzc3Nzc3Nzc3Nzc3Nzc3Nzc3Nzc3Nzc3Nzc3Nzc3N//AABEIAKAAbwMBIgACEQEDEQH/xAAcAAAABwEBAAAAAAAAAAAAAAAAAQMEBQYHAgj/xAA9EAACAQMBBQQHBwMCBwAAAAABAgMABBEFBhIhMVEHE0FhFCJCcZGhwRUjMlKBsdEzYuHw8QhDU3Kio7P/xAAaAQACAwEBAAAAAAAAAAAAAAAAAwEEBQIG/8QAJREAAgMAAQQCAgMBAAAAAAAAAAECAxEhBBIxUQUiMkEUUmET/9oADAMBAAIRAxEAPwCkV0FzXQTFKhK3iuJCOlEiPSl1j40z1rUV0uD1QDM+dwHw865nNVx7pHSjotJ3cAzKwXp1PuHjTA6zbK3qxO4IzlWX9s1BwRXupyPPI7sW9o8B+lSVhsxcXEqhjlfHAxWTb8i0/rwWq+nbLFYBbxd6PeXj7Qz+1SaaPNJu9xiRj7I50vo2yTKgUMOAzz/1mrRa7ORxkMZZUkHHfjblVePy9qfOFj+GsKPNavDIUkQqw8DRd3irfrmj3gvImnkikWUbscv4Q56Ho3lVdmt3hkaOVSrKcEGt3p7o3R2JRnFxGXd0Qjp5uihujpT8OdGndmjEdOsCjwKMIIRUpdI6NU8qXVOFRhycqqqrOxwqDeNUuKJtf17u2J7vewfICrTtFI1volwycGbCg9Kg9g0xeXLnwQCsf5Gz7Yv0WaYptFwtNOtolREQBEGAKsVhbRllRUHXhUJE+Jc+FTelygMCWPOsCw2KfBZrG1woCjhUktuQM4pGwkzGGHLFScLhgMgVxGOi7JtMaTW0N7aS2l0m9HIMEcv194qgX/8AWlsr0717bHAnPOaPwz5gY41pEmM5qgdoVs0d3bXtvwkcGM/9wGR9RVvprpU2JoROCnFkP3eKLdFd2souLaKbGN9A2Oh8RShUV7GElKKaM1rOBuVFF3YNLbnGugtSRhDonClkSulTFKqlQQV/bSTutHCbv9WUD3YBJqA2LuNy+lj/ADgH51bdrI87PXHq5Hq8QOVU3Y1Q+tjoImIFYXyCXfIsU+UaDGjO6bik8fCp7TY0U4dWJJ8Kz6/ur55W7vUVsbRGKF8ZLGuIre4ED3+lbQXE4hYI5a2ZVB6FiePPp41jupyW6aUblHjDbbKaFbVnVhhTxqSs5kdRknjxzyrLdg9XudcD2Msjd8rjeGMfCne11td2+I5rq5WNjgRxHdz5ZpWOLxnclGS1Go5iP4XUnyOaofai/daMj5AxICCfA5qtbOPob6Z6e9lerah+7kuI7vvDESSAzoOIBIP+1TvaDayPsa0ckhnaORSkniynOP15V21klolL6toidHdLjSrSaIepJHvDhjxNO9yu7LSRo+lWNkbgTSwxBJsLjdfmR54zzpXdFex6aUZVRcTMkmnjG+5XJQ5pzu0N0U85IhE4Uqq0FFKKKDkhNp42YWHqkobjdfpx4fzUNs3psMeuXk1vJmOKNgBjqf8AFXC8t/SLZ4gBvcGTPgwOR8xVa2Xt3hvrvIwsiupRvxIQQePx+Ved+Sg4XOX9jRo7ZVr2iTtNlE1OTvUdWKtv91I5Az1BA51YdN0BdFiunWxhi9IGZm7zvN8c+XTxxURpetpZ3JjyBg0e1O2qi0e2tm+8I3Sw5DNZGzb7UW4xhmj7YeNINp5ZkRV70+yoGOPLhWlahaR38bQu+4w5cAQfeDWQ7Jazptjfwj0tW3HBYk5+daXc6pb6kZYdOuka4UBgQfw55ZqW88nCWtYOtL0aGyRokS37tjlhHAF3j1OOZ88UntLYwXOnCFk+7WWNioXwDAkfDNQGh7XyrdzWV+ojuYThlyMH3eVWWC6S/mULgg8a5cuF7JcJJ8+CvbQokdyFjGASWx04AD9qivCn2tzd9qUpB9VMIPPHP55pjzFew6OvsojF+jLul3TbODmgCaMijAq0LGKiu1HlQVaVVag5OMfpTSSzdrxriHA30YSAny8PlUhu0N0lJSo/DGTVXrKYTqbl+htUnGXBnkhEmoMkjmNiCM+earlxlLmWKZy3Hg3PPnVn1tTDem6gGV3vWApt3CXY3oFAdjkY615eMu1l5+hrs7Y2E94Gu9QEOOQweP61smjXVhDaJDp6y3LsOLRxN6x8zWdaG+u294IrazRzn8g+Oc1p2kPrZiRtRidfIYIHwzS7ZNvSzWklwVfUtLvhrYup7RoAz4DJJnI8+FWeG5ksbUunCTdwueNO9XkKwh3wCOtQckrS4OcDwFWeg6d3XrjheRd9nZB+2JklmJY5JOc9aMCjwPCjFeuSMkLFDFGaKgBqtKLSF1c29lF3t5PHAnWRsVU9b2+toFMWkR9/L/1pBhB7hzNJsvhX+TIws2s6ra6PZtc3TeSIDxc9BT/ZIXWpbG6jql0AJbtWMEK8o4l5e8nic+6sR1HU73WLlZb6dpH/AAr0UeQrbuzK9MmzNvA34ol7sqfKsrqeolbqXg7j9Xpm+p3qwTetxBJyKbwXqRHehbjzAqR7RtDk0y/M0alrKVvu3HJTx9U/T3VUEil9gHhWX/xWcl3u3lGj6BtfAZQt1uxsq4Bb+atek7e27W7pcSx7ytgYOeFYrb2t3cOESM9Mmrls3sbJNIJbxgijHACkzhCPOj4ylLjC9Qaj9uXZlVT6JCC2T7WM4rgchmpSy06CLS57SMmONreXBBwQQjEH5Vjc+1+oxRQTW0x3XHro3HBrT+M6iNUZavLKnV/kkajQrM7btDv0/rW8Unyqb0/tC0+4IW8hkgbrzFbEOsql+8KuFxJoA01tr22vY1ktZ45Fblutmls1ZUk/ByzCbm6uLuQyXU8kzn2pHLH50jk0KFec0YGCVII4EVt+zLCyunVD91cqs6Y5DfGT881h9bbsOE1TYqzuYeE9iTDKP7c8/mKALHdxWl5E8F7GkkEgw6txyKoGu7IHRLod2GktJfWgl/MOh/uH+auNyJEGeOKOyvUli+zdQUzWUpHD2o28GU+BFJth3oZVZ2P/AAz+KNrSVXwcA55VetKn9ISMRsdzx8KZ3Fhao7G3KXKKM+suGx1x+/8Ao1295IEitNPiHpM7COJBw4n6VQlFp4akJLNRZreTvtM166iAaOys5Ik85ChLfAFR+przRvt3YTwzmvVmzGj22maO+zst4Lq5lDy3ciDlvnj/AAPIV5g1/TJdF1q80y4wZLWVoyR4gcj8K0KYdkcMu2ffNsj6GaFGRimixeyvrmylWS1maNh0NXfRdvPV7vVEzjlIvAn31QKFMrtnX+LIa0FChQpZIK1fsDvC+q3+mScYpYTJu9eQP0rKKvXYrfrY9oNgrkBbpXtyT1IyPmBQBtV/paCSSGM7xjxkeODyqv3GlSG4TGQN4Z+NaJPbp9oJIVH3qGLPVhlgPhvU0utNB3nTgcHdOOGTUNEGbd21tNIhG6d07pHTlSuzWj3DWL6xcsVeSM9xg4IU+1+v7VP3lguoSwQMvdXkTYmXqniQatC6UiWK2saBYwm4qjwwMAUp1699DVa4rPZF9nlmI7Ka6wAZXwD5Dh/NYH2uKB2hauc5LSKT5HdA+lek9mIPRdGgj4ZXeBHmGINedu2y2S27RdQaNs98kUpHQlAD+1NXCFt6yi0ZZiACSQOQ6UVCpAFChQoAFChQoAFPdFvW03V7G+UkG2uI5uH9rA/SmVCgD2Nq8gXSIryFv6Tx3APVc8f/ABJqRLK0OcAg8aqeyt39r9nOll33ml05YnPVgu4f2NSegXjXegW0rEGRECvj8y8DUkHOlne1u/Rk9ZYk7tiOQJP+KmmJWJckFh41H2kQTV3kHKSAj4MP5p9KcFR51GAJWyJAphjXAyWx5kkn5mvM/bPIz9ompKwxuLEo8x3an616aJ+8Brzd26BB2h3W6OJgh3vM7goBFBIUKCOJ8fKiOPCioUEgoUKFAAoUKFAAoweFFQ8KAPRPYXe+lbB+jtkm2vJYuPQhX/djUpoN56JqGp2QPqJcvgHz4/WqV/w8XZP2vYsfVUxzge/Kn6VMmUx7fapbn/mL3i/pw+tDINK051mEUoPIMh+R+lOLg4darWxrSq1zvSFoe+UKD4Ngg4qxXEg31Hj40AE59YV5q7a33+0XUR+VIR/61r0gx4ivNHbA292h6qevdf8AzWgEUyhQoUEgoUKFAH//2Q=="/>
          <p:cNvSpPr>
            <a:spLocks noChangeAspect="1" noChangeArrowheads="1"/>
          </p:cNvSpPr>
          <p:nvPr/>
        </p:nvSpPr>
        <p:spPr bwMode="auto">
          <a:xfrm>
            <a:off x="155575" y="-731838"/>
            <a:ext cx="105727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152" name="Picture 8" descr="http://t3.gstatic.com/images?q=tbn:ANd9GcSmdFk_kdkHG0mSwKw22vaSoUsNroOxLS3TmcUu3jFcJU1D3S5-4Q"/>
          <p:cNvPicPr>
            <a:picLocks noChangeAspect="1" noChangeArrowheads="1"/>
          </p:cNvPicPr>
          <p:nvPr/>
        </p:nvPicPr>
        <p:blipFill>
          <a:blip r:embed="rId3" cstate="print"/>
          <a:srcRect b="23530"/>
          <a:stretch>
            <a:fillRect/>
          </a:stretch>
        </p:blipFill>
        <p:spPr bwMode="auto">
          <a:xfrm>
            <a:off x="5652120" y="3501008"/>
            <a:ext cx="1317035" cy="1440160"/>
          </a:xfrm>
          <a:prstGeom prst="rect">
            <a:avLst/>
          </a:prstGeom>
          <a:noFill/>
        </p:spPr>
      </p:pic>
      <p:pic>
        <p:nvPicPr>
          <p:cNvPr id="6154" name="Picture 10" descr="https://twimg0-a.akamaihd.net/profile_images/860459345/PierreCB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085184"/>
            <a:ext cx="1295028" cy="1295029"/>
          </a:xfrm>
          <a:prstGeom prst="rect">
            <a:avLst/>
          </a:prstGeom>
          <a:noFill/>
        </p:spPr>
      </p:pic>
      <p:sp>
        <p:nvSpPr>
          <p:cNvPr id="6156" name="AutoShape 12" descr="data:image/jpeg;base64,/9j/4AAQSkZJRgABAQAAAQABAAD/2wCEAAkGBwgHBhIIBxQVFhQXGCAZGRgXGRwfIBweICIfICIhICIeHSglGyAxISEaJjEpLCksLjouICAzODM4NyguLisBCgoKDQwOGhAQGzclICQzNzQ3NzI3LTcyNSwrNys3NzIyMzc3NzI3NzcsNCw1LS03NzQtNzQ3OC0rNzcwNDI3Nf/AABEIANAA8wMBIgACEQEDEQH/xAAcAAEAAwEAAwEAAAAAAAAAAAAABQYHBAIDCAH/xABGEAACAQMCBAQCBAsGAwkAAAAAAQIDBBEFBgcSITETQVFhInEIFIGRFRYjMjdic6GxssE2QlJy0eIzdLMXJCU4Q5KiwtL/xAAZAQEAAwEBAAAAAAAAAAAAAAAAAQIEAwX/xAAqEQEAAgECAggHAAAAAAAAAAAAAQIDETIEYQUSISIxgaHwExQzQXGR0f/aAAwDAQACEQMRAD8A3EAAAAAAAAAAAAAAAAAAAAAAAAAAAAAAAAAAAAAAAAAAAAAAAAAAAAAAAAAAAAAAAAAAAAAAAAAAAAAAAAAAAAAAAAAAAAAAAAAAAAAAAAAAAAAAAAAAAAAAAAAAAAAAAAAAAAAAAAAAAAAAAAAAAAAAAAAAAAAAAAAAAAAAAAAAAAAAAAAAAAAAAAAAAAAAAAAAAAAAAAAAAAAAAAAAAAB+N4WWZxuHjRtjSLt2tv4lxKLxJ0kuVNe8mub7Moum6NNuNZ29cabaVPCnVg4KeM4z0fmvLK+0x/b2wdp7N1SpU3vd2lV4Xh0pS6rOcylDOX7d13AtOg8a9s6reRtbpVaDk0lKok45fbLi3y/N9C965q1tomj1dUvM+HTjzS5Vl49j5Y4m/i490SntFx8CUItqGVFT6ppJ9l0T9Optep1p3HAJVKrbf1KGW/PCigO3T+L21r2xr3jlUhGiot80OsnJtJRSby8r+vY5dB4z7a1fU42M1VouT5YyqJcrb6LLi3y59zH+EO0bPeG4p2upuXhU6fPKMXhyeUks+S6s4+KO2rXam7Z6bYOTp8sZx5nlpS8s+fVMDdN08Xtubd1KWnSVStUg8T8NLEX6Zk0m/XGSw7O3jpG8LKVzpEnmLxOEliUW+2V5r3XQyO84V6TQ4Xy16pOo7rwPHcub4c45nHGO2Ome+epHfRyqzjvSvST+F20m17qdPH8WBte796aJtChGprFTEpZ5IRWZSx7eS93hFFjx80F1eWVvcJZ7/B/DmOfiPwyra1uOpuDUr+jSoycVir8PJBJLCk3jPd+XVkRxCpcMobRna7flQ+sQS8OVLLlJppPml/eys937gbJtjculbo076/o0+eOcNNYlF+kk+zK5ubipt/bWsz0rUFWc4YzyxTXVZ9TO/o11JrWL2kn0dKDa91J4/i/vNL3ZsTZ2o16uu7hpdVHNSbq1IrEV3aUkuyAg/wDty2n/AIbj/wBi/wD0XTaO57DdulfhLS1NQ53D41h5WH6+6PlS7tLfcG6vqW1KDhCpPko08yk8esnJt+sn5JfI3bcdrHhnwiqWenS/KvEHNdG6lTpKS9MJPHyQHfubi/tjQb6VknOvUg8SVJJqL81zNpN/LPodW0OKO3N03asraUqVaX5sKqxze0Wm037ZyZFwK2ppm5NZuK+rwVSFCEcQl+a5Tbw2vPCi+hHcX9Btdpb3UdFTpwlCNaCTfwSzJfD6dY59gPord257DaelfhLU+dw5lH4Fl5f2+xXFxc2v+AHrEnUUfEdOMHH45SSUuizjGH3bwVTidq89e4L2mqVfzqkqbl/mSkpfvTKpwa2DYbwVe61pzdKliMYRljMpdW38kl9/sBqm0+Lm3dyanHToKpRqTeIKoliT74zFtJ/PH3mgHx7uTT/xX3tVsrOTfgVlyN98JqUc+/Y+wKk1Tpub8lkCp724h6Fs2So6hKU60llUqazLHq84UV82Q+2eMe3Nd1GNhVVShObSh4qXLJvssxbxn3KjwfsqW7t73+69USqOE/yfMuzm3jp+rCKSL1xZ2T+N+hL6hCH1qnJOnJvHTPxRb9MdfmkBdbm4o2lvK4uZKMIpuUpPCSXdtmY3/HPblC5dOypXFaK7zjFRWPXEmn96RX+Muq6rpuwdO0LU3+WqxXj4eebwlHu/eTi/mjWNpbcstt6BT0u1hFYiud4/Plj4nL165+wD0bP3no28LSVbSJvmjjnpyWJRz2yvNe6yjlr8QdBttdutIupShK2h4lSUo/CklF9GurfxLCx18jMtbt6Ww+NttX0xclG55eaC7YqScJLHkuZKWD0VdDt9wcf7iyvetJSVScPKajTg0n6rmxn2yBbqPHPbU79UK1OvCm30quKax2zhNyx9mSx7w4i6FtWFONy5ValRKUKdJJtxfZ5zhJ+Xr5Ho4uaNZX/D658aEc0YeJTaSXI4+nosdMehXuAWjUPxeev3Px16j8OM5dXCnTxFRj6Lp/D0AsOyOJuh7wunZWvPTrYbVOol8SXdpptP5d/3k5S3NY1NdejxU+df3sfD3a7/ADUln1Xyzk/Eq1paPxk0y/09KEq0qbnhYy3U5G+nm4vD+RscdH0+Oo/hCNNeJ35uvdrDeO2cdM4yB3gACocVteutu7Hr31g8VHiEZf4XJ4yvdLOPcxPg7tGw3prlxW16UpxpJSceZ5nKTfWT746fe0fQO8dvUN07craRcPl518MsZ5ZLrF48+uOhhlnwj35o2puppFSnB9YqrTquOY+/TPo8YAgeMWm6PpG83p+gwjCEKcFKMW3iby33b64cTWbican0fE4PP/c4r7VhP95WdU4F38tFjWt7hVL1zzU521Bp+jabyu+X36l1tuH9XSuGVxtjT6viVasW25vEVN4yorryx6f18wKB9Gz+0N3+xX8yIbj/APpCl+xp/wBTRODvD/W9natcXWr+FyzpqMeSTbzzJ+iI/irwy3Burdb1PS/B8N04x+ObTys56crAtesfoWqf8h/9EZX9HT+3NX/lZ/z0jaNR0G8uOHUtAp8vjO18Jdfh5uXHfHbPsUfhFw317aO5qmo6s6XI6Mqa5JtvLlB/4V0xFgZrxL1y93Rv2paXFRqnCt4NOLfwwSfK3j1by2/6JGg8QNg7T2jw8q16VPNfEYwqzk3KU212WcduZ4S7ZPRxH4O6lqWvVdW27Km41XzSpzfK4yffDxhpvr5Hjo3CLcms1ILe91LwaccQhGo5y7dMN9Ir730wBHfRurU47iu6Un8UqKaXriXX+KPbx53zK7u3tbTJfk4NOvJf3peUPku79/kTvDjhDe7d3L+FtWrL8lJ+EqTfxpprM89lh/m9fn6/mscIrC/3Lc6tr93yQq1HONOmknhvPVy/gl9pW1orGtp0TETM6QqPBzcOztrc9/rdSauZ/Cn4UpRpw9nFNtvz6dkl6l/4w17Pc/DGeoaLUjVhTqwqZg89sxefRpSzhkXX4Q7KuI+HZ3VWEn2blF9ftii2cPthfivt250TUpwr061STeItZhKEY4ab6Po+zfzIpkpk2TE/hNqWpujRnv0arqnDUr61k/inCnJL1UXJP+ZET9Ii6p198U6MH1p28VL2blOWPua+8kNZ4Obl0XWPruz6qlFNuD5+SpDPk32fTpnPVeR17S4Mapd6wtS3pNOPNzSgpOcqj9Jy8l69Wy6rw3fZVLDgFYUayak5Qnh/rucl+5omPo2f2fvP2y/lRbOK217/AHTtVaZpHIpqpGWJPlWFn0TOPg7s/VNnaTcW2r+HzVKilHkk30UcdeiAw3in+kq9/ar+ET6vuIOpbyprzTX3owze/CXcuubyuNVsnQ8OpUUo802njC7rlNA3Lp297jelrc6HXhCyjyeLB4y8SfPlOLcsxwl1+7uBS/o61lZ3Go6PX6VIyi8f5XKMv34NQ3huaz2loctWv1KUU1FRjjMm32WWvd/Yyh7x4d61b7p/GrYdSNOvJt1KcnhNvu1lOLT80/PqR9TY++N76nSlvurTp21N58Om119cKPZtdOZvp5ARHHW6etaJpW47eEoU6kZ4UsZXNyyjnHqk2bvZXVO9s4XdB5jOKkn7NZREbo2rp+49ty0O4XLDCUHH/wBNx/Na+XbHplGaaVoPFfa1r+B9InQq0VlQlJxfKn6c2GvXDygOXij/AOMcZNN0216yh4XN7fG5v/49Tp0D/wAxV5/kl/06ZZOHHDu40HUqm4Nx1VWvameqbahzfndX3k+2cYS6IaXsrVbXi5cboqun9XnFqOJPmy4xXVY9U/MCwcTP7AX/AOwn/AguA/6OKP7Sp/My1by0y41nat1ptnjnq0pQjzPCy15vyIvhht6+2vtCnpep8viRlNvkeV8Um11wvICg8Yf0o6N/mp/9ZG1mccQNk6tuDe2naxYeH4dvKDnzSafw1FN4WHnoaOAAAAAACM1HTalSp9ZsZuFT90vaSJMHPLirlr1bL0vak6wrkNwV7Or4GrU2n6x8/s8/sZLWuq2N1/wakfk+j+5nRc21G5peHcRUl7lfvdq0pvms5cvtLqvv7/xPPvHHYNmmSvPst+/CWus8Ll3d2eXbCyZGSlS0nWbL/gc2P1Jf0PH61r1Lo/F+2Of6HKelrU+pitHvyX+Qi2zJErvk/SkK+1+fROp9kP8AaecbTX7vpPxEv1pYJjpeL7MVp8iej+ruvELdXuaFvHmryjH5sr13faRVuX9XpeNUk/R/1/0weNrtWUpc97P7I/6v/Qn7KwtbGHLbRS9/N/aX04vit9IpXn3p8vsrrgwbbTaeXZH9VzVrGg9Qt6FtBQlLrJLy7f7i2rscNGwjHUJ3tV5k+kf1V6fM7kaOE4f4Vr30060+kdnr4uOfN8SK1110j1n3oAA2swAAAAAAAAAAAAAAAAAAAAAAAAAAAAAAAAAAAAAAAAAAAAAAAAAAAAAAAAAAAAAAAAAAAAAAAAAAAAAAAAAAAAAAAAAAAAAAAAAAAAAAAAAAAAAAAAAAAAAAAAAAAAAAAAAAAAAAAAAAAAAAAAAAAAAAAAAAAAAAAAAAAAAAAAAAAAAAAAAAA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158" name="Picture 14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5" cstate="print"/>
          <a:srcRect t="30240" b="31961"/>
          <a:stretch>
            <a:fillRect/>
          </a:stretch>
        </p:blipFill>
        <p:spPr bwMode="auto">
          <a:xfrm>
            <a:off x="7108254" y="3933056"/>
            <a:ext cx="2000250" cy="648072"/>
          </a:xfrm>
          <a:prstGeom prst="rect">
            <a:avLst/>
          </a:prstGeom>
          <a:noFill/>
        </p:spPr>
      </p:pic>
      <p:pic>
        <p:nvPicPr>
          <p:cNvPr id="6160" name="Picture 16" descr="https://si0.twimg.com/profile_images/2701963961/dd6cefed8ddc2d75265e6077142369e5.png"/>
          <p:cNvPicPr>
            <a:picLocks noChangeAspect="1" noChangeArrowheads="1"/>
          </p:cNvPicPr>
          <p:nvPr/>
        </p:nvPicPr>
        <p:blipFill>
          <a:blip r:embed="rId6" cstate="print"/>
          <a:srcRect l="3150" t="34649" b="30701"/>
          <a:stretch>
            <a:fillRect/>
          </a:stretch>
        </p:blipFill>
        <p:spPr bwMode="auto">
          <a:xfrm>
            <a:off x="7236296" y="5373216"/>
            <a:ext cx="1565920" cy="560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196752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>
                <a:solidFill>
                  <a:srgbClr val="C00000"/>
                </a:solidFill>
              </a:rPr>
              <a:t>And now the Review</a:t>
            </a:r>
            <a:endParaRPr lang="en-CA" sz="4400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3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620688"/>
            <a:ext cx="5760640" cy="216024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CA" sz="1800" b="1" dirty="0" smtClean="0">
                <a:solidFill>
                  <a:srgbClr val="C00000"/>
                </a:solidFill>
              </a:rPr>
              <a:t>E-commerce businesses sell:</a:t>
            </a:r>
          </a:p>
          <a:p>
            <a:pPr marL="177800" indent="-177800"/>
            <a:r>
              <a:rPr lang="en-CA" sz="1800" b="1" dirty="0" smtClean="0"/>
              <a:t>Physical Goods</a:t>
            </a:r>
            <a:r>
              <a:rPr lang="en-CA" sz="1800" b="1" dirty="0" smtClean="0"/>
              <a:t>:  </a:t>
            </a:r>
            <a:r>
              <a:rPr lang="en-CA" sz="1800" dirty="0" err="1" smtClean="0"/>
              <a:t>ie</a:t>
            </a:r>
            <a:r>
              <a:rPr lang="en-CA" sz="1800" dirty="0" smtClean="0"/>
              <a:t> books, gadgets, furniture, appliances (shipping involved)</a:t>
            </a:r>
          </a:p>
          <a:p>
            <a:pPr marL="177800" indent="-177800"/>
            <a:r>
              <a:rPr lang="en-CA" sz="1800" b="1" dirty="0" smtClean="0"/>
              <a:t>Digital Goods: </a:t>
            </a:r>
            <a:r>
              <a:rPr lang="en-CA" sz="1800" dirty="0" err="1" smtClean="0"/>
              <a:t>ie</a:t>
            </a:r>
            <a:r>
              <a:rPr lang="en-CA" sz="1800" dirty="0" smtClean="0"/>
              <a:t>. software, </a:t>
            </a:r>
            <a:r>
              <a:rPr lang="en-CA" sz="1800" dirty="0" err="1" smtClean="0"/>
              <a:t>ebooks</a:t>
            </a:r>
            <a:r>
              <a:rPr lang="en-CA" sz="1800" dirty="0" smtClean="0"/>
              <a:t>, </a:t>
            </a:r>
            <a:r>
              <a:rPr lang="en-CA" sz="1800" dirty="0" err="1" smtClean="0"/>
              <a:t>musc</a:t>
            </a:r>
            <a:r>
              <a:rPr lang="en-CA" sz="1800" dirty="0" smtClean="0"/>
              <a:t>, text, images, video etc. (immediate download)</a:t>
            </a:r>
          </a:p>
          <a:p>
            <a:pPr marL="177800" indent="-177800"/>
            <a:r>
              <a:rPr lang="en-CA" sz="1800" b="1" dirty="0" smtClean="0"/>
              <a:t>Services: </a:t>
            </a:r>
            <a:r>
              <a:rPr lang="en-CA" sz="1800" dirty="0" smtClean="0"/>
              <a:t>tickets</a:t>
            </a:r>
            <a:r>
              <a:rPr lang="en-CA" sz="1800" dirty="0" smtClean="0"/>
              <a:t>,  insurance etc.  (</a:t>
            </a:r>
            <a:r>
              <a:rPr lang="en-CA" sz="1800" dirty="0" err="1" smtClean="0"/>
              <a:t>ecopies</a:t>
            </a:r>
            <a:r>
              <a:rPr lang="en-CA" sz="1800" dirty="0" smtClean="0"/>
              <a:t>)</a:t>
            </a:r>
          </a:p>
          <a:p>
            <a:pPr marL="182563" indent="-182563">
              <a:buNone/>
            </a:pP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548680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890" name="Picture 2" descr="http://www.vyralmedia.com/wp-content/uploads/2012/02/ecommer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524125"/>
            <a:ext cx="7143750" cy="43338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228184" y="692696"/>
            <a:ext cx="291581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/>
              <a:t>It is estimated that the United States will spend an estimated </a:t>
            </a:r>
            <a:r>
              <a:rPr lang="en-CA" sz="2000" b="1" dirty="0" smtClean="0">
                <a:solidFill>
                  <a:srgbClr val="C00000"/>
                </a:solidFill>
              </a:rPr>
              <a:t>327 Billion Dollars online in 2016.</a:t>
            </a:r>
            <a:r>
              <a:rPr lang="en-CA" sz="2000" b="1" dirty="0" smtClean="0"/>
              <a:t>  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cdn.instantshift.com/wp-content/uploads/2012/12/payment-gateway-process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7185246" cy="5544616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520" y="188640"/>
            <a:ext cx="5616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1">
                <a:solidFill>
                  <a:srgbClr val="C00000"/>
                </a:solidFill>
              </a:rPr>
              <a:t>The Cycle of E-Commerce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5</a:t>
            </a:fld>
            <a:endParaRPr lang="en-CA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51520" y="1052736"/>
            <a:ext cx="4752528" cy="4154984"/>
          </a:xfrm>
          <a:prstGeom prst="rect">
            <a:avLst/>
          </a:prstGeom>
          <a:solidFill>
            <a:srgbClr val="FFE28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400" b="1" dirty="0" smtClean="0">
                <a:solidFill>
                  <a:srgbClr val="C00000"/>
                </a:solidFill>
              </a:rPr>
              <a:t>Examples of E-commerce 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endParaRPr lang="en-CA" sz="2400" b="1" dirty="0" smtClean="0">
              <a:solidFill>
                <a:srgbClr val="C00000"/>
              </a:solidFill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/>
              <a:t>Purchasing Products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/>
              <a:t>Online Auctions </a:t>
            </a:r>
            <a:r>
              <a:rPr lang="en-CA" dirty="0" smtClean="0"/>
              <a:t>– internet auctions reaches more buyers/sellers</a:t>
            </a:r>
            <a:br>
              <a:rPr lang="en-CA" dirty="0" smtClean="0"/>
            </a:br>
            <a:endParaRPr lang="en-CA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/>
              <a:t>Internet Banking </a:t>
            </a:r>
            <a:r>
              <a:rPr lang="en-CA" dirty="0" smtClean="0"/>
              <a:t>– banking operations without physical visit needed</a:t>
            </a:r>
            <a:br>
              <a:rPr lang="en-CA" dirty="0" smtClean="0"/>
            </a:br>
            <a:endParaRPr lang="en-CA" b="1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CA" b="1" dirty="0" smtClean="0"/>
              <a:t>Online Ticketing </a:t>
            </a:r>
            <a:r>
              <a:rPr lang="en-CA" dirty="0" smtClean="0"/>
              <a:t>– Air tickets, movie tickets, train tickets, sporting events</a:t>
            </a:r>
          </a:p>
          <a:p>
            <a:pPr marL="273050" indent="-273050"/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</p:txBody>
      </p:sp>
      <p:pic>
        <p:nvPicPr>
          <p:cNvPr id="12290" name="Picture 2" descr="http://assets.econsultancy.com/images/resized/0002/7610/skinny_ties-blog-f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9697" y="1556792"/>
            <a:ext cx="4424303" cy="2784074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6156176" y="4365104"/>
            <a:ext cx="24837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hlinkClick r:id="rId4"/>
              </a:rPr>
              <a:t>http://skinnyties.com/</a:t>
            </a:r>
            <a:endParaRPr lang="en-CA" sz="1600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6</a:t>
            </a:fld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12776"/>
            <a:ext cx="4464496" cy="4896544"/>
          </a:xfrm>
          <a:noFill/>
        </p:spPr>
        <p:txBody>
          <a:bodyPr>
            <a:normAutofit fontScale="77500" lnSpcReduction="20000"/>
          </a:bodyPr>
          <a:lstStyle/>
          <a:p>
            <a:pPr marL="177800" indent="-177800">
              <a:buNone/>
            </a:pPr>
            <a:r>
              <a:rPr lang="en-CA" sz="2600" b="1" dirty="0" smtClean="0">
                <a:solidFill>
                  <a:srgbClr val="C00000"/>
                </a:solidFill>
              </a:rPr>
              <a:t>FOR Business</a:t>
            </a:r>
          </a:p>
          <a:p>
            <a:pPr marL="177800" indent="-177800"/>
            <a:r>
              <a:rPr lang="en-CA" sz="2600" b="1" dirty="0" smtClean="0"/>
              <a:t>No geographic limitations </a:t>
            </a:r>
            <a:r>
              <a:rPr lang="en-CA" sz="2600" dirty="0" smtClean="0"/>
              <a:t>- mobile</a:t>
            </a:r>
          </a:p>
          <a:p>
            <a:pPr marL="177800" indent="-177800"/>
            <a:r>
              <a:rPr lang="en-CA" sz="2600" b="1" dirty="0" smtClean="0"/>
              <a:t>Gain new customers </a:t>
            </a:r>
            <a:r>
              <a:rPr lang="en-CA" sz="2600" dirty="0" smtClean="0"/>
              <a:t>with search engine visibility</a:t>
            </a:r>
          </a:p>
          <a:p>
            <a:pPr marL="177800" indent="-177800"/>
            <a:r>
              <a:rPr lang="en-CA" sz="2600" b="1" dirty="0" smtClean="0"/>
              <a:t>Lower Costs</a:t>
            </a:r>
            <a:endParaRPr lang="en-CA" sz="2600" b="1" dirty="0" smtClean="0"/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Discount prices to consumer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Advertising and Marketing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Personnel – automated checkout, billing payments, inventory management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Lower # of employees</a:t>
            </a:r>
          </a:p>
          <a:p>
            <a:pPr marL="177800" lvl="0" indent="-177800">
              <a:defRPr/>
            </a:pPr>
            <a:r>
              <a:rPr lang="en-CA" sz="2600" b="1" dirty="0" smtClean="0"/>
              <a:t>No </a:t>
            </a:r>
            <a:r>
              <a:rPr lang="en-CA" sz="2600" b="1" dirty="0" err="1" smtClean="0"/>
              <a:t>realestate</a:t>
            </a:r>
            <a:r>
              <a:rPr lang="en-CA" sz="2600" b="1" dirty="0" smtClean="0"/>
              <a:t> overhead</a:t>
            </a:r>
          </a:p>
          <a:p>
            <a:pPr marL="177800" indent="-177800">
              <a:defRPr/>
            </a:pPr>
            <a:r>
              <a:rPr lang="en-CA" sz="2600" b="1" dirty="0" smtClean="0"/>
              <a:t>Offer </a:t>
            </a:r>
            <a:r>
              <a:rPr lang="en-CA" sz="2600" b="1" dirty="0"/>
              <a:t>deals, bargains, coupons</a:t>
            </a:r>
          </a:p>
          <a:p>
            <a:pPr marL="177800" lvl="0" indent="-177800">
              <a:defRPr/>
            </a:pPr>
            <a:r>
              <a:rPr lang="en-CA" sz="2600" b="1" dirty="0" smtClean="0"/>
              <a:t>Offer larger catalogs</a:t>
            </a:r>
          </a:p>
          <a:p>
            <a:pPr marL="177800" lvl="0" indent="-177800">
              <a:defRPr/>
            </a:pPr>
            <a:r>
              <a:rPr lang="en-CA" sz="2600" b="1" dirty="0" smtClean="0"/>
              <a:t>Deal better with change of cost dynamics</a:t>
            </a:r>
          </a:p>
          <a:p>
            <a:pPr marL="182563" lvl="0" indent="-182563">
              <a:defRPr/>
            </a:pPr>
            <a:endParaRPr lang="en-US" sz="4400" dirty="0" smtClean="0"/>
          </a:p>
          <a:p>
            <a:pPr lvl="1"/>
            <a:endParaRPr lang="en-US" sz="4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23728" y="260648"/>
            <a:ext cx="4921540" cy="892552"/>
          </a:xfrm>
          <a:prstGeom prst="rect">
            <a:avLst/>
          </a:prstGeom>
          <a:solidFill>
            <a:srgbClr val="FFE285"/>
          </a:solidFill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Advantages of E-commerce</a:t>
            </a:r>
          </a:p>
          <a:p>
            <a:pPr algn="ctr"/>
            <a:r>
              <a:rPr lang="en-CA" sz="2400" b="1" dirty="0" smtClean="0"/>
              <a:t>“Holy grail of retail”</a:t>
            </a:r>
            <a:endParaRPr lang="en-CA" sz="2800" b="1" dirty="0" smtClean="0">
              <a:solidFill>
                <a:srgbClr val="C00000"/>
              </a:solidFill>
            </a:endParaRPr>
          </a:p>
        </p:txBody>
      </p:sp>
      <p:pic>
        <p:nvPicPr>
          <p:cNvPr id="39938" name="Picture 2" descr="http://www.cavsi.com/english/images/ecommerce-shoppingcart-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28800"/>
            <a:ext cx="3716636" cy="431328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56325" y="5013325"/>
            <a:ext cx="1800225" cy="1223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7</a:t>
            </a:fld>
            <a:endParaRPr lang="en-CA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95736" y="260648"/>
            <a:ext cx="4921540" cy="892552"/>
          </a:xfrm>
          <a:prstGeom prst="rect">
            <a:avLst/>
          </a:prstGeom>
          <a:solidFill>
            <a:srgbClr val="FFE285"/>
          </a:solidFill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Advantages of E-commerce</a:t>
            </a:r>
          </a:p>
          <a:p>
            <a:pPr algn="ctr"/>
            <a:r>
              <a:rPr lang="en-CA" sz="2400" b="1" dirty="0" smtClean="0"/>
              <a:t>“Holy grail of retail”</a:t>
            </a:r>
            <a:endParaRPr lang="en-CA" sz="2800" b="1" dirty="0" smtClean="0">
              <a:solidFill>
                <a:srgbClr val="C00000"/>
              </a:solidFill>
            </a:endParaRPr>
          </a:p>
        </p:txBody>
      </p:sp>
      <p:pic>
        <p:nvPicPr>
          <p:cNvPr id="39938" name="Picture 2" descr="http://www.cavsi.com/english/images/ecommerce-shoppingcart-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700808"/>
            <a:ext cx="3716636" cy="4313287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844675"/>
            <a:ext cx="40671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CA" altLang="en-US" sz="2400" b="1" dirty="0">
                <a:solidFill>
                  <a:srgbClr val="C00000"/>
                </a:solidFill>
              </a:rPr>
              <a:t>For Customer</a:t>
            </a:r>
          </a:p>
          <a:p>
            <a:pPr eaLnBrk="1" hangingPunct="1"/>
            <a:r>
              <a:rPr lang="en-CA" altLang="en-US" sz="1800" b="1" dirty="0"/>
              <a:t>Eliminate Travel Time </a:t>
            </a:r>
            <a:r>
              <a:rPr lang="en-CA" altLang="en-US" sz="1800" dirty="0"/>
              <a:t>and Cost</a:t>
            </a:r>
          </a:p>
          <a:p>
            <a:pPr eaLnBrk="1" hangingPunct="1"/>
            <a:r>
              <a:rPr lang="en-CA" altLang="en-US" sz="1800" b="1" dirty="0"/>
              <a:t>Easy</a:t>
            </a:r>
          </a:p>
          <a:p>
            <a:pPr eaLnBrk="1" hangingPunct="1"/>
            <a:r>
              <a:rPr lang="en-CA" altLang="en-US" sz="1800" b="1" dirty="0"/>
              <a:t>Comparison Shopping</a:t>
            </a:r>
          </a:p>
          <a:p>
            <a:pPr eaLnBrk="1" hangingPunct="1"/>
            <a:r>
              <a:rPr lang="en-CA" altLang="en-US" sz="1800" b="1" dirty="0"/>
              <a:t>Locate Product/Review</a:t>
            </a:r>
          </a:p>
          <a:p>
            <a:pPr eaLnBrk="1" hangingPunct="1"/>
            <a:r>
              <a:rPr lang="en-CA" altLang="en-US" sz="1800" b="1" dirty="0"/>
              <a:t>Lower buying costs</a:t>
            </a:r>
          </a:p>
          <a:p>
            <a:pPr eaLnBrk="1" hangingPunct="1"/>
            <a:r>
              <a:rPr lang="en-CA" altLang="en-US" sz="1800" b="1" dirty="0"/>
              <a:t>Coupons</a:t>
            </a:r>
          </a:p>
          <a:p>
            <a:pPr eaLnBrk="1" hangingPunct="1"/>
            <a:endParaRPr lang="en-CA" alt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1484313"/>
            <a:ext cx="1800225" cy="1152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7E52EEAA-6F19-4756-809B-7F76A2217C9C}" type="slidenum">
              <a:rPr lang="en-CA" smtClean="0"/>
              <a:pPr/>
              <a:t>8</a:t>
            </a:fld>
            <a:endParaRPr lang="en-CA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536" y="692696"/>
            <a:ext cx="806489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7131" y="836712"/>
            <a:ext cx="5421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Disadvantages of E-commerce</a:t>
            </a:r>
          </a:p>
        </p:txBody>
      </p:sp>
      <p:pic>
        <p:nvPicPr>
          <p:cNvPr id="10242" name="Picture 2" descr="https://encrypted-tbn2.gstatic.com/images?q=tbn:ANd9GcTDmLH-lNZ3vkAgJvFg_qcW87ZCXKfGxTpqPg54Rmhp86uLJGQA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581128"/>
            <a:ext cx="3138856" cy="2081199"/>
          </a:xfrm>
          <a:prstGeom prst="rect">
            <a:avLst/>
          </a:prstGeom>
          <a:noFill/>
        </p:spPr>
      </p:pic>
      <p:pic>
        <p:nvPicPr>
          <p:cNvPr id="10244" name="Picture 4" descr="https://encrypted-tbn1.gstatic.com/images?q=tbn:ANd9GcT8uBuqGtQfxCIEcQQnHZWvZ-7e4RbyHNEJHuJaKDzRz_vS3RLSC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149080"/>
            <a:ext cx="2871242" cy="2133253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12776"/>
            <a:ext cx="7272807" cy="4176713"/>
          </a:xfrm>
        </p:spPr>
        <p:txBody>
          <a:bodyPr/>
          <a:lstStyle/>
          <a:p>
            <a:pPr marL="177800" indent="-177800" eaLnBrk="1" hangingPunct="1"/>
            <a:r>
              <a:rPr lang="en-CA" altLang="en-US" sz="1800" b="1" dirty="0" smtClean="0"/>
              <a:t>Lacks Personal touch </a:t>
            </a:r>
            <a:endParaRPr lang="en-CA" altLang="en-US" sz="1800" dirty="0" smtClean="0"/>
          </a:p>
          <a:p>
            <a:pPr marL="177800" indent="-177800" eaLnBrk="1" hangingPunct="1"/>
            <a:r>
              <a:rPr lang="en-CA" altLang="en-US" sz="1800" b="1" dirty="0" smtClean="0"/>
              <a:t>E-commerce Delays Some Goods </a:t>
            </a:r>
            <a:r>
              <a:rPr lang="en-CA" altLang="en-US" sz="1800" dirty="0" smtClean="0"/>
              <a:t>– unless digital goods:   </a:t>
            </a:r>
            <a:r>
              <a:rPr lang="en-CA" altLang="en-US" sz="1800" dirty="0" err="1" smtClean="0"/>
              <a:t>ebook</a:t>
            </a:r>
            <a:r>
              <a:rPr lang="en-CA" altLang="en-US" sz="1800" dirty="0" smtClean="0"/>
              <a:t> or music file download.</a:t>
            </a:r>
          </a:p>
          <a:p>
            <a:pPr marL="177800" indent="-177800" eaLnBrk="1" hangingPunct="1"/>
            <a:r>
              <a:rPr lang="en-CA" altLang="en-US" sz="1800" b="1" dirty="0" smtClean="0"/>
              <a:t>Product Experience</a:t>
            </a:r>
          </a:p>
          <a:p>
            <a:pPr lvl="1" eaLnBrk="1" hangingPunct="1"/>
            <a:r>
              <a:rPr lang="en-CA" altLang="en-US" sz="1800" dirty="0" smtClean="0"/>
              <a:t>Cannot experience the product before purchase</a:t>
            </a:r>
          </a:p>
          <a:p>
            <a:pPr marL="177800" indent="-177800" eaLnBrk="1" hangingPunct="1"/>
            <a:r>
              <a:rPr lang="en-CA" altLang="en-US" sz="1800" b="1" dirty="0" smtClean="0"/>
              <a:t>Security: </a:t>
            </a:r>
            <a:r>
              <a:rPr lang="en-CA" altLang="en-US" sz="1800" dirty="0" smtClean="0"/>
              <a:t>Consumer needs to trust the site they are buying from – credit card</a:t>
            </a:r>
          </a:p>
          <a:p>
            <a:pPr marL="177800" indent="-177800" eaLnBrk="1" hangingPunct="1"/>
            <a:r>
              <a:rPr lang="en-CA" altLang="en-US" sz="1800" b="1" dirty="0" smtClean="0"/>
              <a:t>Harvest of other information: </a:t>
            </a:r>
            <a:r>
              <a:rPr lang="en-CA" altLang="en-US" sz="1800" dirty="0" smtClean="0"/>
              <a:t>Companies ask information about behaviour and preferences</a:t>
            </a:r>
          </a:p>
          <a:p>
            <a:pPr lvl="1" eaLnBrk="1" hangingPunct="1"/>
            <a:endParaRPr lang="en-CA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93236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50D21-77C7-4B64-9995-7DE890BB398C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248150" cy="547295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400" b="1" dirty="0" smtClean="0">
                <a:solidFill>
                  <a:srgbClr val="C00000"/>
                </a:solidFill>
              </a:rPr>
              <a:t>Types of E-commerce:</a:t>
            </a:r>
            <a:br>
              <a:rPr lang="en-CA" sz="2400" b="1" dirty="0" smtClean="0">
                <a:solidFill>
                  <a:srgbClr val="C00000"/>
                </a:solidFill>
              </a:rPr>
            </a:br>
            <a:endParaRPr lang="en-CA" sz="2400" b="1" dirty="0" smtClean="0">
              <a:solidFill>
                <a:srgbClr val="C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 smtClean="0">
                <a:solidFill>
                  <a:srgbClr val="C00000"/>
                </a:solidFill>
              </a:rPr>
              <a:t>All transactions fall into one of these categories:</a:t>
            </a:r>
            <a:br>
              <a:rPr lang="en-CA" sz="2200" b="1" dirty="0" smtClean="0">
                <a:solidFill>
                  <a:srgbClr val="C00000"/>
                </a:solidFill>
              </a:rPr>
            </a:br>
            <a:endParaRPr lang="en-CA" sz="1700" b="1" dirty="0" smtClean="0">
              <a:solidFill>
                <a:srgbClr val="C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000" b="1" dirty="0" smtClean="0"/>
              <a:t>Business to Business (B2B)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1800" dirty="0" smtClean="0"/>
              <a:t>Both transacting parties are </a:t>
            </a:r>
            <a:r>
              <a:rPr lang="en-CA" sz="1800" dirty="0" smtClean="0">
                <a:solidFill>
                  <a:srgbClr val="C00000"/>
                </a:solidFill>
              </a:rPr>
              <a:t>businesses </a:t>
            </a:r>
            <a:r>
              <a:rPr lang="en-CA" sz="1800" dirty="0" err="1" smtClean="0"/>
              <a:t>ie</a:t>
            </a:r>
            <a:r>
              <a:rPr lang="en-CA" sz="1800" dirty="0" smtClean="0"/>
              <a:t>. manufacturers, traders, retailers etc.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000" b="1" dirty="0" smtClean="0"/>
              <a:t>Business to Consumer (B2C)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1800" dirty="0" smtClean="0"/>
              <a:t>Businesses sell electronically to </a:t>
            </a:r>
            <a:br>
              <a:rPr lang="en-CA" sz="1800" dirty="0" smtClean="0"/>
            </a:br>
            <a:r>
              <a:rPr lang="en-CA" sz="1800" dirty="0" smtClean="0">
                <a:solidFill>
                  <a:srgbClr val="C00000"/>
                </a:solidFill>
              </a:rPr>
              <a:t>end-consumers</a:t>
            </a:r>
            <a:endParaRPr lang="en-CA" sz="1800" dirty="0" smtClean="0">
              <a:solidFill>
                <a:srgbClr val="C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000" b="1" dirty="0" smtClean="0"/>
              <a:t>Consumer to Consumer (C2C)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1800" dirty="0" smtClean="0"/>
              <a:t>Between consumers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1800" dirty="0" smtClean="0"/>
              <a:t>A bartering system – auction sites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600" dirty="0"/>
              <a:t>It is an online platform where anyone can put products on sale without any middleman, to be bought by any end </a:t>
            </a:r>
            <a:r>
              <a:rPr lang="en-US" sz="1600" dirty="0" smtClean="0"/>
              <a:t>consumer</a:t>
            </a:r>
            <a:endParaRPr lang="en-CA" sz="1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1800" b="1" dirty="0" smtClean="0">
                <a:solidFill>
                  <a:srgbClr val="FF0000"/>
                </a:solidFill>
              </a:rPr>
              <a:t>Question:  </a:t>
            </a:r>
            <a:r>
              <a:rPr lang="en-CA" sz="1800" b="1" dirty="0" err="1" smtClean="0">
                <a:solidFill>
                  <a:srgbClr val="FF0000"/>
                </a:solidFill>
              </a:rPr>
              <a:t>kijiji</a:t>
            </a:r>
            <a:r>
              <a:rPr lang="en-CA" sz="1800" b="1" dirty="0" smtClean="0">
                <a:solidFill>
                  <a:srgbClr val="FF0000"/>
                </a:solidFill>
              </a:rPr>
              <a:t> is not a C2C – Why</a:t>
            </a:r>
            <a:r>
              <a:rPr lang="en-CA" sz="1800" b="1" dirty="0" smtClean="0">
                <a:solidFill>
                  <a:srgbClr val="FF0000"/>
                </a:solidFill>
              </a:rPr>
              <a:t>? No online Payment</a:t>
            </a:r>
            <a:endParaRPr lang="en-CA" sz="1800" b="1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endParaRPr lang="en-CA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 eaLnBrk="1" fontAlgn="auto" hangingPunct="1">
              <a:spcAft>
                <a:spcPts val="0"/>
              </a:spcAft>
              <a:defRPr/>
            </a:pPr>
            <a:endParaRPr lang="en-US" sz="440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63341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sz="2700" b="1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E-commerce</a:t>
            </a:r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5288" y="692150"/>
            <a:ext cx="806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36575</TotalTime>
  <Words>1381</Words>
  <Application>Microsoft Macintosh PowerPoint</Application>
  <PresentationFormat>On-screen Show (4:3)</PresentationFormat>
  <Paragraphs>265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</vt:lpstr>
      <vt:lpstr>Times New Roman</vt:lpstr>
      <vt:lpstr>Verdana</vt:lpstr>
      <vt:lpstr>Wingdings</vt:lpstr>
      <vt:lpstr>Arial</vt:lpstr>
      <vt:lpstr>Office Theme</vt:lpstr>
      <vt:lpstr>PowerPoint Presentation</vt:lpstr>
      <vt:lpstr>E-commerce</vt:lpstr>
      <vt:lpstr>E-commerce</vt:lpstr>
      <vt:lpstr>PowerPoint Presentation</vt:lpstr>
      <vt:lpstr>PowerPoint Presentation</vt:lpstr>
      <vt:lpstr>PowerPoint Presentation</vt:lpstr>
      <vt:lpstr>PowerPoint Presentation</vt:lpstr>
      <vt:lpstr>E-commerce</vt:lpstr>
      <vt:lpstr>E-commerce</vt:lpstr>
      <vt:lpstr>E-commerce</vt:lpstr>
      <vt:lpstr>E-commerce</vt:lpstr>
      <vt:lpstr>PowerPoint Presentation</vt:lpstr>
      <vt:lpstr>E-commerce</vt:lpstr>
      <vt:lpstr>E-commerce</vt:lpstr>
      <vt:lpstr>PowerPoint Presentation</vt:lpstr>
      <vt:lpstr>PowerPoint Presentation</vt:lpstr>
      <vt:lpstr>E-commerce  Payment Gateway Process</vt:lpstr>
      <vt:lpstr>PowerPoint Presentation</vt:lpstr>
      <vt:lpstr>PowerPoint Presentation</vt:lpstr>
      <vt:lpstr>PowerPoint Presentation</vt:lpstr>
      <vt:lpstr>PowerPoint Presentation</vt:lpstr>
      <vt:lpstr>E-commerce</vt:lpstr>
      <vt:lpstr>E-commerce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Vivi</dc:creator>
  <cp:lastModifiedBy>Haris Iftikhar</cp:lastModifiedBy>
  <cp:revision>383</cp:revision>
  <cp:lastPrinted>2015-03-29T14:16:48Z</cp:lastPrinted>
  <dcterms:created xsi:type="dcterms:W3CDTF">2012-11-05T18:03:40Z</dcterms:created>
  <dcterms:modified xsi:type="dcterms:W3CDTF">2016-03-28T15:02:46Z</dcterms:modified>
</cp:coreProperties>
</file>