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3" r:id="rId6"/>
    <p:sldId id="259" r:id="rId7"/>
    <p:sldId id="265" r:id="rId8"/>
    <p:sldId id="268" r:id="rId9"/>
    <p:sldId id="260" r:id="rId10"/>
    <p:sldId id="270" r:id="rId11"/>
    <p:sldId id="281" r:id="rId12"/>
    <p:sldId id="282" r:id="rId13"/>
    <p:sldId id="283" r:id="rId14"/>
    <p:sldId id="284" r:id="rId15"/>
    <p:sldId id="272" r:id="rId16"/>
    <p:sldId id="271" r:id="rId17"/>
    <p:sldId id="278" r:id="rId18"/>
    <p:sldId id="279" r:id="rId19"/>
    <p:sldId id="280" r:id="rId20"/>
    <p:sldId id="261" r:id="rId21"/>
    <p:sldId id="273" r:id="rId22"/>
    <p:sldId id="26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57"/>
    <a:srgbClr val="DC9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714" autoAdjust="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B4132-62FE-48BD-8F46-B24D3103D7F9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458D1-424B-4BAE-A391-49D0B3827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9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5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7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7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71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71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71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2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16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90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7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8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7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35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8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2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1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8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9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58D1-424B-4BAE-A391-49D0B3827E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9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7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1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77628" y="44118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1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1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5F1C-FD6E-4847-B76C-811C17E29E4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BA46-4027-435B-AE43-264890FF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5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jfif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jfif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fif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35574" y="1722855"/>
            <a:ext cx="4303386" cy="2068386"/>
            <a:chOff x="1177484" y="1861366"/>
            <a:chExt cx="4303386" cy="2167800"/>
          </a:xfrm>
        </p:grpSpPr>
        <p:sp>
          <p:nvSpPr>
            <p:cNvPr id="6" name="文本框 5"/>
            <p:cNvSpPr txBox="1"/>
            <p:nvPr/>
          </p:nvSpPr>
          <p:spPr>
            <a:xfrm>
              <a:off x="1209256" y="1861366"/>
              <a:ext cx="4042453" cy="741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46A25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Peppa</a:t>
              </a:r>
              <a:r>
                <a:rPr lang="zh-CN" altLang="en-US" sz="4000" dirty="0">
                  <a:solidFill>
                    <a:srgbClr val="46A25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书亦烧仙草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09256" y="2579759"/>
              <a:ext cx="3336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达内重庆江北中心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177484" y="3706596"/>
              <a:ext cx="1441420" cy="3225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400" eaLnBrk="1" hangingPunct="1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汇报人：张明彪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77484" y="3172158"/>
              <a:ext cx="4303386" cy="32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队名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小猪佩奇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E14D5-F580-4A10-B4CE-8F6D4D407A68}"/>
              </a:ext>
            </a:extLst>
          </p:cNvPr>
          <p:cNvSpPr txBox="1"/>
          <p:nvPr/>
        </p:nvSpPr>
        <p:spPr>
          <a:xfrm>
            <a:off x="1167346" y="4007507"/>
            <a:ext cx="4852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张明彪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林可 熊杰 周鑫 袁雪平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7346" y="451743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项目访问网址：暂无</a:t>
            </a:r>
          </a:p>
        </p:txBody>
      </p:sp>
    </p:spTree>
    <p:extLst>
      <p:ext uri="{BB962C8B-B14F-4D97-AF65-F5344CB8AC3E}">
        <p14:creationId xmlns:p14="http://schemas.microsoft.com/office/powerpoint/2010/main" val="17893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离页连接符 24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0BA4D7-1D69-4CAD-AABD-68B4E2A0584C}"/>
              </a:ext>
            </a:extLst>
          </p:cNvPr>
          <p:cNvSpPr txBox="1"/>
          <p:nvPr/>
        </p:nvSpPr>
        <p:spPr>
          <a:xfrm>
            <a:off x="4873338" y="720552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表一   用户表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pq_user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5F2112C-42C4-4B65-8FA9-FEFDFF83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2442" y="3688729"/>
            <a:ext cx="8382975" cy="86364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D9175B-FEA7-4ED1-8954-E03F824652B4}"/>
              </a:ext>
            </a:extLst>
          </p:cNvPr>
          <p:cNvSpPr txBox="1"/>
          <p:nvPr/>
        </p:nvSpPr>
        <p:spPr>
          <a:xfrm>
            <a:off x="1598049" y="31332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95D8D9-F64D-4D74-994F-0A54EBDE5B37}"/>
              </a:ext>
            </a:extLst>
          </p:cNvPr>
          <p:cNvSpPr txBox="1"/>
          <p:nvPr/>
        </p:nvSpPr>
        <p:spPr>
          <a:xfrm>
            <a:off x="5472860" y="4769331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A87683-BE5A-4C73-8904-6AF674EFC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63" y="1276064"/>
            <a:ext cx="826885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离页连接符 24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0BA4D7-1D69-4CAD-AABD-68B4E2A0584C}"/>
              </a:ext>
            </a:extLst>
          </p:cNvPr>
          <p:cNvSpPr txBox="1"/>
          <p:nvPr/>
        </p:nvSpPr>
        <p:spPr>
          <a:xfrm>
            <a:off x="4443349" y="720552"/>
            <a:ext cx="3245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表二   商品类别表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pq_category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5F2112C-42C4-4B65-8FA9-FEFDFF83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673" y="3471771"/>
            <a:ext cx="3840634" cy="202198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D9175B-FEA7-4ED1-8954-E03F824652B4}"/>
              </a:ext>
            </a:extLst>
          </p:cNvPr>
          <p:cNvSpPr txBox="1"/>
          <p:nvPr/>
        </p:nvSpPr>
        <p:spPr>
          <a:xfrm>
            <a:off x="1598049" y="31332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95D8D9-F64D-4D74-994F-0A54EBDE5B37}"/>
              </a:ext>
            </a:extLst>
          </p:cNvPr>
          <p:cNvSpPr txBox="1"/>
          <p:nvPr/>
        </p:nvSpPr>
        <p:spPr>
          <a:xfrm>
            <a:off x="5267677" y="5643625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商品类别表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A87683-BE5A-4C73-8904-6AF674EFC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6563" y="1700462"/>
            <a:ext cx="8268854" cy="8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离页连接符 24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0BA4D7-1D69-4CAD-AABD-68B4E2A0584C}"/>
              </a:ext>
            </a:extLst>
          </p:cNvPr>
          <p:cNvSpPr txBox="1"/>
          <p:nvPr/>
        </p:nvSpPr>
        <p:spPr>
          <a:xfrm>
            <a:off x="4489258" y="720552"/>
            <a:ext cx="315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表三   商品详情表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pq_product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5F2112C-42C4-4B65-8FA9-FEFDFF83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880" y="3511040"/>
            <a:ext cx="7174239" cy="270550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D9175B-FEA7-4ED1-8954-E03F824652B4}"/>
              </a:ext>
            </a:extLst>
          </p:cNvPr>
          <p:cNvSpPr txBox="1"/>
          <p:nvPr/>
        </p:nvSpPr>
        <p:spPr>
          <a:xfrm>
            <a:off x="1453783" y="3177683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95D8D9-F64D-4D74-994F-0A54EBDE5B37}"/>
              </a:ext>
            </a:extLst>
          </p:cNvPr>
          <p:cNvSpPr txBox="1"/>
          <p:nvPr/>
        </p:nvSpPr>
        <p:spPr>
          <a:xfrm>
            <a:off x="5267676" y="6277289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商品详情表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A87683-BE5A-4C73-8904-6AF674EFC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880" y="1113591"/>
            <a:ext cx="7174240" cy="20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离页连接符 24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0BA4D7-1D69-4CAD-AABD-68B4E2A0584C}"/>
              </a:ext>
            </a:extLst>
          </p:cNvPr>
          <p:cNvSpPr txBox="1"/>
          <p:nvPr/>
        </p:nvSpPr>
        <p:spPr>
          <a:xfrm>
            <a:off x="4789980" y="720552"/>
            <a:ext cx="255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表四   购物车表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pq_cart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5F2112C-42C4-4B65-8FA9-FEFDFF83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7333" y="3818282"/>
            <a:ext cx="7717332" cy="86364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D9175B-FEA7-4ED1-8954-E03F824652B4}"/>
              </a:ext>
            </a:extLst>
          </p:cNvPr>
          <p:cNvSpPr txBox="1"/>
          <p:nvPr/>
        </p:nvSpPr>
        <p:spPr>
          <a:xfrm>
            <a:off x="1598049" y="344613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95D8D9-F64D-4D74-994F-0A54EBDE5B37}"/>
              </a:ext>
            </a:extLst>
          </p:cNvPr>
          <p:cNvSpPr txBox="1"/>
          <p:nvPr/>
        </p:nvSpPr>
        <p:spPr>
          <a:xfrm>
            <a:off x="5370267" y="4785373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A87683-BE5A-4C73-8904-6AF674EFC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7196" y="1276064"/>
            <a:ext cx="7177607" cy="20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离页连接符 24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9980" y="170455"/>
            <a:ext cx="1693166" cy="34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0BA4D7-1D69-4CAD-AABD-68B4E2A0584C}"/>
              </a:ext>
            </a:extLst>
          </p:cNvPr>
          <p:cNvSpPr txBox="1"/>
          <p:nvPr/>
        </p:nvSpPr>
        <p:spPr>
          <a:xfrm>
            <a:off x="4685786" y="720552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表五   新闻资讯表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pq_info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5F2112C-42C4-4B65-8FA9-FEFDFF83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57" y="3567578"/>
            <a:ext cx="8640348" cy="141915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D9175B-FEA7-4ED1-8954-E03F824652B4}"/>
              </a:ext>
            </a:extLst>
          </p:cNvPr>
          <p:cNvSpPr txBox="1"/>
          <p:nvPr/>
        </p:nvSpPr>
        <p:spPr>
          <a:xfrm>
            <a:off x="1598049" y="31332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95D8D9-F64D-4D74-994F-0A54EBDE5B37}"/>
              </a:ext>
            </a:extLst>
          </p:cNvPr>
          <p:cNvSpPr txBox="1"/>
          <p:nvPr/>
        </p:nvSpPr>
        <p:spPr>
          <a:xfrm>
            <a:off x="5267675" y="5111526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新闻资讯表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A87683-BE5A-4C73-8904-6AF674EFC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7417" y="1193308"/>
            <a:ext cx="7777166" cy="18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87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系统流程分析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4631AB0-FB0A-4984-A4E7-65170AB11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031" y="755231"/>
            <a:ext cx="7540027" cy="529879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0BAC017-0D1D-47EE-9692-96B9CB2D92BB}"/>
              </a:ext>
            </a:extLst>
          </p:cNvPr>
          <p:cNvSpPr txBox="1"/>
          <p:nvPr/>
        </p:nvSpPr>
        <p:spPr>
          <a:xfrm>
            <a:off x="5283078" y="6451845"/>
            <a:ext cx="210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图二 系统流程图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14712" y="1593684"/>
            <a:ext cx="8433400" cy="4631408"/>
            <a:chOff x="248500" y="1802054"/>
            <a:chExt cx="8433400" cy="2985327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8500" y="1802054"/>
              <a:ext cx="2576323" cy="2366027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389592" y="2489430"/>
              <a:ext cx="2199759" cy="2297951"/>
            </a:xfrm>
            <a:prstGeom prst="rect">
              <a:avLst/>
            </a:prstGeom>
            <a:solidFill>
              <a:srgbClr val="46A25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8900" y="1835677"/>
              <a:ext cx="1962046" cy="3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、登录模块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993" y="2064460"/>
              <a:ext cx="2599879" cy="186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输入用户名、密码，用正则表达式来判断是否符合条件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例</a:t>
              </a:r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:</a:t>
              </a:r>
            </a:p>
            <a:p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let </a:t>
              </a:r>
              <a:r>
                <a:rPr lang="en-US" altLang="zh-CN" sz="1400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usernameRegExp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= /^[0-9A-Za-z]{6,12}$/;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let </a:t>
              </a:r>
              <a:r>
                <a:rPr lang="en-US" altLang="zh-CN" sz="1400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passwordRegExp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= /^[0-9A-Za-z]{6,12}$/;</a:t>
              </a:r>
            </a:p>
            <a:p>
              <a:endPara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判断该用户名是否存在时，密码会用到</a:t>
              </a:r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MD5</a:t>
              </a: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加密：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let password = md5(</a:t>
              </a:r>
              <a:r>
                <a:rPr lang="en-US" altLang="zh-CN" sz="1400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req.body.password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);</a:t>
              </a:r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60418" y="2781199"/>
              <a:ext cx="1962046" cy="3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、注册模块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60418" y="3582124"/>
              <a:ext cx="2121482" cy="41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和登录一样，对输入用户名、密码、手机号用正则表达式来验证，是否符合条件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F9D90543-550F-432B-81C9-25CE9CCA3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8555" y="1593684"/>
            <a:ext cx="2349204" cy="367063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A8840C-3749-4181-957B-F1772BA7A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5563" y="2660073"/>
            <a:ext cx="2277794" cy="356501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1545FC4-9239-4E2A-89FE-AFDD6790C8AF}"/>
              </a:ext>
            </a:extLst>
          </p:cNvPr>
          <p:cNvSpPr txBox="1"/>
          <p:nvPr/>
        </p:nvSpPr>
        <p:spPr>
          <a:xfrm>
            <a:off x="414712" y="1204280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、登录注册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71764" y="1760552"/>
            <a:ext cx="5364469" cy="3449337"/>
            <a:chOff x="248500" y="1572570"/>
            <a:chExt cx="5364469" cy="2223384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8500" y="1692471"/>
              <a:ext cx="2576323" cy="2103483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3413210" y="1587010"/>
              <a:ext cx="2199759" cy="1993900"/>
            </a:xfrm>
            <a:prstGeom prst="rect">
              <a:avLst/>
            </a:prstGeom>
            <a:solidFill>
              <a:srgbClr val="46A25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8900" y="1835677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、商品选择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993" y="2064460"/>
              <a:ext cx="2599879" cy="198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33765" y="1572570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、进入购物车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5AE32C-5603-483C-A2AD-75A3AA804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443" y="2523666"/>
            <a:ext cx="3226825" cy="38102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0EC2B6C-AD5C-4523-9E11-94C1C1D0E646}"/>
              </a:ext>
            </a:extLst>
          </p:cNvPr>
          <p:cNvSpPr txBox="1"/>
          <p:nvPr/>
        </p:nvSpPr>
        <p:spPr>
          <a:xfrm>
            <a:off x="414712" y="1204280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、购买商品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AED501-DDB8-40D4-AC6B-34CCA7980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408" y="2274869"/>
            <a:ext cx="2520719" cy="44787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256DC5-3B3C-42CC-A3CC-CC3CDA6FFA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67" y="1760552"/>
            <a:ext cx="5674444" cy="48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2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85421" y="1361660"/>
            <a:ext cx="4595112" cy="4623506"/>
            <a:chOff x="248501" y="1563470"/>
            <a:chExt cx="4595112" cy="298023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8501" y="1802054"/>
              <a:ext cx="1962046" cy="2741649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643854" y="1563470"/>
              <a:ext cx="2199759" cy="2907547"/>
            </a:xfrm>
            <a:prstGeom prst="rect">
              <a:avLst/>
            </a:prstGeom>
            <a:solidFill>
              <a:srgbClr val="46A25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 dirty="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14762" y="1824659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、商品类别选择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993" y="2064460"/>
              <a:ext cx="1804221" cy="235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选择商品类别。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762710" y="1596706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、显示数量选择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91545FC4-9239-4E2A-89FE-AFDD6790C8AF}"/>
              </a:ext>
            </a:extLst>
          </p:cNvPr>
          <p:cNvSpPr txBox="1"/>
          <p:nvPr/>
        </p:nvSpPr>
        <p:spPr>
          <a:xfrm>
            <a:off x="306474" y="1192383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、分页查询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18A1BD-3FB2-42CD-A93C-9A64E5D58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474" y="2510916"/>
            <a:ext cx="2305345" cy="4100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082068-5DDB-4D75-9E3C-FE600C2EC557}"/>
              </a:ext>
            </a:extLst>
          </p:cNvPr>
          <p:cNvSpPr/>
          <p:nvPr/>
        </p:nvSpPr>
        <p:spPr>
          <a:xfrm>
            <a:off x="2999630" y="1766866"/>
            <a:ext cx="1947821" cy="36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选择每页显示的数量。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B172B7-E363-448C-82E2-049EFE5FD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311" y="2138891"/>
            <a:ext cx="2536024" cy="45107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F32189-FEAB-40FF-BC5A-F3E43BC82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81" y="1128601"/>
            <a:ext cx="5015355" cy="55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6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80316" y="1314269"/>
            <a:ext cx="7971929" cy="5091453"/>
            <a:chOff x="240940" y="1593747"/>
            <a:chExt cx="7971929" cy="3281864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40940" y="1745359"/>
              <a:ext cx="2782880" cy="3130252"/>
            </a:xfrm>
            <a:prstGeom prst="rect">
              <a:avLst/>
            </a:prstGeom>
            <a:solidFill>
              <a:srgbClr val="DC9A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id-ID" altLang="en-US" sz="5400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9202" y="1724589"/>
              <a:ext cx="1962046" cy="239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、商品详情展示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8777" y="1960453"/>
              <a:ext cx="2582624" cy="443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选择一个商品，并把商品</a:t>
              </a:r>
              <a:r>
                <a:rPr lang="en-US" altLang="zh-CN" sz="14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id</a:t>
              </a:r>
              <a:r>
                <a:rPr lang="zh-CN" altLang="en-US" sz="1400" kern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传递给商品详情页。</a:t>
              </a:r>
              <a:endParaRPr lang="en-US" altLang="zh-CN" sz="1400" kern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1387" y="1593747"/>
              <a:ext cx="2121482" cy="17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91545FC4-9239-4E2A-89FE-AFDD6790C8AF}"/>
              </a:ext>
            </a:extLst>
          </p:cNvPr>
          <p:cNvSpPr txBox="1"/>
          <p:nvPr/>
        </p:nvSpPr>
        <p:spPr>
          <a:xfrm>
            <a:off x="306474" y="1192383"/>
            <a:ext cx="156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、详情展示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68A18D-4B0A-49E7-8F1B-0D1F714EB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562" y="1549479"/>
            <a:ext cx="2789676" cy="48562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12B4C6-14E8-4557-9420-B42095C22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7" y="2614809"/>
            <a:ext cx="2410161" cy="304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AB0D2E-12F5-43AB-A110-B5022C1F1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91268"/>
            <a:ext cx="584018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400000">
            <a:off x="6930408" y="2992292"/>
            <a:ext cx="4991444" cy="38026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6130" y="685800"/>
            <a:ext cx="2909188" cy="326136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11616" y="2111346"/>
            <a:ext cx="2500858" cy="830997"/>
            <a:chOff x="311616" y="1779876"/>
            <a:chExt cx="2500858" cy="830997"/>
          </a:xfrm>
        </p:grpSpPr>
        <p:sp>
          <p:nvSpPr>
            <p:cNvPr id="5" name="文本框 13"/>
            <p:cNvSpPr txBox="1">
              <a:spLocks noChangeArrowheads="1"/>
            </p:cNvSpPr>
            <p:nvPr/>
          </p:nvSpPr>
          <p:spPr bwMode="auto">
            <a:xfrm>
              <a:off x="1234614" y="1964543"/>
              <a:ext cx="15778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01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42058" y="436177"/>
            <a:ext cx="2277619" cy="1396724"/>
            <a:chOff x="8609632" y="981976"/>
            <a:chExt cx="2277619" cy="1396724"/>
          </a:xfrm>
        </p:grpSpPr>
        <p:sp>
          <p:nvSpPr>
            <p:cNvPr id="17" name="文本框 16"/>
            <p:cNvSpPr txBox="1"/>
            <p:nvPr/>
          </p:nvSpPr>
          <p:spPr>
            <a:xfrm>
              <a:off x="9727363" y="981976"/>
              <a:ext cx="9452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目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56014" y="1363037"/>
              <a:ext cx="6312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录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09632" y="1997639"/>
              <a:ext cx="1727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1616" y="3103536"/>
            <a:ext cx="2500858" cy="830997"/>
            <a:chOff x="311616" y="1779876"/>
            <a:chExt cx="2500858" cy="830997"/>
          </a:xfrm>
        </p:grpSpPr>
        <p:sp>
          <p:nvSpPr>
            <p:cNvPr id="23" name="文本框 13"/>
            <p:cNvSpPr txBox="1">
              <a:spLocks noChangeArrowheads="1"/>
            </p:cNvSpPr>
            <p:nvPr/>
          </p:nvSpPr>
          <p:spPr bwMode="auto">
            <a:xfrm>
              <a:off x="1234613" y="1964543"/>
              <a:ext cx="15778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项目分析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616" y="4095726"/>
            <a:ext cx="3526093" cy="830997"/>
            <a:chOff x="311616" y="1779876"/>
            <a:chExt cx="3526093" cy="830997"/>
          </a:xfrm>
        </p:grpSpPr>
        <p:sp>
          <p:nvSpPr>
            <p:cNvPr id="26" name="文本框 13"/>
            <p:cNvSpPr txBox="1">
              <a:spLocks noChangeArrowheads="1"/>
            </p:cNvSpPr>
            <p:nvPr/>
          </p:nvSpPr>
          <p:spPr bwMode="auto">
            <a:xfrm>
              <a:off x="1234613" y="1964543"/>
              <a:ext cx="2603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详细设计与实现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1616" y="5087916"/>
            <a:ext cx="2784876" cy="830997"/>
            <a:chOff x="311616" y="1779876"/>
            <a:chExt cx="2784876" cy="830997"/>
          </a:xfrm>
        </p:grpSpPr>
        <p:sp>
          <p:nvSpPr>
            <p:cNvPr id="29" name="文本框 13"/>
            <p:cNvSpPr txBox="1">
              <a:spLocks noChangeArrowheads="1"/>
            </p:cNvSpPr>
            <p:nvPr/>
          </p:nvSpPr>
          <p:spPr bwMode="auto">
            <a:xfrm>
              <a:off x="1234614" y="1964543"/>
              <a:ext cx="1861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兼容与优化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1616" y="17798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zh-CN" altLang="en-US" sz="4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28839" y="1773446"/>
            <a:ext cx="3477401" cy="2513582"/>
            <a:chOff x="728839" y="1818707"/>
            <a:chExt cx="3477401" cy="2513582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04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28839" y="3078161"/>
              <a:ext cx="3477401" cy="1254128"/>
              <a:chOff x="5929489" y="2029148"/>
              <a:chExt cx="3477401" cy="1254128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29148"/>
                <a:ext cx="3427525" cy="725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>
                  <a:spcBef>
                    <a:spcPct val="0"/>
                  </a:spcBef>
                </a:pPr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兼容与优化</a:t>
                </a:r>
                <a:endPara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929489" y="2954340"/>
                <a:ext cx="3477401" cy="32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26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兼容与优化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spect="1"/>
          </p:cNvSpPr>
          <p:nvPr/>
        </p:nvSpPr>
        <p:spPr>
          <a:xfrm>
            <a:off x="1210527" y="1688231"/>
            <a:ext cx="576000" cy="576000"/>
          </a:xfrm>
          <a:prstGeom prst="ellipse">
            <a:avLst/>
          </a:prstGeom>
          <a:solidFill>
            <a:srgbClr val="46A25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13"/>
          <p:cNvSpPr>
            <a:spLocks noChangeAspect="1"/>
          </p:cNvSpPr>
          <p:nvPr/>
        </p:nvSpPr>
        <p:spPr>
          <a:xfrm>
            <a:off x="1210527" y="2878156"/>
            <a:ext cx="576000" cy="576000"/>
          </a:xfrm>
          <a:prstGeom prst="ellipse">
            <a:avLst/>
          </a:prstGeom>
          <a:solidFill>
            <a:srgbClr val="DC9A5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4" descr="phon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847" y="3035636"/>
            <a:ext cx="289548" cy="289548"/>
          </a:xfrm>
          <a:prstGeom prst="rect">
            <a:avLst/>
          </a:prstGeom>
        </p:spPr>
      </p:pic>
      <p:pic>
        <p:nvPicPr>
          <p:cNvPr id="8" name="Picture 15" descr="bul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687" y="1851574"/>
            <a:ext cx="289548" cy="289548"/>
          </a:xfrm>
          <a:prstGeom prst="rect">
            <a:avLst/>
          </a:prstGeom>
        </p:spPr>
      </p:pic>
      <p:sp>
        <p:nvSpPr>
          <p:cNvPr id="9" name="Oval 19"/>
          <p:cNvSpPr>
            <a:spLocks noChangeAspect="1"/>
          </p:cNvSpPr>
          <p:nvPr/>
        </p:nvSpPr>
        <p:spPr>
          <a:xfrm>
            <a:off x="1210527" y="4136413"/>
            <a:ext cx="576000" cy="576000"/>
          </a:xfrm>
          <a:prstGeom prst="ellipse">
            <a:avLst/>
          </a:prstGeom>
          <a:solidFill>
            <a:srgbClr val="46A25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3" descr="cloud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8167" y="4291787"/>
            <a:ext cx="251998" cy="25199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166848" y="1996348"/>
            <a:ext cx="4025152" cy="4106791"/>
            <a:chOff x="8166848" y="1836691"/>
            <a:chExt cx="4025152" cy="410679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66848" y="1836691"/>
              <a:ext cx="4025152" cy="410679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05707" y="2269169"/>
              <a:ext cx="3486293" cy="2354405"/>
            </a:xfrm>
            <a:prstGeom prst="rect">
              <a:avLst/>
            </a:prstGeom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048543" y="1469439"/>
            <a:ext cx="5421036" cy="84774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由于商城系统十分繁琐，在创建数据库时，只是简单的分析了我们需要写什么，该有改进的地方。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48543" y="2820639"/>
            <a:ext cx="5421036" cy="576000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在系统分析时，想到了很多功能。由于时间有限，只完成了部分功能，剩下的部分功能在以后会逐步完善。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48543" y="3898270"/>
            <a:ext cx="5266657" cy="1147729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考虑到不只是在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端上运行，也可能在手机上运行，如何能在手机上兼容是一个大问题。目前，结合所学的技术以及时间有限，还不足以解决这个重大难题，这也是我们以后会终点关注的点。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2048543" y="5677040"/>
            <a:ext cx="5421036" cy="576000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密码进行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MD5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加密，防止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注入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13"/>
          <p:cNvSpPr>
            <a:spLocks noChangeAspect="1"/>
          </p:cNvSpPr>
          <p:nvPr/>
        </p:nvSpPr>
        <p:spPr>
          <a:xfrm>
            <a:off x="1210527" y="5435409"/>
            <a:ext cx="576000" cy="576000"/>
          </a:xfrm>
          <a:prstGeom prst="ellipse">
            <a:avLst/>
          </a:prstGeom>
          <a:solidFill>
            <a:srgbClr val="DC9A5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1" name="Picture 14" descr="phon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176" y="5605885"/>
            <a:ext cx="289548" cy="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400000">
            <a:off x="6930408" y="2992292"/>
            <a:ext cx="4991444" cy="38026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6130" y="685800"/>
            <a:ext cx="2909188" cy="32613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82238" y="1471269"/>
            <a:ext cx="3576055" cy="2560732"/>
            <a:chOff x="1352511" y="3079089"/>
            <a:chExt cx="3576055" cy="2560732"/>
          </a:xfrm>
        </p:grpSpPr>
        <p:sp>
          <p:nvSpPr>
            <p:cNvPr id="5" name="文本框 4"/>
            <p:cNvSpPr txBox="1"/>
            <p:nvPr/>
          </p:nvSpPr>
          <p:spPr>
            <a:xfrm>
              <a:off x="1352511" y="3079089"/>
              <a:ext cx="14510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46A257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2020</a:t>
              </a:r>
              <a:endParaRPr lang="zh-CN" altLang="en-US" sz="6000" dirty="0">
                <a:solidFill>
                  <a:srgbClr val="46A257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444977" y="4166814"/>
              <a:ext cx="63217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383855" y="4208074"/>
              <a:ext cx="35447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感谢您的聆听</a:t>
              </a:r>
            </a:p>
          </p:txBody>
        </p:sp>
        <p:sp>
          <p:nvSpPr>
            <p:cNvPr id="8" name="TextBox 4"/>
            <p:cNvSpPr/>
            <p:nvPr/>
          </p:nvSpPr>
          <p:spPr>
            <a:xfrm>
              <a:off x="1352511" y="4931935"/>
              <a:ext cx="2994373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/>
              <a:r>
                <a:rPr lang="en-US" altLang="zh-CN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Thank you.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74704" y="4186173"/>
            <a:ext cx="1801513" cy="482678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64981" y="4258235"/>
            <a:ext cx="1620957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defTabSz="914400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汇报人：张明彪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75661" y="-1247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28838" y="713509"/>
            <a:ext cx="3477401" cy="4841683"/>
            <a:chOff x="561198" y="1818707"/>
            <a:chExt cx="3477401" cy="4841683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01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1198" y="3095980"/>
              <a:ext cx="3477401" cy="3564410"/>
              <a:chOff x="5761848" y="2046967"/>
              <a:chExt cx="3477401" cy="3564410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46967"/>
                <a:ext cx="258932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>
                  <a:spcBef>
                    <a:spcPct val="0"/>
                  </a:spcBef>
                </a:pPr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项目介绍</a:t>
                </a:r>
                <a:endPara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761848" y="3472715"/>
                <a:ext cx="3477401" cy="2138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奶茶饮料已成为时尚饮料的选择，这已成为人们日常生活中不可或缺的一部分，许多奶茶特许经营品牌在市场上都具有很强的竞争力。如果奶茶特许经营品牌没有特色，那就很难了。在市场上生存。 书亦烧仙草奶茶注重产品的特性。提供给消费者的奶茶既美味又营养，适合广大消费者的选择。年轻人喜欢家人的奶茶饮料。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35" y="1096145"/>
            <a:ext cx="3521086" cy="4773027"/>
          </a:xfrm>
          <a:prstGeom prst="rect">
            <a:avLst/>
          </a:prstGeom>
        </p:spPr>
      </p:pic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26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36070" y="3024189"/>
            <a:ext cx="3538797" cy="129689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40946" y="2703932"/>
            <a:ext cx="565916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此项目是一个基于购物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展示的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端响应式项目。项目主要功能是添加商品到购物车，另外包含用户登录、用户注册等模块。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1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26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项目技术实现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703549" y="1882556"/>
            <a:ext cx="6083717" cy="305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Vue+Bootstrap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完成页面基本构成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使用弹性布局，使页面布局美观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Vue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-router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，用于各个页面之间的跳转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引用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axios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，利用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axios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实现前后端数据交互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Vuex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，利用状态管理器来保存用户登录状态等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936" y="2202475"/>
            <a:ext cx="3957161" cy="27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28839" y="1773446"/>
            <a:ext cx="3477401" cy="3246027"/>
            <a:chOff x="728839" y="1818707"/>
            <a:chExt cx="3477401" cy="3246027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28839" y="3078161"/>
              <a:ext cx="3477401" cy="1986573"/>
              <a:chOff x="5929489" y="2029148"/>
              <a:chExt cx="3477401" cy="1986573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29148"/>
                <a:ext cx="2928761" cy="725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/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项目分析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929489" y="2954340"/>
                <a:ext cx="3477401" cy="106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需求分析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功能模块分析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1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039069" y="1844026"/>
            <a:ext cx="2295412" cy="231198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37015" y="4621645"/>
            <a:ext cx="1978702" cy="153192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24724" y="1781640"/>
            <a:ext cx="1978702" cy="153192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72370" y="4096991"/>
            <a:ext cx="1978702" cy="15319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4597" y="1312254"/>
            <a:ext cx="1978702" cy="1531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80" y="170455"/>
            <a:ext cx="2150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891069" y="4238601"/>
            <a:ext cx="1760003" cy="1101814"/>
            <a:chOff x="1468685" y="4045494"/>
            <a:chExt cx="1760003" cy="1101814"/>
          </a:xfrm>
        </p:grpSpPr>
        <p:sp>
          <p:nvSpPr>
            <p:cNvPr id="28" name="文本框 27"/>
            <p:cNvSpPr txBox="1"/>
            <p:nvPr/>
          </p:nvSpPr>
          <p:spPr>
            <a:xfrm>
              <a:off x="1468685" y="4500977"/>
              <a:ext cx="1760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</a:rPr>
                <a:t>用户选择商品，添加到购物车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需求、二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32819" y="2007553"/>
            <a:ext cx="1826756" cy="1101814"/>
            <a:chOff x="1421926" y="4045494"/>
            <a:chExt cx="1826756" cy="1101814"/>
          </a:xfrm>
        </p:grpSpPr>
        <p:sp>
          <p:nvSpPr>
            <p:cNvPr id="31" name="文本框 30"/>
            <p:cNvSpPr txBox="1"/>
            <p:nvPr/>
          </p:nvSpPr>
          <p:spPr>
            <a:xfrm>
              <a:off x="1421926" y="4500977"/>
              <a:ext cx="1826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</a:rPr>
                <a:t>用户打开购物车，确定购买数量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需求、三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3426" y="4975200"/>
            <a:ext cx="1896515" cy="824815"/>
            <a:chOff x="1400429" y="4045494"/>
            <a:chExt cx="1896515" cy="824815"/>
          </a:xfrm>
        </p:grpSpPr>
        <p:sp>
          <p:nvSpPr>
            <p:cNvPr id="34" name="文本框 33"/>
            <p:cNvSpPr txBox="1"/>
            <p:nvPr/>
          </p:nvSpPr>
          <p:spPr>
            <a:xfrm>
              <a:off x="1400429" y="4500977"/>
              <a:ext cx="189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</a:rPr>
                <a:t>商品的展示</a:t>
              </a:r>
              <a:r>
                <a:rPr lang="en-US" altLang="zh-CN" dirty="0"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ea typeface="微软雅黑" panose="020B0503020204020204" pitchFamily="34" charset="-122"/>
                </a:rPr>
                <a:t>详情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需求、四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18794" y="1996053"/>
            <a:ext cx="1735961" cy="1654897"/>
            <a:chOff x="1480706" y="4045494"/>
            <a:chExt cx="1735961" cy="1654897"/>
          </a:xfrm>
        </p:grpSpPr>
        <p:sp>
          <p:nvSpPr>
            <p:cNvPr id="37" name="文本框 36"/>
            <p:cNvSpPr txBox="1"/>
            <p:nvPr/>
          </p:nvSpPr>
          <p:spPr>
            <a:xfrm>
              <a:off x="1480706" y="4500062"/>
              <a:ext cx="17359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</a:rPr>
                <a:t>确定登录状态，保证是登录状态下才可购买商品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845986" y="4045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需求、五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5218" y="1505472"/>
            <a:ext cx="1797459" cy="1101814"/>
            <a:chOff x="1381535" y="4045494"/>
            <a:chExt cx="1797459" cy="1101814"/>
          </a:xfrm>
        </p:grpSpPr>
        <p:sp>
          <p:nvSpPr>
            <p:cNvPr id="40" name="文本框 39"/>
            <p:cNvSpPr txBox="1"/>
            <p:nvPr/>
          </p:nvSpPr>
          <p:spPr>
            <a:xfrm>
              <a:off x="1381535" y="4500977"/>
              <a:ext cx="179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</a:rPr>
                <a:t>用户登录，新用户注册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15528" y="4045494"/>
              <a:ext cx="1066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需求、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2"/>
            <a:endCxn id="22" idx="0"/>
          </p:cNvCxnSpPr>
          <p:nvPr/>
        </p:nvCxnSpPr>
        <p:spPr>
          <a:xfrm>
            <a:off x="1603948" y="2844181"/>
            <a:ext cx="1057773" cy="125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2" idx="3"/>
            <a:endCxn id="23" idx="2"/>
          </p:cNvCxnSpPr>
          <p:nvPr/>
        </p:nvCxnSpPr>
        <p:spPr>
          <a:xfrm flipV="1">
            <a:off x="3651072" y="3313567"/>
            <a:ext cx="1863003" cy="154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4" idx="0"/>
          </p:cNvCxnSpPr>
          <p:nvPr/>
        </p:nvCxnSpPr>
        <p:spPr>
          <a:xfrm>
            <a:off x="6559575" y="2786201"/>
            <a:ext cx="866791" cy="183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399941" y="4238601"/>
            <a:ext cx="1786833" cy="139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169333" y="0"/>
            <a:ext cx="632178" cy="925689"/>
          </a:xfrm>
          <a:prstGeom prst="flowChartOffpageConnector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698" y="17045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979" y="170456"/>
            <a:ext cx="197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02752B6-4103-4AFB-8BFA-5C8E425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357" y="1307183"/>
            <a:ext cx="8255668" cy="3928707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AF829BF-91C7-4E1D-B813-6CDA249F9B0C}"/>
              </a:ext>
            </a:extLst>
          </p:cNvPr>
          <p:cNvSpPr txBox="1"/>
          <p:nvPr/>
        </p:nvSpPr>
        <p:spPr>
          <a:xfrm>
            <a:off x="5887644" y="5868951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图一 系统功能分析图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B80F8CB-B448-4F1B-B95E-C0C2E988332B}"/>
              </a:ext>
            </a:extLst>
          </p:cNvPr>
          <p:cNvGrpSpPr/>
          <p:nvPr/>
        </p:nvGrpSpPr>
        <p:grpSpPr>
          <a:xfrm>
            <a:off x="176101" y="1830440"/>
            <a:ext cx="1980030" cy="3126621"/>
            <a:chOff x="317258" y="1692843"/>
            <a:chExt cx="1980030" cy="312662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488FC35-7760-4074-B926-7BD168DA5D51}"/>
                </a:ext>
              </a:extLst>
            </p:cNvPr>
            <p:cNvSpPr txBox="1"/>
            <p:nvPr/>
          </p:nvSpPr>
          <p:spPr>
            <a:xfrm>
              <a:off x="317258" y="1692843"/>
              <a:ext cx="1980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1.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登录注册模块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E7DCC64-BA26-4382-AB16-3ADD5B49A858}"/>
                </a:ext>
              </a:extLst>
            </p:cNvPr>
            <p:cNvSpPr txBox="1"/>
            <p:nvPr/>
          </p:nvSpPr>
          <p:spPr>
            <a:xfrm>
              <a:off x="317258" y="3056100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4.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商品收藏模块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120EC6A-BA10-4A1B-91AF-DB94ED5FE2AF}"/>
                </a:ext>
              </a:extLst>
            </p:cNvPr>
            <p:cNvSpPr txBox="1"/>
            <p:nvPr/>
          </p:nvSpPr>
          <p:spPr>
            <a:xfrm>
              <a:off x="317258" y="2147262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2.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商品列表模块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D51E67-F492-4324-B35E-7D92D84A666F}"/>
                </a:ext>
              </a:extLst>
            </p:cNvPr>
            <p:cNvSpPr txBox="1"/>
            <p:nvPr/>
          </p:nvSpPr>
          <p:spPr>
            <a:xfrm>
              <a:off x="317258" y="260168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3.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商品详情模块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1F64FEA-4189-48E0-8F88-97EAC3FEF9C8}"/>
                </a:ext>
              </a:extLst>
            </p:cNvPr>
            <p:cNvSpPr txBox="1"/>
            <p:nvPr/>
          </p:nvSpPr>
          <p:spPr>
            <a:xfrm>
              <a:off x="317258" y="3510519"/>
              <a:ext cx="1723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5.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购物车模块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E223644-DEBB-438E-A252-DE2B76DB83D0}"/>
                </a:ext>
              </a:extLst>
            </p:cNvPr>
            <p:cNvSpPr txBox="1"/>
            <p:nvPr/>
          </p:nvSpPr>
          <p:spPr>
            <a:xfrm>
              <a:off x="317258" y="3964938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6.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订单详情模块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F62181-048A-4CED-BD0D-A0623543C99F}"/>
                </a:ext>
              </a:extLst>
            </p:cNvPr>
            <p:cNvSpPr txBox="1"/>
            <p:nvPr/>
          </p:nvSpPr>
          <p:spPr>
            <a:xfrm>
              <a:off x="317258" y="4419354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7.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个人中心模块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181E74-E5D7-4EF1-A52E-1CD801241D8E}"/>
              </a:ext>
            </a:extLst>
          </p:cNvPr>
          <p:cNvGrpSpPr/>
          <p:nvPr/>
        </p:nvGrpSpPr>
        <p:grpSpPr>
          <a:xfrm>
            <a:off x="2106096" y="1830440"/>
            <a:ext cx="2108270" cy="3126621"/>
            <a:chOff x="124897" y="1692843"/>
            <a:chExt cx="2108270" cy="312662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643B410-3BDD-44BB-A141-8B876DD27176}"/>
                </a:ext>
              </a:extLst>
            </p:cNvPr>
            <p:cNvSpPr txBox="1"/>
            <p:nvPr/>
          </p:nvSpPr>
          <p:spPr>
            <a:xfrm>
              <a:off x="124897" y="1692843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8.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商品展示模块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F736E8-75C4-4F75-91E6-5AE8CD88CB11}"/>
                </a:ext>
              </a:extLst>
            </p:cNvPr>
            <p:cNvSpPr txBox="1"/>
            <p:nvPr/>
          </p:nvSpPr>
          <p:spPr>
            <a:xfrm>
              <a:off x="124897" y="3056097"/>
              <a:ext cx="2108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11.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在线留言模块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DAC7FCA-3D81-4558-83EE-2F7DDCEF1C7C}"/>
                </a:ext>
              </a:extLst>
            </p:cNvPr>
            <p:cNvSpPr txBox="1"/>
            <p:nvPr/>
          </p:nvSpPr>
          <p:spPr>
            <a:xfrm>
              <a:off x="124897" y="214726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9.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店面风采模块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6A3655-7EDE-4590-B4AC-9A21FB229706}"/>
                </a:ext>
              </a:extLst>
            </p:cNvPr>
            <p:cNvSpPr txBox="1"/>
            <p:nvPr/>
          </p:nvSpPr>
          <p:spPr>
            <a:xfrm>
              <a:off x="124897" y="2601679"/>
              <a:ext cx="2108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10.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新闻资讯模块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78736D7-08EE-4419-80C5-1EB4C224E43B}"/>
                </a:ext>
              </a:extLst>
            </p:cNvPr>
            <p:cNvSpPr txBox="1"/>
            <p:nvPr/>
          </p:nvSpPr>
          <p:spPr>
            <a:xfrm>
              <a:off x="124897" y="3510515"/>
              <a:ext cx="2108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12.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联系我们模块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939BAE7-1115-479A-A988-66B7758B8812}"/>
                </a:ext>
              </a:extLst>
            </p:cNvPr>
            <p:cNvSpPr txBox="1"/>
            <p:nvPr/>
          </p:nvSpPr>
          <p:spPr>
            <a:xfrm>
              <a:off x="124897" y="3964933"/>
              <a:ext cx="2108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13.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加盟合作模块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223C9A-8A72-4E6E-A2D0-A3761EE6F016}"/>
                </a:ext>
              </a:extLst>
            </p:cNvPr>
            <p:cNvSpPr txBox="1"/>
            <p:nvPr/>
          </p:nvSpPr>
          <p:spPr>
            <a:xfrm>
              <a:off x="124897" y="4419354"/>
              <a:ext cx="2108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14.</a:t>
              </a:r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关于我们模块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94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46A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28839" y="1773446"/>
            <a:ext cx="4028722" cy="3910824"/>
            <a:chOff x="728839" y="1818707"/>
            <a:chExt cx="4028722" cy="3910824"/>
          </a:xfrm>
        </p:grpSpPr>
        <p:sp>
          <p:nvSpPr>
            <p:cNvPr id="4" name="文本框 3"/>
            <p:cNvSpPr txBox="1"/>
            <p:nvPr/>
          </p:nvSpPr>
          <p:spPr>
            <a:xfrm>
              <a:off x="728839" y="1818707"/>
              <a:ext cx="1963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Part</a:t>
              </a:r>
              <a:r>
                <a:rPr lang="en-US" altLang="zh-CN" sz="8000" b="1" dirty="0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28839" y="3095980"/>
              <a:ext cx="4028722" cy="2633551"/>
              <a:chOff x="5929489" y="2046967"/>
              <a:chExt cx="4028722" cy="2633551"/>
            </a:xfrm>
          </p:grpSpPr>
          <p:sp>
            <p:nvSpPr>
              <p:cNvPr id="6" name="文本框 83"/>
              <p:cNvSpPr txBox="1">
                <a:spLocks noChangeArrowheads="1"/>
              </p:cNvSpPr>
              <p:nvPr/>
            </p:nvSpPr>
            <p:spPr bwMode="auto">
              <a:xfrm>
                <a:off x="5929489" y="2046967"/>
                <a:ext cx="402872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dist">
                  <a:spcBef>
                    <a:spcPct val="0"/>
                  </a:spcBef>
                </a:pPr>
                <a:r>
                  <a:rPr lang="zh-CN" alt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详细设计与实现</a:t>
                </a:r>
                <a:endPara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052538" y="2821348"/>
                <a:ext cx="10797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5929489" y="2954340"/>
                <a:ext cx="3477401" cy="1726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数据库设计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系统流程分析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·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功能实现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BA193F4-CF52-4CA8-B370-0C4DC8E71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28" y="0"/>
            <a:ext cx="1783772" cy="7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3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黄绿色简约风工作计划汇报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1030</Words>
  <Application>Microsoft Office PowerPoint</Application>
  <PresentationFormat>宽屏</PresentationFormat>
  <Paragraphs>174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Agency FB</vt:lpstr>
      <vt:lpstr>仿宋</vt:lpstr>
      <vt:lpstr>黑体</vt:lpstr>
      <vt:lpstr>楷体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曲线简约工作计划</dc:title>
  <dc:creator>第一PPT</dc:creator>
  <cp:keywords>www.1ppt.com</cp:keywords>
  <dc:description>www.1ppt.com</dc:description>
  <cp:lastModifiedBy>Hi Gff</cp:lastModifiedBy>
  <cp:revision>81</cp:revision>
  <dcterms:created xsi:type="dcterms:W3CDTF">2018-03-09T14:20:37Z</dcterms:created>
  <dcterms:modified xsi:type="dcterms:W3CDTF">2020-12-24T17:26:28Z</dcterms:modified>
</cp:coreProperties>
</file>