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6" r:id="rId5"/>
    <p:sldId id="263" r:id="rId6"/>
    <p:sldId id="259" r:id="rId7"/>
    <p:sldId id="265" r:id="rId8"/>
    <p:sldId id="268" r:id="rId9"/>
    <p:sldId id="260" r:id="rId10"/>
    <p:sldId id="270" r:id="rId11"/>
    <p:sldId id="284" r:id="rId12"/>
    <p:sldId id="285" r:id="rId13"/>
    <p:sldId id="286" r:id="rId14"/>
    <p:sldId id="287" r:id="rId15"/>
    <p:sldId id="272" r:id="rId16"/>
    <p:sldId id="271" r:id="rId17"/>
    <p:sldId id="278" r:id="rId18"/>
    <p:sldId id="279" r:id="rId19"/>
    <p:sldId id="280" r:id="rId20"/>
    <p:sldId id="261" r:id="rId21"/>
    <p:sldId id="273" r:id="rId22"/>
    <p:sldId id="262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257"/>
    <a:srgbClr val="DC9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6714" autoAdjust="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B4132-62FE-48BD-8F46-B24D3103D7F9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458D1-424B-4BAE-A391-49D0B3827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9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://www.1ppt.com/shit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56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7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79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58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098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21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16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90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76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82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27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35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68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2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1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8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90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5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行业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www.1ppt.com/hangye/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节日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www.1ppt.com/jieri/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背景图片：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优秀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Word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www.1ppt.com/word/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Excel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www.1ppt.com/excel/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9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8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7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7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1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0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477628" y="44118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01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5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5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1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1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65F1C-FD6E-4847-B76C-811C17E29E4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5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fif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fif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fif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fif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fif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fif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f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35574" y="1722855"/>
            <a:ext cx="4303386" cy="2068386"/>
            <a:chOff x="1177484" y="1861366"/>
            <a:chExt cx="4303386" cy="2167800"/>
          </a:xfrm>
        </p:grpSpPr>
        <p:sp>
          <p:nvSpPr>
            <p:cNvPr id="6" name="文本框 5"/>
            <p:cNvSpPr txBox="1"/>
            <p:nvPr/>
          </p:nvSpPr>
          <p:spPr>
            <a:xfrm>
              <a:off x="1209256" y="1861366"/>
              <a:ext cx="2861681" cy="741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rgbClr val="46A257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高铁</a:t>
              </a:r>
              <a:r>
                <a:rPr lang="zh-CN" altLang="en-US" sz="4000" dirty="0" smtClean="0">
                  <a:solidFill>
                    <a:srgbClr val="46A257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购票</a:t>
              </a:r>
              <a:r>
                <a:rPr lang="en-US" altLang="zh-CN" sz="4000" dirty="0">
                  <a:solidFill>
                    <a:srgbClr val="46A257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APP</a:t>
              </a:r>
              <a:endParaRPr lang="zh-CN" altLang="en-US" sz="4000" dirty="0">
                <a:solidFill>
                  <a:srgbClr val="46A257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09256" y="2579759"/>
              <a:ext cx="3336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中心</a:t>
              </a: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达内重庆江北中心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177484" y="3706596"/>
              <a:ext cx="1441420" cy="3225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 defTabSz="914400" eaLnBrk="1" hangingPunct="1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汇报人：张青松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77484" y="3172158"/>
              <a:ext cx="4303386" cy="322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队名</a:t>
              </a:r>
              <a:r>
                <a:rPr lang="en-US" altLang="zh-C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:Development </a:t>
              </a:r>
              <a:r>
                <a:rPr lang="en-US" altLang="zh-CN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Enigneer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811E14D5-F580-4A10-B4CE-8F6D4D407A68}"/>
              </a:ext>
            </a:extLst>
          </p:cNvPr>
          <p:cNvSpPr txBox="1"/>
          <p:nvPr/>
        </p:nvSpPr>
        <p:spPr>
          <a:xfrm>
            <a:off x="1167346" y="4007507"/>
            <a:ext cx="4852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刘其艺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张青松 陈星 何莉 李佳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 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赵小锋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文藻 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67346" y="4517436"/>
            <a:ext cx="3865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项目访问网址：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http://gtshop1.applinzi.com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3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图: 离页连接符 24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9980" y="170455"/>
            <a:ext cx="1693166" cy="34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graphicFrame>
        <p:nvGraphicFramePr>
          <p:cNvPr id="28" name="表格 23">
            <a:extLst>
              <a:ext uri="{FF2B5EF4-FFF2-40B4-BE49-F238E27FC236}">
                <a16:creationId xmlns:a16="http://schemas.microsoft.com/office/drawing/2014/main" xmlns="" id="{9946F5C3-55B6-4071-9B29-10FCD02B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77145"/>
              </p:ext>
            </p:extLst>
          </p:nvPr>
        </p:nvGraphicFramePr>
        <p:xfrm>
          <a:off x="2695046" y="1337808"/>
          <a:ext cx="6801908" cy="3121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008">
                  <a:extLst>
                    <a:ext uri="{9D8B030D-6E8A-4147-A177-3AD203B41FA5}">
                      <a16:colId xmlns:a16="http://schemas.microsoft.com/office/drawing/2014/main" xmlns="" val="1124175129"/>
                    </a:ext>
                  </a:extLst>
                </a:gridCol>
                <a:gridCol w="1272994">
                  <a:extLst>
                    <a:ext uri="{9D8B030D-6E8A-4147-A177-3AD203B41FA5}">
                      <a16:colId xmlns:a16="http://schemas.microsoft.com/office/drawing/2014/main" xmlns="" val="3246851883"/>
                    </a:ext>
                  </a:extLst>
                </a:gridCol>
                <a:gridCol w="1427743">
                  <a:extLst>
                    <a:ext uri="{9D8B030D-6E8A-4147-A177-3AD203B41FA5}">
                      <a16:colId xmlns:a16="http://schemas.microsoft.com/office/drawing/2014/main" xmlns="" val="2302165533"/>
                    </a:ext>
                  </a:extLst>
                </a:gridCol>
                <a:gridCol w="562410">
                  <a:extLst>
                    <a:ext uri="{9D8B030D-6E8A-4147-A177-3AD203B41FA5}">
                      <a16:colId xmlns:a16="http://schemas.microsoft.com/office/drawing/2014/main" xmlns="" val="536450084"/>
                    </a:ext>
                  </a:extLst>
                </a:gridCol>
                <a:gridCol w="1560686">
                  <a:extLst>
                    <a:ext uri="{9D8B030D-6E8A-4147-A177-3AD203B41FA5}">
                      <a16:colId xmlns:a16="http://schemas.microsoft.com/office/drawing/2014/main" xmlns="" val="2495338591"/>
                    </a:ext>
                  </a:extLst>
                </a:gridCol>
                <a:gridCol w="770067">
                  <a:extLst>
                    <a:ext uri="{9D8B030D-6E8A-4147-A177-3AD203B41FA5}">
                      <a16:colId xmlns:a16="http://schemas.microsoft.com/office/drawing/2014/main" xmlns="" val="3188881797"/>
                    </a:ext>
                  </a:extLst>
                </a:gridCol>
              </a:tblGrid>
              <a:tr h="439376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P/F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6644487"/>
                  </a:ext>
                </a:extLst>
              </a:tr>
              <a:tr h="38312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2511622"/>
                  </a:ext>
                </a:extLst>
              </a:tr>
              <a:tr h="383126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Varchar(16)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3479760"/>
                  </a:ext>
                </a:extLst>
              </a:tr>
              <a:tr h="38312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realname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真实名字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3458009"/>
                  </a:ext>
                </a:extLst>
              </a:tr>
              <a:tr h="38312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upwd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Varchar(32)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609978"/>
                  </a:ext>
                </a:extLst>
              </a:tr>
              <a:tr h="383126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Varchar(16)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5655143"/>
                  </a:ext>
                </a:extLst>
              </a:tr>
              <a:tr h="38312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user_card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身份证号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Varchar(16)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1885045"/>
                  </a:ext>
                </a:extLst>
              </a:tr>
              <a:tr h="383126">
                <a:tc>
                  <a:txBody>
                    <a:bodyPr/>
                    <a:lstStyle/>
                    <a:p>
                      <a:r>
                        <a:rPr lang="en-US" altLang="zh-CN" dirty="0"/>
                        <a:t>nickname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昵称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8217296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880BA4D7-1D69-4CAD-AABD-68B4E2A0584C}"/>
              </a:ext>
            </a:extLst>
          </p:cNvPr>
          <p:cNvSpPr txBox="1"/>
          <p:nvPr/>
        </p:nvSpPr>
        <p:spPr>
          <a:xfrm>
            <a:off x="5072911" y="720552"/>
            <a:ext cx="1986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表一   用户表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--user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F5F2112C-42C4-4B65-8FA9-FEFDFF838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355" y="5260851"/>
            <a:ext cx="8801552" cy="86364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92D9175B-FEA7-4ED1-8954-E03F824652B4}"/>
              </a:ext>
            </a:extLst>
          </p:cNvPr>
          <p:cNvSpPr txBox="1"/>
          <p:nvPr/>
        </p:nvSpPr>
        <p:spPr>
          <a:xfrm>
            <a:off x="1598049" y="4705339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0495D8D9-F64D-4D74-994F-0A54EBDE5B37}"/>
              </a:ext>
            </a:extLst>
          </p:cNvPr>
          <p:cNvSpPr txBox="1"/>
          <p:nvPr/>
        </p:nvSpPr>
        <p:spPr>
          <a:xfrm>
            <a:off x="5472860" y="6324282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用户表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80" y="170455"/>
            <a:ext cx="1693166" cy="34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xmlns="" id="{9946F5C3-55B6-4071-9B29-10FCD02B7E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48676" y="925298"/>
          <a:ext cx="9694643" cy="3434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1753">
                  <a:extLst>
                    <a:ext uri="{9D8B030D-6E8A-4147-A177-3AD203B41FA5}">
                      <a16:colId xmlns:a16="http://schemas.microsoft.com/office/drawing/2014/main" xmlns="" val="1124175129"/>
                    </a:ext>
                  </a:extLst>
                </a:gridCol>
                <a:gridCol w="1814377">
                  <a:extLst>
                    <a:ext uri="{9D8B030D-6E8A-4147-A177-3AD203B41FA5}">
                      <a16:colId xmlns:a16="http://schemas.microsoft.com/office/drawing/2014/main" xmlns="" val="3246851883"/>
                    </a:ext>
                  </a:extLst>
                </a:gridCol>
                <a:gridCol w="2034938">
                  <a:extLst>
                    <a:ext uri="{9D8B030D-6E8A-4147-A177-3AD203B41FA5}">
                      <a16:colId xmlns:a16="http://schemas.microsoft.com/office/drawing/2014/main" xmlns="" val="2302165533"/>
                    </a:ext>
                  </a:extLst>
                </a:gridCol>
                <a:gridCol w="801593">
                  <a:extLst>
                    <a:ext uri="{9D8B030D-6E8A-4147-A177-3AD203B41FA5}">
                      <a16:colId xmlns:a16="http://schemas.microsoft.com/office/drawing/2014/main" xmlns="" val="536450084"/>
                    </a:ext>
                  </a:extLst>
                </a:gridCol>
                <a:gridCol w="2224419">
                  <a:extLst>
                    <a:ext uri="{9D8B030D-6E8A-4147-A177-3AD203B41FA5}">
                      <a16:colId xmlns:a16="http://schemas.microsoft.com/office/drawing/2014/main" xmlns="" val="2495338591"/>
                    </a:ext>
                  </a:extLst>
                </a:gridCol>
                <a:gridCol w="1097563">
                  <a:extLst>
                    <a:ext uri="{9D8B030D-6E8A-4147-A177-3AD203B41FA5}">
                      <a16:colId xmlns:a16="http://schemas.microsoft.com/office/drawing/2014/main" xmlns="" val="3188881797"/>
                    </a:ext>
                  </a:extLst>
                </a:gridCol>
              </a:tblGrid>
              <a:tr h="3774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P/F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6644487"/>
                  </a:ext>
                </a:extLst>
              </a:tr>
              <a:tr h="38695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2511622"/>
                  </a:ext>
                </a:extLst>
              </a:tr>
              <a:tr h="35672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place_start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起点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3479760"/>
                  </a:ext>
                </a:extLst>
              </a:tr>
              <a:tr h="38695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place_over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终点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3458009"/>
                  </a:ext>
                </a:extLst>
              </a:tr>
              <a:tr h="38412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travel_timestart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发车时间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Varchar(30)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5655143"/>
                  </a:ext>
                </a:extLst>
              </a:tr>
              <a:tr h="37264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travel_timeover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Varchar(30)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1885045"/>
                  </a:ext>
                </a:extLst>
              </a:tr>
              <a:tr h="38695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buying_time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购票时间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Varchar(30)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8217296"/>
                  </a:ext>
                </a:extLst>
              </a:tr>
              <a:tr h="386958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ticket_uid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2462137"/>
                  </a:ext>
                </a:extLst>
              </a:tr>
              <a:tr h="386958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ticket_rid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乘车人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2831108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880BA4D7-1D69-4CAD-AABD-68B4E2A0584C}"/>
              </a:ext>
            </a:extLst>
          </p:cNvPr>
          <p:cNvSpPr txBox="1"/>
          <p:nvPr/>
        </p:nvSpPr>
        <p:spPr>
          <a:xfrm>
            <a:off x="4940680" y="464109"/>
            <a:ext cx="2310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表二   购票记录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--ticket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92D9175B-FEA7-4ED1-8954-E03F824652B4}"/>
              </a:ext>
            </a:extLst>
          </p:cNvPr>
          <p:cNvSpPr txBox="1"/>
          <p:nvPr/>
        </p:nvSpPr>
        <p:spPr>
          <a:xfrm>
            <a:off x="1099680" y="4578066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0495D8D9-F64D-4D74-994F-0A54EBDE5B37}"/>
              </a:ext>
            </a:extLst>
          </p:cNvPr>
          <p:cNvSpPr txBox="1"/>
          <p:nvPr/>
        </p:nvSpPr>
        <p:spPr>
          <a:xfrm>
            <a:off x="5240832" y="6167907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购票记录表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33D97BE-F2FC-4CC3-AA64-F6F32FC01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94" y="5134632"/>
            <a:ext cx="10763803" cy="869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80" y="170455"/>
            <a:ext cx="1693166" cy="34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xmlns="" id="{9946F5C3-55B6-4071-9B29-10FCD02B7E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1503" y="1441053"/>
          <a:ext cx="7668993" cy="2575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2001">
                  <a:extLst>
                    <a:ext uri="{9D8B030D-6E8A-4147-A177-3AD203B41FA5}">
                      <a16:colId xmlns:a16="http://schemas.microsoft.com/office/drawing/2014/main" xmlns="" val="1124175129"/>
                    </a:ext>
                  </a:extLst>
                </a:gridCol>
                <a:gridCol w="1435271">
                  <a:extLst>
                    <a:ext uri="{9D8B030D-6E8A-4147-A177-3AD203B41FA5}">
                      <a16:colId xmlns:a16="http://schemas.microsoft.com/office/drawing/2014/main" xmlns="" val="3246851883"/>
                    </a:ext>
                  </a:extLst>
                </a:gridCol>
                <a:gridCol w="1609747">
                  <a:extLst>
                    <a:ext uri="{9D8B030D-6E8A-4147-A177-3AD203B41FA5}">
                      <a16:colId xmlns:a16="http://schemas.microsoft.com/office/drawing/2014/main" xmlns="" val="2302165533"/>
                    </a:ext>
                  </a:extLst>
                </a:gridCol>
                <a:gridCol w="634104">
                  <a:extLst>
                    <a:ext uri="{9D8B030D-6E8A-4147-A177-3AD203B41FA5}">
                      <a16:colId xmlns:a16="http://schemas.microsoft.com/office/drawing/2014/main" xmlns="" val="536450084"/>
                    </a:ext>
                  </a:extLst>
                </a:gridCol>
                <a:gridCol w="1759637">
                  <a:extLst>
                    <a:ext uri="{9D8B030D-6E8A-4147-A177-3AD203B41FA5}">
                      <a16:colId xmlns:a16="http://schemas.microsoft.com/office/drawing/2014/main" xmlns="" val="2495338591"/>
                    </a:ext>
                  </a:extLst>
                </a:gridCol>
                <a:gridCol w="868233">
                  <a:extLst>
                    <a:ext uri="{9D8B030D-6E8A-4147-A177-3AD203B41FA5}">
                      <a16:colId xmlns:a16="http://schemas.microsoft.com/office/drawing/2014/main" xmlns="" val="3188881797"/>
                    </a:ext>
                  </a:extLst>
                </a:gridCol>
              </a:tblGrid>
              <a:tr h="454874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P/F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6644487"/>
                  </a:ext>
                </a:extLst>
              </a:tr>
              <a:tr h="396640">
                <a:tc>
                  <a:txBody>
                    <a:bodyPr/>
                    <a:lstStyle/>
                    <a:p>
                      <a:r>
                        <a:rPr lang="en-US" altLang="zh-CN" dirty="0"/>
                        <a:t>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2511622"/>
                  </a:ext>
                </a:extLst>
              </a:tr>
              <a:tr h="47603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rider_name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乘车人姓名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3479760"/>
                  </a:ext>
                </a:extLst>
              </a:tr>
              <a:tr h="3966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rider_card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身份证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Varchar(18)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3458009"/>
                  </a:ext>
                </a:extLst>
              </a:tr>
              <a:tr h="4542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rider_phone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609978"/>
                  </a:ext>
                </a:extLst>
              </a:tr>
              <a:tr h="3966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rider_uid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关联用户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5655143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880BA4D7-1D69-4CAD-AABD-68B4E2A0584C}"/>
              </a:ext>
            </a:extLst>
          </p:cNvPr>
          <p:cNvSpPr txBox="1"/>
          <p:nvPr/>
        </p:nvSpPr>
        <p:spPr>
          <a:xfrm>
            <a:off x="4978545" y="778630"/>
            <a:ext cx="223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表三   乘车人表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--rider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92D9175B-FEA7-4ED1-8954-E03F824652B4}"/>
              </a:ext>
            </a:extLst>
          </p:cNvPr>
          <p:cNvSpPr txBox="1"/>
          <p:nvPr/>
        </p:nvSpPr>
        <p:spPr>
          <a:xfrm>
            <a:off x="1806563" y="4338214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0495D8D9-F64D-4D74-994F-0A54EBDE5B37}"/>
              </a:ext>
            </a:extLst>
          </p:cNvPr>
          <p:cNvSpPr txBox="1"/>
          <p:nvPr/>
        </p:nvSpPr>
        <p:spPr>
          <a:xfrm>
            <a:off x="5369677" y="6296476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乘车人表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8B388CA-49F2-4533-901B-B83FD0A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708" y="4998843"/>
            <a:ext cx="5448580" cy="10287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80" y="170455"/>
            <a:ext cx="1693166" cy="34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xmlns="" id="{9946F5C3-55B6-4071-9B29-10FCD02B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13907"/>
              </p:ext>
            </p:extLst>
          </p:nvPr>
        </p:nvGraphicFramePr>
        <p:xfrm>
          <a:off x="1241582" y="1855402"/>
          <a:ext cx="9694643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1753">
                  <a:extLst>
                    <a:ext uri="{9D8B030D-6E8A-4147-A177-3AD203B41FA5}">
                      <a16:colId xmlns:a16="http://schemas.microsoft.com/office/drawing/2014/main" xmlns="" val="1124175129"/>
                    </a:ext>
                  </a:extLst>
                </a:gridCol>
                <a:gridCol w="1814377">
                  <a:extLst>
                    <a:ext uri="{9D8B030D-6E8A-4147-A177-3AD203B41FA5}">
                      <a16:colId xmlns:a16="http://schemas.microsoft.com/office/drawing/2014/main" xmlns="" val="3246851883"/>
                    </a:ext>
                  </a:extLst>
                </a:gridCol>
                <a:gridCol w="2034938">
                  <a:extLst>
                    <a:ext uri="{9D8B030D-6E8A-4147-A177-3AD203B41FA5}">
                      <a16:colId xmlns:a16="http://schemas.microsoft.com/office/drawing/2014/main" xmlns="" val="2302165533"/>
                    </a:ext>
                  </a:extLst>
                </a:gridCol>
                <a:gridCol w="801593">
                  <a:extLst>
                    <a:ext uri="{9D8B030D-6E8A-4147-A177-3AD203B41FA5}">
                      <a16:colId xmlns:a16="http://schemas.microsoft.com/office/drawing/2014/main" xmlns="" val="536450084"/>
                    </a:ext>
                  </a:extLst>
                </a:gridCol>
                <a:gridCol w="2224419">
                  <a:extLst>
                    <a:ext uri="{9D8B030D-6E8A-4147-A177-3AD203B41FA5}">
                      <a16:colId xmlns:a16="http://schemas.microsoft.com/office/drawing/2014/main" xmlns="" val="2495338591"/>
                    </a:ext>
                  </a:extLst>
                </a:gridCol>
                <a:gridCol w="1097563">
                  <a:extLst>
                    <a:ext uri="{9D8B030D-6E8A-4147-A177-3AD203B41FA5}">
                      <a16:colId xmlns:a16="http://schemas.microsoft.com/office/drawing/2014/main" xmlns="" val="3188881797"/>
                    </a:ext>
                  </a:extLst>
                </a:gridCol>
              </a:tblGrid>
              <a:tr h="342734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P/F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6644487"/>
                  </a:ext>
                </a:extLst>
              </a:tr>
              <a:tr h="351377">
                <a:tc>
                  <a:txBody>
                    <a:bodyPr/>
                    <a:lstStyle/>
                    <a:p>
                      <a:r>
                        <a:rPr lang="en-US" altLang="zh-CN" dirty="0"/>
                        <a:t>did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2511622"/>
                  </a:ext>
                </a:extLst>
              </a:tr>
              <a:tr h="332128">
                <a:tc>
                  <a:txBody>
                    <a:bodyPr/>
                    <a:lstStyle/>
                    <a:p>
                      <a:r>
                        <a:rPr lang="en-US" altLang="zh-CN" dirty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起点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3479760"/>
                  </a:ext>
                </a:extLst>
              </a:tr>
              <a:tr h="351377">
                <a:tc>
                  <a:txBody>
                    <a:bodyPr/>
                    <a:lstStyle/>
                    <a:p>
                      <a:r>
                        <a:rPr lang="en-US" altLang="zh-CN" dirty="0"/>
                        <a:t>over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终点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3458009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timestart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发车时间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Varchar(30)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5655143"/>
                  </a:ext>
                </a:extLst>
              </a:tr>
              <a:tr h="33837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timeover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Varchar(30)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1885045"/>
                  </a:ext>
                </a:extLst>
              </a:tr>
              <a:tr h="351377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Varchar(15)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8217296"/>
                  </a:ext>
                </a:extLst>
              </a:tr>
              <a:tr h="332128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count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剩余票数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2462137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880BA4D7-1D69-4CAD-AABD-68B4E2A0584C}"/>
              </a:ext>
            </a:extLst>
          </p:cNvPr>
          <p:cNvSpPr txBox="1"/>
          <p:nvPr/>
        </p:nvSpPr>
        <p:spPr>
          <a:xfrm>
            <a:off x="4441466" y="1411485"/>
            <a:ext cx="3294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表四   车次信息表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ticket_details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318" y="48682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如图所示：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63" y="5327699"/>
            <a:ext cx="9117477" cy="9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80" y="170455"/>
            <a:ext cx="1693166" cy="34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xmlns="" id="{9946F5C3-55B6-4071-9B29-10FCD02B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31766"/>
              </p:ext>
            </p:extLst>
          </p:nvPr>
        </p:nvGraphicFramePr>
        <p:xfrm>
          <a:off x="1248678" y="2690660"/>
          <a:ext cx="9694643" cy="1130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1753">
                  <a:extLst>
                    <a:ext uri="{9D8B030D-6E8A-4147-A177-3AD203B41FA5}">
                      <a16:colId xmlns:a16="http://schemas.microsoft.com/office/drawing/2014/main" xmlns="" val="1124175129"/>
                    </a:ext>
                  </a:extLst>
                </a:gridCol>
                <a:gridCol w="1814377">
                  <a:extLst>
                    <a:ext uri="{9D8B030D-6E8A-4147-A177-3AD203B41FA5}">
                      <a16:colId xmlns:a16="http://schemas.microsoft.com/office/drawing/2014/main" xmlns="" val="3246851883"/>
                    </a:ext>
                  </a:extLst>
                </a:gridCol>
                <a:gridCol w="2034938">
                  <a:extLst>
                    <a:ext uri="{9D8B030D-6E8A-4147-A177-3AD203B41FA5}">
                      <a16:colId xmlns:a16="http://schemas.microsoft.com/office/drawing/2014/main" xmlns="" val="2302165533"/>
                    </a:ext>
                  </a:extLst>
                </a:gridCol>
                <a:gridCol w="801593">
                  <a:extLst>
                    <a:ext uri="{9D8B030D-6E8A-4147-A177-3AD203B41FA5}">
                      <a16:colId xmlns:a16="http://schemas.microsoft.com/office/drawing/2014/main" xmlns="" val="536450084"/>
                    </a:ext>
                  </a:extLst>
                </a:gridCol>
                <a:gridCol w="2224419">
                  <a:extLst>
                    <a:ext uri="{9D8B030D-6E8A-4147-A177-3AD203B41FA5}">
                      <a16:colId xmlns:a16="http://schemas.microsoft.com/office/drawing/2014/main" xmlns="" val="2495338591"/>
                    </a:ext>
                  </a:extLst>
                </a:gridCol>
                <a:gridCol w="1097563">
                  <a:extLst>
                    <a:ext uri="{9D8B030D-6E8A-4147-A177-3AD203B41FA5}">
                      <a16:colId xmlns:a16="http://schemas.microsoft.com/office/drawing/2014/main" xmlns="" val="3188881797"/>
                    </a:ext>
                  </a:extLst>
                </a:gridCol>
              </a:tblGrid>
              <a:tr h="3774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P/F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6644487"/>
                  </a:ext>
                </a:extLst>
              </a:tr>
              <a:tr h="38695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2511622"/>
                  </a:ext>
                </a:extLst>
              </a:tr>
              <a:tr h="356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3479760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880BA4D7-1D69-4CAD-AABD-68B4E2A0584C}"/>
              </a:ext>
            </a:extLst>
          </p:cNvPr>
          <p:cNvSpPr txBox="1"/>
          <p:nvPr/>
        </p:nvSpPr>
        <p:spPr>
          <a:xfrm>
            <a:off x="4508982" y="1411485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表五   地点选择表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china_place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44431" y="4052766"/>
            <a:ext cx="112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如图所示：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422098"/>
            <a:ext cx="3792511" cy="16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80" y="170456"/>
            <a:ext cx="187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系统流程分析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A4631AB0-FB0A-4984-A4E7-65170AB1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164" y="118646"/>
            <a:ext cx="6800631" cy="64008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70BAC017-0D1D-47EE-9692-96B9CB2D92BB}"/>
              </a:ext>
            </a:extLst>
          </p:cNvPr>
          <p:cNvSpPr txBox="1"/>
          <p:nvPr/>
        </p:nvSpPr>
        <p:spPr>
          <a:xfrm>
            <a:off x="5283078" y="6451845"/>
            <a:ext cx="210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图二 系统流程图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80" y="170456"/>
            <a:ext cx="156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14712" y="1593684"/>
            <a:ext cx="8433400" cy="4631408"/>
            <a:chOff x="248500" y="1802054"/>
            <a:chExt cx="8433400" cy="2985327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48500" y="1802054"/>
              <a:ext cx="2576323" cy="2366027"/>
            </a:xfrm>
            <a:prstGeom prst="rect">
              <a:avLst/>
            </a:prstGeom>
            <a:solidFill>
              <a:srgbClr val="DC9A59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id-ID" altLang="en-US" sz="5400">
                <a:solidFill>
                  <a:srgbClr val="FFFFFF"/>
                </a:solidFill>
              </a:endParaRP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6389592" y="2489430"/>
              <a:ext cx="2199759" cy="2297951"/>
            </a:xfrm>
            <a:prstGeom prst="rect">
              <a:avLst/>
            </a:prstGeom>
            <a:solidFill>
              <a:srgbClr val="46A257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id-ID" altLang="en-US" sz="5400">
                <a:solidFill>
                  <a:srgbClr val="FFFF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88900" y="1835677"/>
              <a:ext cx="1962046" cy="372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、登录模块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9993" y="2064460"/>
              <a:ext cx="2599879" cy="1725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输入用户名、密码，用正则表达式来判断是否符合条件</a:t>
              </a:r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例</a:t>
              </a:r>
              <a:r>
                <a:rPr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:</a:t>
              </a:r>
            </a:p>
            <a:p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let </a:t>
              </a:r>
              <a:r>
                <a:rPr lang="en-US" altLang="zh-CN" sz="1400" dirty="0" err="1">
                  <a:solidFill>
                    <a:schemeClr val="bg1"/>
                  </a:solidFill>
                  <a:ea typeface="微软雅黑" panose="020B0503020204020204" pitchFamily="34" charset="-122"/>
                </a:rPr>
                <a:t>unameReg</a:t>
              </a:r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 = /^[0-9a-zA-Z_]{6,20}$/;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let </a:t>
              </a:r>
              <a:r>
                <a:rPr lang="en-US" altLang="zh-CN" sz="1400" dirty="0" err="1">
                  <a:solidFill>
                    <a:schemeClr val="bg1"/>
                  </a:solidFill>
                  <a:ea typeface="微软雅黑" panose="020B0503020204020204" pitchFamily="34" charset="-122"/>
                </a:rPr>
                <a:t>paswReg</a:t>
              </a:r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 = /^[0-9a-zA-Z_]{6,20}$/;</a:t>
              </a:r>
            </a:p>
            <a:p>
              <a:endParaRPr lang="en-US" altLang="zh-CN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判断该用户名是否存在时，密码会用到</a:t>
              </a:r>
              <a:r>
                <a:rPr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MD5</a:t>
              </a:r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加密：</a:t>
              </a:r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Let </a:t>
              </a:r>
              <a:r>
                <a:rPr lang="en-US" altLang="zh-CN" sz="1400" dirty="0" err="1">
                  <a:solidFill>
                    <a:schemeClr val="bg1"/>
                  </a:solidFill>
                  <a:ea typeface="微软雅黑" panose="020B0503020204020204" pitchFamily="34" charset="-122"/>
                </a:rPr>
                <a:t>upwd</a:t>
              </a:r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=md5(</a:t>
              </a:r>
              <a:r>
                <a:rPr lang="en-US" altLang="zh-CN" sz="1400" dirty="0" err="1">
                  <a:solidFill>
                    <a:schemeClr val="bg1"/>
                  </a:solidFill>
                  <a:ea typeface="微软雅黑" panose="020B0503020204020204" pitchFamily="34" charset="-122"/>
                </a:rPr>
                <a:t>req.body.upwd</a:t>
              </a:r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);</a:t>
              </a:r>
              <a:endPara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560418" y="2781199"/>
              <a:ext cx="1962046" cy="372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、注册模块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60418" y="3582124"/>
              <a:ext cx="2121482" cy="41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和登录一样，对输入身份证号和电话号码用正则表达式来验证，是否符合条件</a:t>
              </a: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F9D90543-550F-432B-81C9-25CE9CCA3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253" y="1593684"/>
            <a:ext cx="2849318" cy="367063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E9A8840C-3749-4181-957B-F1772BA7A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563" y="2660073"/>
            <a:ext cx="2690339" cy="358278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91545FC4-9239-4E2A-89FE-AFDD6790C8AF}"/>
              </a:ext>
            </a:extLst>
          </p:cNvPr>
          <p:cNvSpPr txBox="1"/>
          <p:nvPr/>
        </p:nvSpPr>
        <p:spPr>
          <a:xfrm>
            <a:off x="414712" y="1204280"/>
            <a:ext cx="156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、登录注册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80" y="170456"/>
            <a:ext cx="156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510657" y="1714790"/>
            <a:ext cx="8109981" cy="3495098"/>
            <a:chOff x="248500" y="1543073"/>
            <a:chExt cx="8109981" cy="2252881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48500" y="1692471"/>
              <a:ext cx="2576323" cy="2103483"/>
            </a:xfrm>
            <a:prstGeom prst="rect">
              <a:avLst/>
            </a:prstGeom>
            <a:solidFill>
              <a:srgbClr val="DC9A59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id-ID" altLang="en-US" sz="5400">
                <a:solidFill>
                  <a:srgbClr val="FFFFFF"/>
                </a:solidFill>
              </a:endParaRP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6158722" y="1596655"/>
              <a:ext cx="2199759" cy="1993900"/>
            </a:xfrm>
            <a:prstGeom prst="rect">
              <a:avLst/>
            </a:prstGeom>
            <a:solidFill>
              <a:srgbClr val="46A257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id-ID" altLang="en-US" sz="5400">
                <a:solidFill>
                  <a:srgbClr val="FFFF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88900" y="1835677"/>
              <a:ext cx="1962046" cy="239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、出发地选择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9993" y="2064460"/>
              <a:ext cx="2599879" cy="198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158722" y="1587010"/>
              <a:ext cx="1962046" cy="239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、终点选择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285351" y="1543073"/>
              <a:ext cx="2412843" cy="1309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ea typeface="微软雅黑" panose="020B0503020204020204" pitchFamily="34" charset="-122"/>
                </a:rPr>
                <a:t>&lt;span class="</a:t>
              </a:r>
              <a:r>
                <a:rPr lang="en-US" altLang="zh-CN" sz="1400" dirty="0" err="1">
                  <a:ea typeface="微软雅黑" panose="020B0503020204020204" pitchFamily="34" charset="-122"/>
                </a:rPr>
                <a:t>citys</a:t>
              </a:r>
              <a:r>
                <a:rPr lang="en-US" altLang="zh-CN" sz="1400" dirty="0">
                  <a:ea typeface="微软雅黑" panose="020B0503020204020204" pitchFamily="34" charset="-122"/>
                </a:rPr>
                <a:t>"&gt;</a:t>
              </a:r>
              <a:r>
                <a:rPr lang="zh-CN" altLang="en-US" sz="1400" dirty="0">
                  <a:ea typeface="微软雅黑" panose="020B0503020204020204" pitchFamily="34" charset="-122"/>
                </a:rPr>
                <a:t>城市选择</a:t>
              </a:r>
              <a:r>
                <a:rPr lang="en-US" altLang="zh-CN" sz="1400" dirty="0">
                  <a:ea typeface="微软雅黑" panose="020B0503020204020204" pitchFamily="34" charset="-122"/>
                </a:rPr>
                <a:t>&lt;/span&gt;</a:t>
              </a:r>
            </a:p>
            <a:p>
              <a:r>
                <a:rPr lang="en-US" altLang="zh-CN" sz="1400" dirty="0">
                  <a:ea typeface="微软雅黑" panose="020B0503020204020204" pitchFamily="34" charset="-122"/>
                </a:rPr>
                <a:t>      &lt;div class="</a:t>
              </a:r>
              <a:r>
                <a:rPr lang="en-US" altLang="zh-CN" sz="1400" dirty="0" err="1">
                  <a:ea typeface="微软雅黑" panose="020B0503020204020204" pitchFamily="34" charset="-122"/>
                </a:rPr>
                <a:t>placeCheckCss</a:t>
              </a:r>
              <a:r>
                <a:rPr lang="en-US" altLang="zh-CN" sz="1400" dirty="0">
                  <a:ea typeface="微软雅黑" panose="020B0503020204020204" pitchFamily="34" charset="-122"/>
                </a:rPr>
                <a:t>" @click="</a:t>
              </a:r>
              <a:r>
                <a:rPr lang="en-US" altLang="zh-CN" sz="1400" dirty="0" err="1">
                  <a:ea typeface="微软雅黑" panose="020B0503020204020204" pitchFamily="34" charset="-122"/>
                </a:rPr>
                <a:t>checkCitygo</a:t>
              </a:r>
              <a:r>
                <a:rPr lang="en-US" altLang="zh-CN" sz="1400" dirty="0">
                  <a:ea typeface="微软雅黑" panose="020B0503020204020204" pitchFamily="34" charset="-122"/>
                </a:rPr>
                <a:t>"&gt;</a:t>
              </a:r>
            </a:p>
            <a:p>
              <a:r>
                <a:rPr lang="en-US" altLang="zh-CN" sz="1400" dirty="0">
                  <a:ea typeface="微软雅黑" panose="020B0503020204020204" pitchFamily="34" charset="-122"/>
                </a:rPr>
                <a:t>        &lt;div class="</a:t>
              </a:r>
              <a:r>
                <a:rPr lang="en-US" altLang="zh-CN" sz="1400" dirty="0" err="1">
                  <a:ea typeface="微软雅黑" panose="020B0503020204020204" pitchFamily="34" charset="-122"/>
                </a:rPr>
                <a:t>placeDD</a:t>
              </a:r>
              <a:r>
                <a:rPr lang="en-US" altLang="zh-CN" sz="1400" dirty="0">
                  <a:ea typeface="微软雅黑" panose="020B0503020204020204" pitchFamily="34" charset="-122"/>
                </a:rPr>
                <a:t>" v-for="(v, </a:t>
              </a:r>
              <a:r>
                <a:rPr lang="en-US" altLang="zh-CN" sz="1400" dirty="0" err="1">
                  <a:ea typeface="微软雅黑" panose="020B0503020204020204" pitchFamily="34" charset="-122"/>
                </a:rPr>
                <a:t>i</a:t>
              </a:r>
              <a:r>
                <a:rPr lang="en-US" altLang="zh-CN" sz="1400" dirty="0">
                  <a:ea typeface="微软雅黑" panose="020B0503020204020204" pitchFamily="34" charset="-122"/>
                </a:rPr>
                <a:t>) of </a:t>
              </a:r>
              <a:r>
                <a:rPr lang="en-US" altLang="zh-CN" sz="1400" dirty="0" err="1">
                  <a:ea typeface="微软雅黑" panose="020B0503020204020204" pitchFamily="34" charset="-122"/>
                </a:rPr>
                <a:t>zdPlace</a:t>
              </a:r>
              <a:r>
                <a:rPr lang="en-US" altLang="zh-CN" sz="1400" dirty="0">
                  <a:ea typeface="微软雅黑" panose="020B0503020204020204" pitchFamily="34" charset="-122"/>
                </a:rPr>
                <a:t>" :key="</a:t>
              </a:r>
              <a:r>
                <a:rPr lang="en-US" altLang="zh-CN" sz="1400" dirty="0" err="1">
                  <a:ea typeface="微软雅黑" panose="020B0503020204020204" pitchFamily="34" charset="-122"/>
                </a:rPr>
                <a:t>i</a:t>
              </a:r>
              <a:r>
                <a:rPr lang="en-US" altLang="zh-CN" sz="1400" dirty="0">
                  <a:ea typeface="微软雅黑" panose="020B0503020204020204" pitchFamily="34" charset="-122"/>
                </a:rPr>
                <a:t>"&gt;{{</a:t>
              </a:r>
              <a:r>
                <a:rPr lang="en-US" altLang="zh-CN" sz="1400" dirty="0" err="1">
                  <a:ea typeface="微软雅黑" panose="020B0503020204020204" pitchFamily="34" charset="-122"/>
                </a:rPr>
                <a:t>v.place</a:t>
              </a:r>
              <a:r>
                <a:rPr lang="en-US" altLang="zh-CN" sz="1400" dirty="0">
                  <a:ea typeface="微软雅黑" panose="020B0503020204020204" pitchFamily="34" charset="-122"/>
                </a:rPr>
                <a:t>}}&lt;/div&gt;</a:t>
              </a:r>
            </a:p>
            <a:p>
              <a:r>
                <a:rPr lang="en-US" altLang="zh-CN" sz="1400" dirty="0">
                  <a:ea typeface="微软雅黑" panose="020B0503020204020204" pitchFamily="34" charset="-122"/>
                </a:rPr>
                <a:t>      &lt;/div&gt;</a:t>
              </a:r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C5AE32C-5603-483C-A2AD-75A3AA804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67" y="2518165"/>
            <a:ext cx="3226825" cy="412927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E0EC2B6C-AD5C-4523-9E11-94C1C1D0E646}"/>
              </a:ext>
            </a:extLst>
          </p:cNvPr>
          <p:cNvSpPr txBox="1"/>
          <p:nvPr/>
        </p:nvSpPr>
        <p:spPr>
          <a:xfrm>
            <a:off x="414712" y="1204280"/>
            <a:ext cx="156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、购票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EAED501-DDB8-40D4-AC6B-34CCA7980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778" y="2168733"/>
            <a:ext cx="3111177" cy="447870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802273A-789F-4109-902B-992BCFC6CA8A}"/>
              </a:ext>
            </a:extLst>
          </p:cNvPr>
          <p:cNvSpPr txBox="1"/>
          <p:nvPr/>
        </p:nvSpPr>
        <p:spPr>
          <a:xfrm>
            <a:off x="4494382" y="4873486"/>
            <a:ext cx="24128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ea typeface="微软雅黑" panose="020B0503020204020204" pitchFamily="34" charset="-122"/>
              </a:rPr>
              <a:t>checkCitygo</a:t>
            </a:r>
            <a:r>
              <a:rPr lang="en-US" altLang="zh-CN" sz="1400" dirty="0">
                <a:ea typeface="微软雅黑" panose="020B0503020204020204" pitchFamily="34" charset="-122"/>
              </a:rPr>
              <a:t>(e){</a:t>
            </a:r>
          </a:p>
          <a:p>
            <a:r>
              <a:rPr lang="en-US" altLang="zh-CN" sz="1400" dirty="0">
                <a:ea typeface="微软雅黑" panose="020B0503020204020204" pitchFamily="34" charset="-122"/>
              </a:rPr>
              <a:t>       this.place1=</a:t>
            </a:r>
            <a:r>
              <a:rPr lang="en-US" altLang="zh-CN" sz="1400" dirty="0" err="1">
                <a:ea typeface="微软雅黑" panose="020B0503020204020204" pitchFamily="34" charset="-122"/>
              </a:rPr>
              <a:t>e.target.innerHTML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r>
              <a:rPr lang="en-US" altLang="zh-CN" sz="1400" dirty="0"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>
                <a:ea typeface="微软雅黑" panose="020B0503020204020204" pitchFamily="34" charset="-122"/>
              </a:rPr>
              <a:t>this.checkPlacego</a:t>
            </a:r>
            <a:r>
              <a:rPr lang="en-US" altLang="zh-CN" sz="1400" dirty="0">
                <a:ea typeface="微软雅黑" panose="020B0503020204020204" pitchFamily="34" charset="-122"/>
              </a:rPr>
              <a:t>=false</a:t>
            </a:r>
          </a:p>
          <a:p>
            <a:r>
              <a:rPr lang="en-US" altLang="zh-CN" sz="1400" dirty="0">
                <a:ea typeface="微软雅黑" panose="020B0503020204020204" pitchFamily="34" charset="-122"/>
              </a:rPr>
              <a:t>    },</a:t>
            </a:r>
            <a:endParaRPr lang="zh-CN" altLang="en-US" sz="1400" dirty="0"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80" y="170456"/>
            <a:ext cx="156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85421" y="587731"/>
            <a:ext cx="7964368" cy="5397434"/>
            <a:chOff x="248501" y="1064609"/>
            <a:chExt cx="7964368" cy="3479094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48501" y="1802054"/>
              <a:ext cx="1962046" cy="2741649"/>
            </a:xfrm>
            <a:prstGeom prst="rect">
              <a:avLst/>
            </a:prstGeom>
            <a:solidFill>
              <a:srgbClr val="DC9A59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id-ID" altLang="en-US" sz="5400">
                <a:solidFill>
                  <a:srgbClr val="FFFFFF"/>
                </a:solidFill>
              </a:endParaRP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5988513" y="1064609"/>
              <a:ext cx="2199759" cy="2907547"/>
            </a:xfrm>
            <a:prstGeom prst="rect">
              <a:avLst/>
            </a:prstGeom>
            <a:solidFill>
              <a:srgbClr val="46A257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id-ID" altLang="en-US" sz="5400">
                <a:solidFill>
                  <a:srgbClr val="FFFF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88900" y="1835677"/>
              <a:ext cx="1962046" cy="239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、车次选择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9993" y="2064460"/>
              <a:ext cx="1804221" cy="870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接收上一页面传来的起点和终点，并向服务器请求关于该路线的车票信息。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226226" y="1064609"/>
              <a:ext cx="1962046" cy="239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、不同座位选择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91387" y="1593747"/>
              <a:ext cx="2121482" cy="17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91545FC4-9239-4E2A-89FE-AFDD6790C8AF}"/>
              </a:ext>
            </a:extLst>
          </p:cNvPr>
          <p:cNvSpPr txBox="1"/>
          <p:nvPr/>
        </p:nvSpPr>
        <p:spPr>
          <a:xfrm>
            <a:off x="306474" y="1192383"/>
            <a:ext cx="156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、购票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918A1BD-3FB2-42CD-A93C-9A64E5D58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67" y="1731796"/>
            <a:ext cx="2305345" cy="42533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42082068-5DDB-4D75-9E3C-FE600C2EC557}"/>
              </a:ext>
            </a:extLst>
          </p:cNvPr>
          <p:cNvSpPr/>
          <p:nvPr/>
        </p:nvSpPr>
        <p:spPr>
          <a:xfrm>
            <a:off x="6224732" y="1138616"/>
            <a:ext cx="1947821" cy="134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接收上一页面传来的车次信息，查询该车次不同登记座位是否在售。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90B172B7-E363-448C-82E2-049EFE5FD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491" y="587731"/>
            <a:ext cx="2700709" cy="45107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80" y="170456"/>
            <a:ext cx="156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31106" y="612209"/>
            <a:ext cx="8702869" cy="5991233"/>
            <a:chOff x="240940" y="1084338"/>
            <a:chExt cx="8702869" cy="3861847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40940" y="1745359"/>
              <a:ext cx="2782880" cy="3130252"/>
            </a:xfrm>
            <a:prstGeom prst="rect">
              <a:avLst/>
            </a:prstGeom>
            <a:solidFill>
              <a:srgbClr val="DC9A59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id-ID" altLang="en-US" sz="5400">
                <a:solidFill>
                  <a:srgbClr val="FFFFFF"/>
                </a:solidFill>
              </a:endParaRP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6303180" y="1084338"/>
              <a:ext cx="2640629" cy="3285644"/>
            </a:xfrm>
            <a:prstGeom prst="rect">
              <a:avLst/>
            </a:prstGeom>
            <a:solidFill>
              <a:srgbClr val="46A257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id-ID" altLang="en-US" sz="5400" dirty="0">
                <a:solidFill>
                  <a:srgbClr val="FFFF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9202" y="1724589"/>
              <a:ext cx="1962046" cy="239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、添加乘车人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88777" y="1960453"/>
              <a:ext cx="2582624" cy="2985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选择乘车人，并把乘车人的姓名和身份证号传递给下一页面。</a:t>
              </a:r>
              <a:endParaRPr lang="en-US" altLang="zh-CN" sz="1400" kern="16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&lt;div &gt;           </a:t>
              </a:r>
            </a:p>
            <a:p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&lt;p name="</a:t>
              </a:r>
              <a:r>
                <a:rPr lang="en-US" altLang="zh-CN" sz="1100" kern="16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rider_name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"&gt;{{ </a:t>
              </a:r>
              <a:r>
                <a:rPr lang="en-US" altLang="zh-CN" sz="1100" kern="16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k.rider_name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 }}&lt;/p&gt;</a:t>
              </a:r>
            </a:p>
            <a:p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&lt;p name="</a:t>
              </a:r>
              <a:r>
                <a:rPr lang="en-US" altLang="zh-CN" sz="1100" kern="16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rider_card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"&gt;</a:t>
              </a:r>
              <a:r>
                <a:rPr lang="zh-CN" altLang="en-US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身份证 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{{ </a:t>
              </a:r>
              <a:r>
                <a:rPr lang="en-US" altLang="zh-CN" sz="1100" kern="16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k.rider_card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 }}&lt;/p&gt;</a:t>
              </a:r>
            </a:p>
            <a:p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&lt;/div&gt;</a:t>
              </a:r>
            </a:p>
            <a:p>
              <a:r>
                <a:rPr lang="zh-CN" altLang="en-US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获取信息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:</a:t>
              </a:r>
            </a:p>
            <a:p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let str = </a:t>
              </a:r>
              <a:r>
                <a:rPr lang="en-US" altLang="zh-CN" sz="1100" kern="16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rider_card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[</a:t>
              </a:r>
              <a:r>
                <a:rPr lang="en-US" altLang="zh-CN" sz="1100" kern="16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i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].</a:t>
              </a:r>
              <a:r>
                <a:rPr lang="en-US" altLang="zh-CN" sz="1100" kern="16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innerHTML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;</a:t>
              </a:r>
            </a:p>
            <a:p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let card = </a:t>
              </a:r>
              <a:r>
                <a:rPr lang="en-US" altLang="zh-CN" sz="1100" kern="16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str.substring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(4,22);</a:t>
              </a:r>
            </a:p>
            <a:p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let obj ={     </a:t>
              </a:r>
              <a:r>
                <a:rPr lang="en-US" altLang="zh-CN" sz="1100" kern="16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rider_name:rider_name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[</a:t>
              </a:r>
              <a:r>
                <a:rPr lang="en-US" altLang="zh-CN" sz="1100" kern="16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i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].</a:t>
              </a:r>
              <a:r>
                <a:rPr lang="en-US" altLang="zh-CN" sz="1100" kern="16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innerHTML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,</a:t>
              </a:r>
            </a:p>
            <a:p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       </a:t>
              </a:r>
              <a:r>
                <a:rPr lang="en-US" altLang="zh-CN" sz="1100" kern="16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rider_card:card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 }</a:t>
              </a:r>
              <a:r>
                <a:rPr lang="en-US" altLang="zh-CN" sz="1100" kern="16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this.passengers.push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(obj);</a:t>
              </a:r>
            </a:p>
            <a:p>
              <a:endParaRPr lang="en-US" altLang="zh-CN" sz="1100" kern="16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zh-CN" altLang="en-US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传值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:</a:t>
              </a:r>
            </a:p>
            <a:p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this.$</a:t>
              </a:r>
              <a:r>
                <a:rPr lang="en-US" altLang="zh-CN" sz="1100" kern="16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router.push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({</a:t>
              </a:r>
            </a:p>
            <a:p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          name: "Tickets",</a:t>
              </a:r>
            </a:p>
            <a:p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          params: { passengers: </a:t>
              </a:r>
              <a:r>
                <a:rPr lang="en-US" altLang="zh-CN" sz="1100" kern="16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this.passengers</a:t>
              </a:r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},</a:t>
              </a:r>
            </a:p>
            <a:p>
              <a:r>
                <a:rPr lang="en-US" altLang="zh-CN" sz="11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      })</a:t>
              </a:r>
              <a:endParaRPr lang="zh-CN" altLang="en-US" sz="1100" kern="16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349290" y="1109124"/>
              <a:ext cx="2540902" cy="239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、选择座位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91387" y="1593747"/>
              <a:ext cx="2121482" cy="17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91545FC4-9239-4E2A-89FE-AFDD6790C8AF}"/>
              </a:ext>
            </a:extLst>
          </p:cNvPr>
          <p:cNvSpPr txBox="1"/>
          <p:nvPr/>
        </p:nvSpPr>
        <p:spPr>
          <a:xfrm>
            <a:off x="306474" y="1192383"/>
            <a:ext cx="156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、购票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42082068-5DDB-4D75-9E3C-FE600C2EC557}"/>
              </a:ext>
            </a:extLst>
          </p:cNvPr>
          <p:cNvSpPr/>
          <p:nvPr/>
        </p:nvSpPr>
        <p:spPr>
          <a:xfrm>
            <a:off x="6426938" y="954462"/>
            <a:ext cx="2540902" cy="5212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根据乘车人数选择座位。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enimga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() {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      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this.count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--;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     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this.isSelecteda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= true;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    if(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this.count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&lt;=0){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      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this.count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= 0;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       this.$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messagebox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("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选座提示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", "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请选择座位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");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     }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   },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   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disimga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() {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     if(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this.count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&gt;this.$store.state.riders-1){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       this.$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messagebox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("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选座提示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", "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人数以满，请勿重复选择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");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     }else{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      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this.count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++;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     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this.isSelecteda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= false;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     }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    },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9E68A18D-4B0A-49E7-8F1B-0D1F714E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352" y="1724244"/>
            <a:ext cx="2984216" cy="49619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6F656C9-1089-4191-BA09-E1F4344C0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975" y="781510"/>
            <a:ext cx="2640629" cy="509731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400000">
            <a:off x="6930408" y="2992292"/>
            <a:ext cx="4991444" cy="38026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6130" y="685800"/>
            <a:ext cx="2909188" cy="326136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311616" y="2111346"/>
            <a:ext cx="2500858" cy="830997"/>
            <a:chOff x="311616" y="1779876"/>
            <a:chExt cx="2500858" cy="830997"/>
          </a:xfrm>
        </p:grpSpPr>
        <p:sp>
          <p:nvSpPr>
            <p:cNvPr id="5" name="文本框 13"/>
            <p:cNvSpPr txBox="1">
              <a:spLocks noChangeArrowheads="1"/>
            </p:cNvSpPr>
            <p:nvPr/>
          </p:nvSpPr>
          <p:spPr bwMode="auto">
            <a:xfrm>
              <a:off x="1234614" y="1964543"/>
              <a:ext cx="15778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1616" y="1779876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6">
                      <a:lumMod val="50000"/>
                    </a:schemeClr>
                  </a:solidFill>
                </a:rPr>
                <a:t>01</a:t>
              </a:r>
              <a:endParaRPr lang="zh-CN" altLang="en-US" sz="4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42058" y="436177"/>
            <a:ext cx="2277619" cy="1396724"/>
            <a:chOff x="8609632" y="981976"/>
            <a:chExt cx="2277619" cy="1396724"/>
          </a:xfrm>
        </p:grpSpPr>
        <p:sp>
          <p:nvSpPr>
            <p:cNvPr id="17" name="文本框 16"/>
            <p:cNvSpPr txBox="1"/>
            <p:nvPr/>
          </p:nvSpPr>
          <p:spPr>
            <a:xfrm>
              <a:off x="9727363" y="981976"/>
              <a:ext cx="9452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目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56014" y="1363037"/>
              <a:ext cx="6312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录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609632" y="1997639"/>
              <a:ext cx="1727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11616" y="3103536"/>
            <a:ext cx="2500858" cy="830997"/>
            <a:chOff x="311616" y="1779876"/>
            <a:chExt cx="2500858" cy="830997"/>
          </a:xfrm>
        </p:grpSpPr>
        <p:sp>
          <p:nvSpPr>
            <p:cNvPr id="23" name="文本框 13"/>
            <p:cNvSpPr txBox="1">
              <a:spLocks noChangeArrowheads="1"/>
            </p:cNvSpPr>
            <p:nvPr/>
          </p:nvSpPr>
          <p:spPr bwMode="auto">
            <a:xfrm>
              <a:off x="1234613" y="1964543"/>
              <a:ext cx="15778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项目分析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11616" y="1779876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6">
                      <a:lumMod val="50000"/>
                    </a:schemeClr>
                  </a:solidFill>
                </a:rPr>
                <a:t>02</a:t>
              </a:r>
              <a:endParaRPr lang="zh-CN" altLang="en-US" sz="4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616" y="4095726"/>
            <a:ext cx="3526093" cy="830997"/>
            <a:chOff x="311616" y="1779876"/>
            <a:chExt cx="3526093" cy="830997"/>
          </a:xfrm>
        </p:grpSpPr>
        <p:sp>
          <p:nvSpPr>
            <p:cNvPr id="26" name="文本框 13"/>
            <p:cNvSpPr txBox="1">
              <a:spLocks noChangeArrowheads="1"/>
            </p:cNvSpPr>
            <p:nvPr/>
          </p:nvSpPr>
          <p:spPr bwMode="auto">
            <a:xfrm>
              <a:off x="1234613" y="1964543"/>
              <a:ext cx="2603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详细设计与实现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11616" y="1779876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6">
                      <a:lumMod val="50000"/>
                    </a:schemeClr>
                  </a:solidFill>
                </a:rPr>
                <a:t>03</a:t>
              </a:r>
              <a:endParaRPr lang="zh-CN" altLang="en-US" sz="4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11616" y="5087916"/>
            <a:ext cx="2784876" cy="830997"/>
            <a:chOff x="311616" y="1779876"/>
            <a:chExt cx="2784876" cy="830997"/>
          </a:xfrm>
        </p:grpSpPr>
        <p:sp>
          <p:nvSpPr>
            <p:cNvPr id="29" name="文本框 13"/>
            <p:cNvSpPr txBox="1">
              <a:spLocks noChangeArrowheads="1"/>
            </p:cNvSpPr>
            <p:nvPr/>
          </p:nvSpPr>
          <p:spPr bwMode="auto">
            <a:xfrm>
              <a:off x="1234614" y="1964543"/>
              <a:ext cx="1861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兼容与优化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11616" y="1779876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zh-CN" altLang="en-US" sz="4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28839" y="1773446"/>
            <a:ext cx="3477401" cy="2513582"/>
            <a:chOff x="728839" y="1818707"/>
            <a:chExt cx="3477401" cy="2513582"/>
          </a:xfrm>
        </p:grpSpPr>
        <p:sp>
          <p:nvSpPr>
            <p:cNvPr id="4" name="文本框 3"/>
            <p:cNvSpPr txBox="1"/>
            <p:nvPr/>
          </p:nvSpPr>
          <p:spPr>
            <a:xfrm>
              <a:off x="728839" y="1818707"/>
              <a:ext cx="19635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Part</a:t>
              </a:r>
              <a:r>
                <a:rPr lang="en-US" altLang="zh-CN" sz="8000" b="1" dirty="0">
                  <a:solidFill>
                    <a:schemeClr val="bg1"/>
                  </a:solidFill>
                </a:rPr>
                <a:t>04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28839" y="3078161"/>
              <a:ext cx="3477401" cy="1254128"/>
              <a:chOff x="5929489" y="2029148"/>
              <a:chExt cx="3477401" cy="1254128"/>
            </a:xfrm>
          </p:grpSpPr>
          <p:sp>
            <p:nvSpPr>
              <p:cNvPr id="6" name="文本框 83"/>
              <p:cNvSpPr txBox="1">
                <a:spLocks noChangeArrowheads="1"/>
              </p:cNvSpPr>
              <p:nvPr/>
            </p:nvSpPr>
            <p:spPr bwMode="auto">
              <a:xfrm>
                <a:off x="5929489" y="2029148"/>
                <a:ext cx="3427525" cy="725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dist">
                  <a:spcBef>
                    <a:spcPct val="0"/>
                  </a:spcBef>
                </a:pPr>
                <a:r>
                  <a:rPr lang="zh-CN" altLang="en-US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兼容与优化</a:t>
                </a:r>
                <a:endPara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052538" y="2821348"/>
                <a:ext cx="10797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5929489" y="2954340"/>
                <a:ext cx="3477401" cy="328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79" y="170456"/>
            <a:ext cx="2663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兼容与优化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10"/>
          <p:cNvSpPr>
            <a:spLocks noChangeAspect="1"/>
          </p:cNvSpPr>
          <p:nvPr/>
        </p:nvSpPr>
        <p:spPr>
          <a:xfrm>
            <a:off x="1210527" y="1688231"/>
            <a:ext cx="576000" cy="576000"/>
          </a:xfrm>
          <a:prstGeom prst="ellipse">
            <a:avLst/>
          </a:prstGeom>
          <a:solidFill>
            <a:srgbClr val="46A257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13"/>
          <p:cNvSpPr>
            <a:spLocks noChangeAspect="1"/>
          </p:cNvSpPr>
          <p:nvPr/>
        </p:nvSpPr>
        <p:spPr>
          <a:xfrm>
            <a:off x="1210527" y="2878156"/>
            <a:ext cx="576000" cy="576000"/>
          </a:xfrm>
          <a:prstGeom prst="ellipse">
            <a:avLst/>
          </a:prstGeom>
          <a:solidFill>
            <a:srgbClr val="DC9A59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4" descr="phon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7847" y="3035636"/>
            <a:ext cx="289548" cy="289548"/>
          </a:xfrm>
          <a:prstGeom prst="rect">
            <a:avLst/>
          </a:prstGeom>
        </p:spPr>
      </p:pic>
      <p:pic>
        <p:nvPicPr>
          <p:cNvPr id="8" name="Picture 15" descr="bulb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7687" y="1851574"/>
            <a:ext cx="289548" cy="289548"/>
          </a:xfrm>
          <a:prstGeom prst="rect">
            <a:avLst/>
          </a:prstGeom>
        </p:spPr>
      </p:pic>
      <p:sp>
        <p:nvSpPr>
          <p:cNvPr id="9" name="Oval 19"/>
          <p:cNvSpPr>
            <a:spLocks noChangeAspect="1"/>
          </p:cNvSpPr>
          <p:nvPr/>
        </p:nvSpPr>
        <p:spPr>
          <a:xfrm>
            <a:off x="1210527" y="4136413"/>
            <a:ext cx="576000" cy="576000"/>
          </a:xfrm>
          <a:prstGeom prst="ellipse">
            <a:avLst/>
          </a:prstGeom>
          <a:solidFill>
            <a:srgbClr val="46A257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23" descr="cloud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8167" y="4291787"/>
            <a:ext cx="251998" cy="25199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8166848" y="1996348"/>
            <a:ext cx="4025152" cy="4106791"/>
            <a:chOff x="8166848" y="1836691"/>
            <a:chExt cx="4025152" cy="410679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66848" y="1836691"/>
              <a:ext cx="4025152" cy="410679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705707" y="2269169"/>
              <a:ext cx="3486293" cy="2354405"/>
            </a:xfrm>
            <a:prstGeom prst="rect">
              <a:avLst/>
            </a:prstGeom>
          </p:spPr>
        </p:pic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048543" y="1469439"/>
            <a:ext cx="5421036" cy="84774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由于票务系统十分繁琐，在创建数据库时，只是简单的分析了我们需要写什么，该有改进的地方。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48543" y="2820639"/>
            <a:ext cx="5421036" cy="576000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在系统分析时，想到了很多功能。由于时间有限，只完成了部分功能，剩下的部分功能在以后会逐步完善。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048543" y="3898270"/>
            <a:ext cx="5266657" cy="1147729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考虑到不只是在手机上运行，也可能在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ipad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上运行，如何能在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ipad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上兼容是一个大问题。目前，结合所学的技术以及时间有限，还不足以解决这个重大难题，这也是我们以后会终点关注的点。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2048543" y="5677040"/>
            <a:ext cx="5421036" cy="576000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密码进行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MD5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加密，防止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注入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Oval 13"/>
          <p:cNvSpPr>
            <a:spLocks noChangeAspect="1"/>
          </p:cNvSpPr>
          <p:nvPr/>
        </p:nvSpPr>
        <p:spPr>
          <a:xfrm>
            <a:off x="1210527" y="5435409"/>
            <a:ext cx="576000" cy="576000"/>
          </a:xfrm>
          <a:prstGeom prst="ellipse">
            <a:avLst/>
          </a:prstGeom>
          <a:solidFill>
            <a:srgbClr val="DC9A59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1" name="Picture 14" descr="phon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176" y="5605885"/>
            <a:ext cx="289548" cy="28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400000">
            <a:off x="6930408" y="2992292"/>
            <a:ext cx="4991444" cy="38026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6130" y="685800"/>
            <a:ext cx="2909188" cy="326136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82238" y="1471269"/>
            <a:ext cx="3576055" cy="2560732"/>
            <a:chOff x="1352511" y="3079089"/>
            <a:chExt cx="3576055" cy="2560732"/>
          </a:xfrm>
        </p:grpSpPr>
        <p:sp>
          <p:nvSpPr>
            <p:cNvPr id="5" name="文本框 4"/>
            <p:cNvSpPr txBox="1"/>
            <p:nvPr/>
          </p:nvSpPr>
          <p:spPr>
            <a:xfrm>
              <a:off x="1352511" y="3079089"/>
              <a:ext cx="145103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rgbClr val="46A257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2020</a:t>
              </a:r>
              <a:endParaRPr lang="zh-CN" altLang="en-US" sz="6000" dirty="0">
                <a:solidFill>
                  <a:srgbClr val="46A257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444977" y="4166814"/>
              <a:ext cx="63217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383855" y="4208074"/>
              <a:ext cx="35447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感谢您的聆听</a:t>
              </a:r>
            </a:p>
          </p:txBody>
        </p:sp>
        <p:sp>
          <p:nvSpPr>
            <p:cNvPr id="8" name="TextBox 4"/>
            <p:cNvSpPr/>
            <p:nvPr/>
          </p:nvSpPr>
          <p:spPr>
            <a:xfrm>
              <a:off x="1352511" y="4931935"/>
              <a:ext cx="2994373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dist"/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Thank you.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74704" y="4186173"/>
            <a:ext cx="1801513" cy="482678"/>
          </a:xfrm>
          <a:prstGeom prst="rect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64981" y="4258235"/>
            <a:ext cx="1620957" cy="33855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defTabSz="914400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汇报人：张青松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75661" y="-12470"/>
            <a:ext cx="5486400" cy="6858000"/>
          </a:xfrm>
          <a:prstGeom prst="rect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28838" y="713509"/>
            <a:ext cx="3477401" cy="5011345"/>
            <a:chOff x="561198" y="1818707"/>
            <a:chExt cx="3477401" cy="5011345"/>
          </a:xfrm>
        </p:grpSpPr>
        <p:sp>
          <p:nvSpPr>
            <p:cNvPr id="4" name="文本框 3"/>
            <p:cNvSpPr txBox="1"/>
            <p:nvPr/>
          </p:nvSpPr>
          <p:spPr>
            <a:xfrm>
              <a:off x="728839" y="1818707"/>
              <a:ext cx="19635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Part</a:t>
              </a:r>
              <a:r>
                <a:rPr lang="en-US" altLang="zh-CN" sz="8000" b="1" dirty="0">
                  <a:solidFill>
                    <a:schemeClr val="bg1"/>
                  </a:solidFill>
                </a:rPr>
                <a:t>01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61198" y="3095980"/>
              <a:ext cx="3477401" cy="3734072"/>
              <a:chOff x="5761848" y="2046967"/>
              <a:chExt cx="3477401" cy="3734072"/>
            </a:xfrm>
          </p:grpSpPr>
          <p:sp>
            <p:nvSpPr>
              <p:cNvPr id="6" name="文本框 83"/>
              <p:cNvSpPr txBox="1">
                <a:spLocks noChangeArrowheads="1"/>
              </p:cNvSpPr>
              <p:nvPr/>
            </p:nvSpPr>
            <p:spPr bwMode="auto">
              <a:xfrm>
                <a:off x="5929489" y="2046967"/>
                <a:ext cx="258932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dist">
                  <a:spcBef>
                    <a:spcPct val="0"/>
                  </a:spcBef>
                </a:pPr>
                <a:r>
                  <a:rPr lang="zh-CN" altLang="en-US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项目介绍</a:t>
                </a:r>
                <a:endPara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052538" y="2821348"/>
                <a:ext cx="10797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5761848" y="3472715"/>
                <a:ext cx="3477401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    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国庆、中秋等长假，出行必不可少。相较于火车的速度和飞机极易受天气影响的特点。高铁无疑是最佳的选择。我们的项目就是一个专门购买高铁票的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APP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583" y="1096145"/>
            <a:ext cx="4125190" cy="4773027"/>
          </a:xfrm>
          <a:prstGeom prst="rect">
            <a:avLst/>
          </a:prstGeom>
        </p:spPr>
      </p:pic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79" y="170456"/>
            <a:ext cx="2663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936070" y="3024189"/>
            <a:ext cx="3538797" cy="129689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40946" y="2703932"/>
            <a:ext cx="5659168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项目是一个基于出行的高铁购票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项目。项目主要功能是用户选择时间地点购买车票储存在我的订单中，另外包含用户登录、用户注册等模块。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79" y="170456"/>
            <a:ext cx="2663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项目技术实现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03549" y="1882556"/>
            <a:ext cx="6083717" cy="305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采用</a:t>
            </a:r>
            <a:r>
              <a:rPr lang="en-US" altLang="zh-CN" sz="2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Vue+mintUI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完成页面基本构成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使用弹性布局，使页面布局美观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Vue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-router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，用于各个页面之间的跳转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引用</a:t>
            </a:r>
            <a:r>
              <a:rPr lang="en-US" altLang="zh-CN" sz="2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axios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，利用</a:t>
            </a:r>
            <a:r>
              <a:rPr lang="en-US" altLang="zh-CN" sz="2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axios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实现前后端数据交互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5.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Vuex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，利用状态管理器来保存用户登录状态等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2" name="图片 81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7" y="2202475"/>
            <a:ext cx="4572000" cy="27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28839" y="1773446"/>
            <a:ext cx="3477401" cy="3246027"/>
            <a:chOff x="728839" y="1818707"/>
            <a:chExt cx="3477401" cy="3246027"/>
          </a:xfrm>
        </p:grpSpPr>
        <p:sp>
          <p:nvSpPr>
            <p:cNvPr id="4" name="文本框 3"/>
            <p:cNvSpPr txBox="1"/>
            <p:nvPr/>
          </p:nvSpPr>
          <p:spPr>
            <a:xfrm>
              <a:off x="728839" y="1818707"/>
              <a:ext cx="19635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Part</a:t>
              </a:r>
              <a:r>
                <a:rPr lang="en-US" altLang="zh-CN" sz="8000" b="1" dirty="0">
                  <a:solidFill>
                    <a:schemeClr val="bg1"/>
                  </a:solidFill>
                </a:rPr>
                <a:t>02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28839" y="3078161"/>
              <a:ext cx="3477401" cy="1986573"/>
              <a:chOff x="5929489" y="2029148"/>
              <a:chExt cx="3477401" cy="1986573"/>
            </a:xfrm>
          </p:grpSpPr>
          <p:sp>
            <p:nvSpPr>
              <p:cNvPr id="6" name="文本框 83"/>
              <p:cNvSpPr txBox="1">
                <a:spLocks noChangeArrowheads="1"/>
              </p:cNvSpPr>
              <p:nvPr/>
            </p:nvSpPr>
            <p:spPr bwMode="auto">
              <a:xfrm>
                <a:off x="5929489" y="2029148"/>
                <a:ext cx="2928761" cy="725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dist"/>
                <a:r>
                  <a:rPr lang="zh-CN" altLang="en-US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项目分析</a:t>
                </a:r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052538" y="2821348"/>
                <a:ext cx="10797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5929489" y="2954340"/>
                <a:ext cx="3477401" cy="1061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·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需求分析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·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功能模块分析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9039069" y="1844026"/>
            <a:ext cx="2295412" cy="231198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37015" y="4621645"/>
            <a:ext cx="1978702" cy="153192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24724" y="1781640"/>
            <a:ext cx="1978702" cy="153192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672370" y="4096991"/>
            <a:ext cx="1978702" cy="153192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4597" y="1312254"/>
            <a:ext cx="1978702" cy="1531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80" y="170455"/>
            <a:ext cx="2150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891069" y="4238601"/>
            <a:ext cx="1760003" cy="1101814"/>
            <a:chOff x="1468685" y="4045494"/>
            <a:chExt cx="1760003" cy="1101814"/>
          </a:xfrm>
        </p:grpSpPr>
        <p:sp>
          <p:nvSpPr>
            <p:cNvPr id="28" name="文本框 27"/>
            <p:cNvSpPr txBox="1"/>
            <p:nvPr/>
          </p:nvSpPr>
          <p:spPr>
            <a:xfrm>
              <a:off x="1468685" y="4500977"/>
              <a:ext cx="1760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ea typeface="微软雅黑" panose="020B0503020204020204" pitchFamily="34" charset="-122"/>
                </a:rPr>
                <a:t>用户选择时间，地点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845986" y="40454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需求、二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32819" y="2007553"/>
            <a:ext cx="1826756" cy="1101814"/>
            <a:chOff x="1421926" y="4045494"/>
            <a:chExt cx="1826756" cy="1101814"/>
          </a:xfrm>
        </p:grpSpPr>
        <p:sp>
          <p:nvSpPr>
            <p:cNvPr id="31" name="文本框 30"/>
            <p:cNvSpPr txBox="1"/>
            <p:nvPr/>
          </p:nvSpPr>
          <p:spPr>
            <a:xfrm>
              <a:off x="1421926" y="4500977"/>
              <a:ext cx="1826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ea typeface="微软雅黑" panose="020B0503020204020204" pitchFamily="34" charset="-122"/>
                </a:rPr>
                <a:t>用户选择乘车人，确定购买数量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845986" y="40454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需求、三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03426" y="4975200"/>
            <a:ext cx="1896515" cy="824815"/>
            <a:chOff x="1400429" y="4045494"/>
            <a:chExt cx="1896515" cy="824815"/>
          </a:xfrm>
        </p:grpSpPr>
        <p:sp>
          <p:nvSpPr>
            <p:cNvPr id="34" name="文本框 33"/>
            <p:cNvSpPr txBox="1"/>
            <p:nvPr/>
          </p:nvSpPr>
          <p:spPr>
            <a:xfrm>
              <a:off x="1400429" y="4500977"/>
              <a:ext cx="1896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ea typeface="微软雅黑" panose="020B0503020204020204" pitchFamily="34" charset="-122"/>
                </a:rPr>
                <a:t>用户修改密码等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45986" y="40454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需求、四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18794" y="1996053"/>
            <a:ext cx="1735961" cy="1931896"/>
            <a:chOff x="1480706" y="4045494"/>
            <a:chExt cx="1735961" cy="1931896"/>
          </a:xfrm>
        </p:grpSpPr>
        <p:sp>
          <p:nvSpPr>
            <p:cNvPr id="37" name="文本框 36"/>
            <p:cNvSpPr txBox="1"/>
            <p:nvPr/>
          </p:nvSpPr>
          <p:spPr>
            <a:xfrm>
              <a:off x="1480706" y="4500062"/>
              <a:ext cx="173596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ea typeface="微软雅黑" panose="020B0503020204020204" pitchFamily="34" charset="-122"/>
                </a:rPr>
                <a:t>确定登录状态，保证是登录状态下才可购买车票，查看订单等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845986" y="40454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需求、五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05218" y="1505472"/>
            <a:ext cx="1797459" cy="1101814"/>
            <a:chOff x="1381535" y="4045494"/>
            <a:chExt cx="1797459" cy="1101814"/>
          </a:xfrm>
        </p:grpSpPr>
        <p:sp>
          <p:nvSpPr>
            <p:cNvPr id="40" name="文本框 39"/>
            <p:cNvSpPr txBox="1"/>
            <p:nvPr/>
          </p:nvSpPr>
          <p:spPr>
            <a:xfrm>
              <a:off x="1381535" y="4500977"/>
              <a:ext cx="1797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ea typeface="微软雅黑" panose="020B0503020204020204" pitchFamily="34" charset="-122"/>
                </a:rPr>
                <a:t>用户登录，新用户注册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815528" y="4045494"/>
              <a:ext cx="1066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需求、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2"/>
            <a:endCxn id="22" idx="0"/>
          </p:cNvCxnSpPr>
          <p:nvPr/>
        </p:nvCxnSpPr>
        <p:spPr>
          <a:xfrm>
            <a:off x="1603948" y="2844181"/>
            <a:ext cx="1057773" cy="125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2" idx="3"/>
            <a:endCxn id="23" idx="2"/>
          </p:cNvCxnSpPr>
          <p:nvPr/>
        </p:nvCxnSpPr>
        <p:spPr>
          <a:xfrm flipV="1">
            <a:off x="3651072" y="3313567"/>
            <a:ext cx="1863003" cy="154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24" idx="0"/>
          </p:cNvCxnSpPr>
          <p:nvPr/>
        </p:nvCxnSpPr>
        <p:spPr>
          <a:xfrm>
            <a:off x="6559575" y="2786201"/>
            <a:ext cx="866791" cy="183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8399941" y="4238601"/>
            <a:ext cx="1786833" cy="139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79" y="170456"/>
            <a:ext cx="197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系统功能模块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D488FC35-7760-4074-B926-7BD168DA5D51}"/>
              </a:ext>
            </a:extLst>
          </p:cNvPr>
          <p:cNvSpPr txBox="1"/>
          <p:nvPr/>
        </p:nvSpPr>
        <p:spPr>
          <a:xfrm>
            <a:off x="208813" y="1692843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登录注册模块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DE7DCC64-BA26-4382-AB16-3ADD5B49A858}"/>
              </a:ext>
            </a:extLst>
          </p:cNvPr>
          <p:cNvSpPr txBox="1"/>
          <p:nvPr/>
        </p:nvSpPr>
        <p:spPr>
          <a:xfrm>
            <a:off x="208813" y="2830687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车票购买模块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C120EC6A-BA10-4A1B-91AF-DB94ED5FE2AF}"/>
              </a:ext>
            </a:extLst>
          </p:cNvPr>
          <p:cNvSpPr txBox="1"/>
          <p:nvPr/>
        </p:nvSpPr>
        <p:spPr>
          <a:xfrm>
            <a:off x="184698" y="396853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用户模块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702752B6-4103-4AFB-8BFA-5C8E4250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425" y="1126771"/>
            <a:ext cx="8255668" cy="4289532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EAF829BF-91C7-4E1D-B813-6CDA249F9B0C}"/>
              </a:ext>
            </a:extLst>
          </p:cNvPr>
          <p:cNvSpPr txBox="1"/>
          <p:nvPr/>
        </p:nvSpPr>
        <p:spPr>
          <a:xfrm>
            <a:off x="5887644" y="5868951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图一 系统功能分析图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8D51E67-F492-4324-B35E-7D92D84A666F}"/>
              </a:ext>
            </a:extLst>
          </p:cNvPr>
          <p:cNvSpPr txBox="1"/>
          <p:nvPr/>
        </p:nvSpPr>
        <p:spPr>
          <a:xfrm>
            <a:off x="184698" y="513579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酒店预订模块</a:t>
            </a:r>
          </a:p>
        </p:txBody>
      </p:sp>
    </p:spTree>
    <p:extLst>
      <p:ext uri="{BB962C8B-B14F-4D97-AF65-F5344CB8AC3E}">
        <p14:creationId xmlns:p14="http://schemas.microsoft.com/office/powerpoint/2010/main" val="10519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28839" y="1773446"/>
            <a:ext cx="4028722" cy="3910824"/>
            <a:chOff x="728839" y="1818707"/>
            <a:chExt cx="4028722" cy="3910824"/>
          </a:xfrm>
        </p:grpSpPr>
        <p:sp>
          <p:nvSpPr>
            <p:cNvPr id="4" name="文本框 3"/>
            <p:cNvSpPr txBox="1"/>
            <p:nvPr/>
          </p:nvSpPr>
          <p:spPr>
            <a:xfrm>
              <a:off x="728839" y="1818707"/>
              <a:ext cx="19635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Part</a:t>
              </a:r>
              <a:r>
                <a:rPr lang="en-US" altLang="zh-CN" sz="8000" b="1" dirty="0">
                  <a:solidFill>
                    <a:schemeClr val="bg1"/>
                  </a:solidFill>
                </a:rPr>
                <a:t>03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28839" y="3095980"/>
              <a:ext cx="4028722" cy="2633551"/>
              <a:chOff x="5929489" y="2046967"/>
              <a:chExt cx="4028722" cy="2633551"/>
            </a:xfrm>
          </p:grpSpPr>
          <p:sp>
            <p:nvSpPr>
              <p:cNvPr id="6" name="文本框 83"/>
              <p:cNvSpPr txBox="1">
                <a:spLocks noChangeArrowheads="1"/>
              </p:cNvSpPr>
              <p:nvPr/>
            </p:nvSpPr>
            <p:spPr bwMode="auto">
              <a:xfrm>
                <a:off x="5929489" y="2046967"/>
                <a:ext cx="4028722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dist">
                  <a:spcBef>
                    <a:spcPct val="0"/>
                  </a:spcBef>
                </a:pPr>
                <a:r>
                  <a:rPr lang="zh-CN" altLang="en-US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详细设计与实现</a:t>
                </a:r>
                <a:endPara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052538" y="2821348"/>
                <a:ext cx="10797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5929489" y="2954340"/>
                <a:ext cx="3477401" cy="1726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·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数据库设计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·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系统流程分析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·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功能实现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黄绿色简约风工作计划汇报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1169</Words>
  <Application>Microsoft Office PowerPoint</Application>
  <PresentationFormat>宽屏</PresentationFormat>
  <Paragraphs>325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仿宋</vt:lpstr>
      <vt:lpstr>黑体</vt:lpstr>
      <vt:lpstr>楷体</vt:lpstr>
      <vt:lpstr>宋体</vt:lpstr>
      <vt:lpstr>微软雅黑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曲线简约工作计划</dc:title>
  <dc:creator>第一PPT</dc:creator>
  <cp:keywords>www.1ppt.com</cp:keywords>
  <dc:description>www.1ppt.com</dc:description>
  <cp:lastModifiedBy>Tedu-Web</cp:lastModifiedBy>
  <cp:revision>76</cp:revision>
  <dcterms:created xsi:type="dcterms:W3CDTF">2018-03-09T14:20:37Z</dcterms:created>
  <dcterms:modified xsi:type="dcterms:W3CDTF">2020-10-31T00:39:28Z</dcterms:modified>
</cp:coreProperties>
</file>