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MST-41</a:t>
            </a:r>
            <a:r>
              <a:rPr/>
              <a:t> </a:t>
            </a:r>
            <a:r>
              <a:rPr/>
              <a:t>Anti-Fibrotic</a:t>
            </a:r>
            <a:r>
              <a:rPr/>
              <a:t> </a:t>
            </a:r>
            <a:r>
              <a:rPr/>
              <a:t>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Peter</a:t>
            </a:r>
            <a:r>
              <a:rPr/>
              <a:t> </a:t>
            </a:r>
            <a:r>
              <a:rPr/>
              <a:t>Higgins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Weight</a:t>
            </a:r>
            <a:r>
              <a:rPr/>
              <a:t> </a:t>
            </a:r>
            <a:r>
              <a:rPr/>
              <a:t>Result</a:t>
            </a:r>
          </a:p>
        </p:txBody>
      </p:sp>
      <p:pic>
        <p:nvPicPr>
          <p:cNvPr descr="Mst41toPPT_files/figure-pptx/weigh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8500" y="1600200"/>
            <a:ext cx="774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TGFb</a:t>
            </a:r>
            <a:r>
              <a:rPr/>
              <a:t> </a:t>
            </a:r>
            <a:r>
              <a:rPr/>
              <a:t>Result</a:t>
            </a:r>
          </a:p>
        </p:txBody>
      </p:sp>
      <p:pic>
        <p:nvPicPr>
          <p:cNvPr descr="Mst41toPP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8500" y="1600200"/>
            <a:ext cx="774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CTGF</a:t>
            </a:r>
            <a:r>
              <a:rPr/>
              <a:t> </a:t>
            </a:r>
            <a:r>
              <a:rPr/>
              <a:t>Result</a:t>
            </a:r>
          </a:p>
        </p:txBody>
      </p:sp>
      <p:pic>
        <p:nvPicPr>
          <p:cNvPr descr="Mst41toPPT_files/figure-pptx/ctg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8500" y="1600200"/>
            <a:ext cx="774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IGF-1</a:t>
            </a:r>
            <a:r>
              <a:rPr/>
              <a:t> </a:t>
            </a:r>
            <a:r>
              <a:rPr/>
              <a:t>Result</a:t>
            </a:r>
          </a:p>
        </p:txBody>
      </p:sp>
      <p:pic>
        <p:nvPicPr>
          <p:cNvPr descr="Mst41toPPT_files/figure-pptx/igf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8500" y="1600200"/>
            <a:ext cx="774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Collagen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Result</a:t>
            </a:r>
          </a:p>
        </p:txBody>
      </p:sp>
      <p:pic>
        <p:nvPicPr>
          <p:cNvPr descr="Mst41toPPT_files/figure-pptx/col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8500" y="1600200"/>
            <a:ext cx="774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Collagen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Result</a:t>
            </a:r>
          </a:p>
        </p:txBody>
      </p:sp>
      <p:pic>
        <p:nvPicPr>
          <p:cNvPr descr="Mst41toPPT_files/figure-pptx/col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8500" y="1600200"/>
            <a:ext cx="774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Antifibrotic Drug Works in Human Intestinal Organoids</a:t>
            </a:r>
          </a:p>
          <a:p>
            <a:pPr lvl="1"/>
            <a:r>
              <a:rPr/>
              <a:t>Antifibrotic Drug Works in Salmonella Mouse Model</a:t>
            </a:r>
          </a:p>
          <a:p>
            <a:pPr lvl="1"/>
            <a:r>
              <a:rPr/>
              <a:t>Antifibrotic Drug Works in TNBS Rat Model</a:t>
            </a:r>
          </a:p>
          <a:p>
            <a:pPr lvl="2"/>
            <a:r>
              <a:rPr/>
              <a:t>This is Amazing</a:t>
            </a:r>
          </a:p>
          <a:p>
            <a:pPr lvl="3"/>
            <a:r>
              <a:rPr/>
              <a:t>Clinical Trials to Follow</a:t>
            </a:r>
          </a:p>
          <a:p>
            <a:pPr lvl="4"/>
            <a:r>
              <a:rPr/>
              <a:t>Sure Hope the Ultrasound Works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Anti-fibrotic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is an R Markdown document. Markdown is a simple formatting syntax for authoring HTML, PDF, MS Word, and now </a:t>
            </a:r>
            <a:r>
              <a:rPr b="1"/>
              <a:t>PowerPoint</a:t>
            </a:r>
            <a:r>
              <a:rPr/>
              <a:t> documents. For more details on using R Markdown see</a:t>
            </a:r>
          </a:p>
          <a:p>
            <a:pPr lvl="1"/>
            <a:r>
              <a:rPr/>
              <a:t>When you click the </a:t>
            </a:r>
            <a:r>
              <a:rPr i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Block</a:t>
            </a:r>
            <a:r>
              <a:rPr/>
              <a:t> </a:t>
            </a:r>
            <a:r>
              <a:rPr/>
              <a:t>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friend once said:</a:t>
            </a:r>
          </a:p>
          <a:p>
            <a:pPr lvl="0" marL="1270000" indent="0">
              <a:buNone/>
            </a:pPr>
            <a:r>
              <a:rPr sz="2000"/>
              <a:t>It’s always better to give than to receive. Totes magotes, my friend, he said. I don’t know why he said this.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embed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Including</a:t>
            </a:r>
            <a:r>
              <a:rPr/>
              <a:t> </a:t>
            </a:r>
            <a:r>
              <a:rPr/>
              <a:t>Plots</a:t>
            </a:r>
          </a:p>
        </p:txBody>
      </p:sp>
      <p:pic>
        <p:nvPicPr>
          <p:cNvPr descr="Mst41toPP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Tables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Treatment</a:t>
                      </a:r>
                      <a:r>
                        <a:rPr/>
                        <a:t> </a:t>
                      </a:r>
                      <a:r>
                        <a:rPr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Colon</a:t>
                      </a:r>
                      <a:r>
                        <a:rPr/>
                        <a:t> </a:t>
                      </a:r>
                      <a:r>
                        <a:rPr/>
                        <a:t>Weight</a:t>
                      </a:r>
                      <a:r>
                        <a:rPr/>
                        <a:t> </a:t>
                      </a:r>
                      <a:r>
                        <a:rPr/>
                        <a:t>(gm)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Control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17.2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S.typhi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23.7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S.typhi+</a:t>
                      </a:r>
                      <a:r>
                        <a:rPr/>
                        <a:t> </a:t>
                      </a:r>
                      <a:r>
                        <a:rPr/>
                        <a:t>AFD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17.9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Inline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Inline R Code</a:t>
            </a:r>
          </a:p>
          <a:p>
            <a:pPr lvl="0" marL="0" indent="0">
              <a:buNone/>
            </a:pPr>
            <a:r>
              <a:rPr/>
              <a:t>There were 50 cars studied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Min. 1st Qu.  Median    Mean 3rd Qu.    Max. 
##    2.00   26.00   36.00   42.98   56.00  120.00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speed)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Min. 1st Qu.  Median    Mean 3rd Qu.    Max. 
##     4.0    12.0    15.0    15.4    19.0    25.0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</a:t>
            </a:r>
            <a:r>
              <a:rPr/>
              <a:t> </a:t>
            </a:r>
            <a:r>
              <a:rPr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Links</a:t>
            </a:r>
          </a:p>
          <a:p>
            <a:pPr lvl="0" marL="0" indent="0">
              <a:buNone/>
            </a:pPr>
            <a:r>
              <a:rPr/>
              <a:t>Use a plain http address or add a link to a phrase: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Miscellaneous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Manual Line breaks,</a:t>
            </a:r>
            <a:br/>
            <a:r>
              <a:rPr/>
              <a:t>end line with 2 or more spaces</a:t>
            </a:r>
            <a:br/>
            <a:r>
              <a:rPr/>
              <a:t>Roses are red,</a:t>
            </a:r>
            <a:br/>
            <a:r>
              <a:rPr/>
              <a:t>Violets are blue.</a:t>
            </a:r>
          </a:p>
          <a:p>
            <a:pPr lvl="0" marL="0" indent="0">
              <a:buNone/>
            </a:pPr>
            <a:r>
              <a:rPr/>
              <a:t>superscript</a:t>
            </a:r>
            <a:r>
              <a:rPr baseline="30000"/>
              <a:t>2</a:t>
            </a:r>
          </a:p>
          <a:p>
            <a:pPr lvl="0" marL="0" indent="0">
              <a:buNone/>
            </a:pPr>
            <a:r>
              <a:rPr strike="sngStrike"/>
              <a:t>strikethrough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Horizontal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Horizontal Rule / Page Break</a:t>
            </a:r>
          </a:p>
          <a:p>
            <a:pPr lvl="0" marL="0" indent="0">
              <a:buNone/>
            </a:pPr>
            <a:r>
              <a:rPr/>
              <a:t>Three or more asterisks or dashes: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Intestinal Fibrosis leads to surgery in 70% of Crohn’s disease</a:t>
            </a:r>
          </a:p>
          <a:p>
            <a:pPr lvl="1"/>
            <a:r>
              <a:rPr/>
              <a:t>Intestinal Myofibroblasts are stimulated to generate scar by:</a:t>
            </a:r>
          </a:p>
          <a:p>
            <a:pPr lvl="2"/>
            <a:r>
              <a:rPr/>
              <a:t>injury/ wounding</a:t>
            </a:r>
          </a:p>
          <a:p>
            <a:pPr lvl="2"/>
            <a:r>
              <a:rPr/>
              <a:t>matrix stiffness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continue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echo</a:t>
            </a:r>
            <a:r>
              <a:rPr/>
              <a:t> </a:t>
            </a:r>
            <a:r>
              <a:rPr/>
              <a:t>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Note that the </a:t>
            </a:r>
            <a:r>
              <a:rPr sz="1800">
                <a:latin typeface="Courier"/>
              </a:rPr>
              <a:t>echo = FALSE</a:t>
            </a:r>
            <a:r>
              <a:rPr/>
              <a:t> parameter was added to the previous plotting code chunk to prevent printing of the R code that generated the plot.</a:t>
            </a:r>
          </a:p>
          <a:p>
            <a:pPr lvl="1"/>
            <a:r>
              <a:rPr/>
              <a:t>If you want to see the R code </a:t>
            </a:r>
            <a:r>
              <a:rPr b="1"/>
              <a:t>and</a:t>
            </a:r>
            <a:r>
              <a:rPr/>
              <a:t> the output, like in the previous summary table, then set the parameter to </a:t>
            </a:r>
            <a:r>
              <a:rPr sz="1800">
                <a:latin typeface="Courier"/>
              </a:rPr>
              <a:t>echo=TRUE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Matrix Stiffness Activates Myofibroblasts</a:t>
            </a:r>
          </a:p>
          <a:p>
            <a:pPr lvl="1"/>
            <a:r>
              <a:rPr/>
              <a:t>Activated Myofibroblasts Synthesize Stiff Matrix</a:t>
            </a:r>
          </a:p>
          <a:p>
            <a:pPr lvl="1"/>
            <a:r>
              <a:rPr/>
              <a:t>Positive Feedback Loop –&gt; </a:t>
            </a:r>
            <a:r>
              <a:rPr b="1"/>
              <a:t>More Fibrosis</a:t>
            </a:r>
          </a:p>
          <a:p>
            <a:pPr lvl="2"/>
            <a:r>
              <a:rPr/>
              <a:t>This is Bad</a:t>
            </a:r>
          </a:p>
          <a:p>
            <a:pPr lvl="3"/>
            <a:r>
              <a:rPr/>
              <a:t>It gets worse</a:t>
            </a:r>
          </a:p>
          <a:p>
            <a:pPr lvl="4"/>
            <a:r>
              <a:rPr/>
              <a:t>It can get </a:t>
            </a:r>
            <a:r>
              <a:rPr i="1"/>
              <a:t>even</a:t>
            </a:r>
            <a:r>
              <a:rPr/>
              <a:t> worse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Hypothesis</a:t>
            </a:r>
          </a:p>
          <a:p>
            <a:pPr lvl="1"/>
            <a:r>
              <a:rPr/>
              <a:t>Determine whether Anti-fibrotic drug can reverse fibrosis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Aims</a:t>
            </a:r>
          </a:p>
          <a:p>
            <a:pPr lvl="1"/>
            <a:r>
              <a:rPr/>
              <a:t>Determine whether Colon Weight is reduced by AFD</a:t>
            </a:r>
          </a:p>
          <a:p>
            <a:pPr lvl="1"/>
            <a:r>
              <a:rPr/>
              <a:t>Determine whether Gene Expression of Collagen 1, TGFb, CTGF is reduced by AFD</a:t>
            </a:r>
          </a:p>
          <a:p>
            <a:pPr lvl="1"/>
            <a:r>
              <a:rPr/>
              <a:t>Determine whether Protein expression of Collagen 1, aSMA, FN is reduced by AFD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Experimental</a:t>
            </a:r>
            <a:r>
              <a:rPr/>
              <a:t> </a:t>
            </a:r>
            <a:r>
              <a:rPr/>
              <a:t>Design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Experimental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mice</a:t>
            </a:r>
          </a:p>
          <a:p>
            <a:pPr lvl="1"/>
            <a:r>
              <a:rPr/>
              <a:t>Strep cleanout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Experimental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Infect with Salmonella</a:t>
            </a:r>
          </a:p>
          <a:p>
            <a:pPr lvl="1">
              <a:buAutoNum type="arabicPeriod"/>
            </a:pPr>
            <a:r>
              <a:rPr/>
              <a:t>Wait 8 days</a:t>
            </a:r>
          </a:p>
          <a:p>
            <a:pPr lvl="1">
              <a:buAutoNum type="arabicPeriod"/>
            </a:pPr>
            <a:r>
              <a:rPr/>
              <a:t>Levo x 5 days in the water</a:t>
            </a:r>
          </a:p>
          <a:p>
            <a:pPr lvl="1">
              <a:buAutoNum type="arabicPeriod"/>
            </a:pPr>
            <a:r>
              <a:rPr/>
              <a:t>Rest Day</a:t>
            </a:r>
          </a:p>
          <a:p>
            <a:pPr lvl="1">
              <a:buAutoNum type="arabicPeriod"/>
            </a:pPr>
            <a:r>
              <a:rPr/>
              <a:t>Anti-fibrotic drug x 10 days</a:t>
            </a:r>
          </a:p>
          <a:p>
            <a:pPr lvl="1">
              <a:buAutoNum type="arabicPeriod"/>
            </a:pPr>
            <a:r>
              <a:rPr/>
              <a:t>Image</a:t>
            </a:r>
          </a:p>
          <a:p>
            <a:pPr lvl="1"/>
            <a:r>
              <a:rPr/>
              <a:t>Ultrasound + SWV + Strain</a:t>
            </a:r>
          </a:p>
          <a:p>
            <a:pPr lvl="1"/>
            <a:r>
              <a:rPr/>
              <a:t>Photoacoustic</a:t>
            </a:r>
          </a:p>
          <a:p>
            <a:pPr lvl="1">
              <a:buAutoNum type="arabicPeriod"/>
            </a:pPr>
            <a:r>
              <a:rPr/>
              <a:t>Sac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Experimental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MST-41 Anti-Fibrotic Therapy</dc:title>
  <dc:creator>Peter Higgins</dc:creator>
  <cp:keywords/>
  <dcterms:created xsi:type="dcterms:W3CDTF">2018-05-23T13:42:00Z</dcterms:created>
  <dcterms:modified xsi:type="dcterms:W3CDTF">2018-05-23T13:42:00Z</dcterms:modified>
</cp:coreProperties>
</file>