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2"/>
  </p:normalViewPr>
  <p:slideViewPr>
    <p:cSldViewPr snapToGrid="0">
      <p:cViewPr>
        <p:scale>
          <a:sx n="130" d="100"/>
          <a:sy n="130" d="100"/>
        </p:scale>
        <p:origin x="144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E6CB-029C-FC80-F7F6-9746A0283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16747-0C0D-6C75-5928-DDE2C8803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B0CC-14B4-55C1-F847-08DB9D6C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448-BC9B-C74E-AD67-A2F5082C6905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BF87C-EA78-DC29-D0A0-2DF40492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EF29-9DF6-DB6C-96C1-7925FA9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997-E950-D841-87EE-A3DAADE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4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BCF6-C947-B714-7E1C-F3936349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0F168-C3E0-B8CB-4F37-F102EC301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D378-E8BE-E322-9597-921D4A06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448-BC9B-C74E-AD67-A2F5082C6905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21DC3-5880-4CC8-3CEA-08486B71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4E04A-A788-8BC6-D1A0-483DC06C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997-E950-D841-87EE-A3DAADE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A24E0-9DD4-6EB8-13EA-4BDEE648B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3D965-6624-C5E2-11BC-E570A070A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97F37-3EA7-2E30-0244-3A42C356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448-BC9B-C74E-AD67-A2F5082C6905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8F74-B354-8AC2-09C8-4AF7B33C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17699-F3F0-624E-5048-C049A2D6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997-E950-D841-87EE-A3DAADE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5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6434-D3B7-75DE-3DBA-53E5F37C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E2719-4C46-081D-F0FE-66B04963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684C-79FC-5EDD-6633-FC842E45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448-BC9B-C74E-AD67-A2F5082C6905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874C-58EA-B448-1BC1-88412793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8E60-938D-DCB3-5F61-566FA48F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997-E950-D841-87EE-A3DAADE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514B-7517-5FAF-3453-AD21DE5E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D7A39-F431-8BBD-EA06-3B857498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0FFF-9A64-3439-6ECF-46916787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448-BC9B-C74E-AD67-A2F5082C6905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F7D62-FC03-A945-41DB-31514A79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5D913-791F-65FB-BF6C-B3220ABC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997-E950-D841-87EE-A3DAADE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E240-A677-2FF4-3F7B-6BB2D9CE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403B4-4599-CAE6-F602-BD3F110EE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F214C-B39F-DA6F-ADFA-E9A3AAF74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74045-471E-7A66-1111-6477F521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448-BC9B-C74E-AD67-A2F5082C6905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ECC6D-A872-60E4-CB23-2540A9A7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8F6E1-20FE-6AF7-9054-E089CC2F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997-E950-D841-87EE-A3DAADE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4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B935-B510-758C-43B7-21780904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21C5C-C2E9-2926-AF47-11C0EBD6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64B7E-93BD-AF12-A144-A1E75FD3F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C4DD8-5BE2-CBF3-11A0-409D445FC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56E19-02FA-2EC3-8825-AA57D5190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A0D7B-BE8C-07E3-8161-424BD8E3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448-BC9B-C74E-AD67-A2F5082C6905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FC51A-67A8-2C3C-CEA6-2FB8B876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202D1-3346-36CF-A548-A5307251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997-E950-D841-87EE-A3DAADE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2218-8DB3-77F0-FCB6-2FB9C9AB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EBE7-578D-251D-71C4-E30ED7F7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448-BC9B-C74E-AD67-A2F5082C6905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1B561-ED34-6BA2-5C8B-3972131F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A8466-CA1C-B44E-13EA-E51F7AFD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997-E950-D841-87EE-A3DAADE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1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37A9F-C352-A0A2-BD58-C4DDC574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448-BC9B-C74E-AD67-A2F5082C6905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0DB20-4F7B-B5B5-1F54-DF95232E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0969A-15AE-9FAC-161D-5EF0CDA7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997-E950-D841-87EE-A3DAADE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6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6E03-6F6A-10BB-3F4D-CFEB87FD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07F9-C5DA-F72D-FF2B-D10C99E1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7344F-6A16-D37B-DF9A-E1BC159EA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5434B-BB83-6CCF-2AB3-295BD8E8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448-BC9B-C74E-AD67-A2F5082C6905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EA08E-DD6D-2C18-6466-5DA1C05A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C149B-3ED4-348B-D3BA-592C4EBC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997-E950-D841-87EE-A3DAADE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8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3477-2CD0-2796-79AE-4CBCB4F5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42811-4CD4-5C21-2604-D5C2FE353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9FE3C-F6A8-11ED-2EEB-1D66C75CA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05CD4-0CCF-4854-D574-0EDD49F2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448-BC9B-C74E-AD67-A2F5082C6905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C808C-0326-57FF-5F98-AF02CF08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711E7-A19D-2E5E-8F21-A0359982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F997-E950-D841-87EE-A3DAADE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9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77231-91FF-B245-A241-B7124D6B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763A7-8E85-04A3-E5F6-C42367784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EEB-12DA-B94A-9BE6-36A77EC7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D448-BC9B-C74E-AD67-A2F5082C6905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34A41-A52F-2550-D89C-7D33F358B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64DC-1513-3327-76F7-66CD555D5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8F997-E950-D841-87EE-A3DAADE2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4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DADD-4A1F-C5FD-AA36-82BFC06EC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RAC Update on Junior Research Faculty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4BA00-D2B8-C061-59C7-6E034D528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8302"/>
            <a:ext cx="9144000" cy="1229497"/>
          </a:xfrm>
        </p:spPr>
        <p:txBody>
          <a:bodyPr/>
          <a:lstStyle/>
          <a:p>
            <a:r>
              <a:rPr lang="en-US" dirty="0"/>
              <a:t>Peter D.R. Higgins</a:t>
            </a:r>
          </a:p>
        </p:txBody>
      </p:sp>
    </p:spTree>
    <p:extLst>
      <p:ext uri="{BB962C8B-B14F-4D97-AF65-F5344CB8AC3E}">
        <p14:creationId xmlns:p14="http://schemas.microsoft.com/office/powerpoint/2010/main" val="145601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07E5FB9-DC05-56DB-A66D-2B969DAB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126"/>
            <a:ext cx="12143125" cy="6066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503E4-054F-CF75-6363-518F74466525}"/>
              </a:ext>
            </a:extLst>
          </p:cNvPr>
          <p:cNvSpPr txBox="1"/>
          <p:nvPr/>
        </p:nvSpPr>
        <p:spPr>
          <a:xfrm>
            <a:off x="3970963" y="99640"/>
            <a:ext cx="4250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Timelines – Who is At Risk?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B2DCF-131A-6BB2-B7B5-8507D4AEA20C}"/>
              </a:ext>
            </a:extLst>
          </p:cNvPr>
          <p:cNvSpPr txBox="1"/>
          <p:nvPr/>
        </p:nvSpPr>
        <p:spPr>
          <a:xfrm>
            <a:off x="1618593" y="1156139"/>
            <a:ext cx="16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SCM has 8/8 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68B22-1067-30BA-4846-5F5D37510576}"/>
              </a:ext>
            </a:extLst>
          </p:cNvPr>
          <p:cNvSpPr txBox="1"/>
          <p:nvPr/>
        </p:nvSpPr>
        <p:spPr>
          <a:xfrm>
            <a:off x="7274874" y="1266498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 departing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37EE5-5768-7A0A-DAB8-901B8E53F311}"/>
              </a:ext>
            </a:extLst>
          </p:cNvPr>
          <p:cNvSpPr txBox="1"/>
          <p:nvPr/>
        </p:nvSpPr>
        <p:spPr>
          <a:xfrm>
            <a:off x="7964326" y="160303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KH illness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435F4E-4D47-06F4-411A-00ABDAAFB05C}"/>
              </a:ext>
            </a:extLst>
          </p:cNvPr>
          <p:cNvSpPr txBox="1"/>
          <p:nvPr/>
        </p:nvSpPr>
        <p:spPr>
          <a:xfrm>
            <a:off x="8040469" y="1972362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JM got R01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CFA301-E318-A420-8E0E-03D485457C19}"/>
              </a:ext>
            </a:extLst>
          </p:cNvPr>
          <p:cNvSpPr/>
          <p:nvPr/>
        </p:nvSpPr>
        <p:spPr>
          <a:xfrm>
            <a:off x="0" y="2133600"/>
            <a:ext cx="1355834" cy="2049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2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C9BE97E0-90F4-EBEB-1E52-06DD5C33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22" y="754056"/>
            <a:ext cx="12217322" cy="6103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21FB83-8F2B-250C-F835-2A92FEE85F63}"/>
              </a:ext>
            </a:extLst>
          </p:cNvPr>
          <p:cNvSpPr txBox="1"/>
          <p:nvPr/>
        </p:nvSpPr>
        <p:spPr>
          <a:xfrm>
            <a:off x="3970963" y="99640"/>
            <a:ext cx="402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Look at This by Year Hired</a:t>
            </a:r>
          </a:p>
        </p:txBody>
      </p:sp>
    </p:spTree>
    <p:extLst>
      <p:ext uri="{BB962C8B-B14F-4D97-AF65-F5344CB8AC3E}">
        <p14:creationId xmlns:p14="http://schemas.microsoft.com/office/powerpoint/2010/main" val="199943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8131-1B12-1104-D661-D9B5F35B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Timelines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569D-D17B-7A31-BC92-FE243FB8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Samara Rifkin – 1</a:t>
            </a:r>
            <a:r>
              <a:rPr lang="en-US" baseline="30000" dirty="0"/>
              <a:t>st</a:t>
            </a:r>
            <a:r>
              <a:rPr lang="en-US" dirty="0"/>
              <a:t> failure in a while</a:t>
            </a:r>
          </a:p>
          <a:p>
            <a:pPr lvl="1"/>
            <a:r>
              <a:rPr lang="en-US" dirty="0"/>
              <a:t>Came here with scored K, seemed like a shoo-in</a:t>
            </a:r>
          </a:p>
          <a:p>
            <a:pPr lvl="1"/>
            <a:r>
              <a:rPr lang="en-US" dirty="0"/>
              <a:t>Left JHU mentor, reviewers turned against proposal</a:t>
            </a:r>
          </a:p>
          <a:p>
            <a:r>
              <a:rPr lang="en-US" dirty="0"/>
              <a:t>Expect most to have funding gaps </a:t>
            </a:r>
          </a:p>
          <a:p>
            <a:pPr lvl="1"/>
            <a:r>
              <a:rPr lang="en-US" dirty="0"/>
              <a:t>4/5 of those hired in 2015</a:t>
            </a:r>
          </a:p>
          <a:p>
            <a:pPr lvl="1"/>
            <a:r>
              <a:rPr lang="en-US" dirty="0"/>
              <a:t>Average funding gap 458 days (these folks had 3y department support)</a:t>
            </a:r>
          </a:p>
          <a:p>
            <a:pPr lvl="1"/>
            <a:r>
              <a:rPr lang="en-US" dirty="0"/>
              <a:t>Expect funding gap of 2.3y if only 2y of department support.</a:t>
            </a:r>
          </a:p>
          <a:p>
            <a:pPr lvl="1"/>
            <a:r>
              <a:rPr lang="en-US" dirty="0"/>
              <a:t>KL2 = 100% have funding gap</a:t>
            </a:r>
          </a:p>
          <a:p>
            <a:r>
              <a:rPr lang="en-US" dirty="0"/>
              <a:t>Takes 8-12 years to go from hire to 1</a:t>
            </a:r>
            <a:r>
              <a:rPr lang="en-US" baseline="30000" dirty="0"/>
              <a:t>st</a:t>
            </a:r>
            <a:r>
              <a:rPr lang="en-US" dirty="0"/>
              <a:t> R01	</a:t>
            </a:r>
          </a:p>
          <a:p>
            <a:pPr lvl="1"/>
            <a:r>
              <a:rPr lang="en-US" dirty="0"/>
              <a:t>Average age at UM if takes 10y from hire would be age 41</a:t>
            </a:r>
          </a:p>
          <a:p>
            <a:pPr lvl="1"/>
            <a:r>
              <a:rPr lang="en-US" dirty="0"/>
              <a:t>NIH median 46yo at first R01 for people with MDs in 2020 (44 for MD-PhD)</a:t>
            </a:r>
          </a:p>
        </p:txBody>
      </p:sp>
    </p:spTree>
    <p:extLst>
      <p:ext uri="{BB962C8B-B14F-4D97-AF65-F5344CB8AC3E}">
        <p14:creationId xmlns:p14="http://schemas.microsoft.com/office/powerpoint/2010/main" val="214715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A572-D216-568C-7BD1-5047B525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Junior Research Faculty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81AC-8555-998F-BDDE-8A326E6C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Should most people start with a foundation CDA, then try for K?</a:t>
            </a:r>
          </a:p>
          <a:p>
            <a:pPr lvl="1"/>
            <a:r>
              <a:rPr lang="en-US" dirty="0"/>
              <a:t>Covers 2-3 years in addition to 2y faculty support</a:t>
            </a:r>
          </a:p>
          <a:p>
            <a:r>
              <a:rPr lang="en-US" dirty="0"/>
              <a:t>When does startup commitment expire?</a:t>
            </a:r>
          </a:p>
          <a:p>
            <a:pPr lvl="1"/>
            <a:r>
              <a:rPr lang="en-US" dirty="0"/>
              <a:t>If get CDA, then have gap, do remaining months of startup fill in?</a:t>
            </a:r>
          </a:p>
          <a:p>
            <a:pPr lvl="1"/>
            <a:r>
              <a:rPr lang="en-US" dirty="0"/>
              <a:t>If gap between K and R01, do remaining months of startup fill in?</a:t>
            </a:r>
          </a:p>
          <a:p>
            <a:r>
              <a:rPr lang="en-US" dirty="0"/>
              <a:t>What are the predictors of external K grant?</a:t>
            </a:r>
          </a:p>
          <a:p>
            <a:pPr lvl="1"/>
            <a:r>
              <a:rPr lang="en-US" dirty="0"/>
              <a:t>3 of 4 who had foundation grant 2015-2018 got a K (not KH yet)</a:t>
            </a:r>
          </a:p>
          <a:p>
            <a:r>
              <a:rPr lang="en-US" dirty="0"/>
              <a:t>What are predictors of funding gaps?</a:t>
            </a:r>
          </a:p>
          <a:p>
            <a:pPr lvl="1"/>
            <a:r>
              <a:rPr lang="en-US" dirty="0"/>
              <a:t>KL2</a:t>
            </a:r>
          </a:p>
          <a:p>
            <a:pPr lvl="1"/>
            <a:r>
              <a:rPr lang="en-US" dirty="0"/>
              <a:t>Only 2y of department support</a:t>
            </a:r>
          </a:p>
        </p:txBody>
      </p:sp>
    </p:spTree>
    <p:extLst>
      <p:ext uri="{BB962C8B-B14F-4D97-AF65-F5344CB8AC3E}">
        <p14:creationId xmlns:p14="http://schemas.microsoft.com/office/powerpoint/2010/main" val="426759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D1A9-D16C-CFC7-3F85-EC5A8128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Likelihood of Success for</a:t>
            </a:r>
            <a:br>
              <a:rPr lang="en-US" dirty="0"/>
            </a:br>
            <a:r>
              <a:rPr lang="en-US" dirty="0"/>
              <a:t>Junior Research Faculty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214F7-77EA-647D-4EB7-25EB462F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162 applications for K grants to NIDDK in 2022</a:t>
            </a:r>
          </a:p>
          <a:p>
            <a:pPr lvl="1"/>
            <a:r>
              <a:rPr lang="en-US" dirty="0"/>
              <a:t>Lots of people never get to the point of applying for a K</a:t>
            </a:r>
          </a:p>
          <a:p>
            <a:r>
              <a:rPr lang="en-US" dirty="0"/>
              <a:t>Funding rate about 45% for K08, K23</a:t>
            </a:r>
          </a:p>
          <a:p>
            <a:pPr lvl="1"/>
            <a:r>
              <a:rPr lang="en-US" dirty="0"/>
              <a:t>31/70 K08s (44%), 43/92 K23s funded (46%)</a:t>
            </a:r>
          </a:p>
          <a:p>
            <a:r>
              <a:rPr lang="en-US" dirty="0"/>
              <a:t>Then to get R01 from NIDDK</a:t>
            </a:r>
          </a:p>
          <a:p>
            <a:pPr lvl="1"/>
            <a:r>
              <a:rPr lang="en-US" dirty="0"/>
              <a:t>R01 </a:t>
            </a:r>
            <a:r>
              <a:rPr lang="en-US" dirty="0" err="1"/>
              <a:t>payline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Funded 18.8% (494/2628) of all NIDDK R01s in 2022</a:t>
            </a:r>
          </a:p>
          <a:p>
            <a:r>
              <a:rPr lang="en-US" dirty="0"/>
              <a:t>Normal is 1/11 make it from hire to R01 by age 46 – 45% x 19% ~ 9%</a:t>
            </a:r>
          </a:p>
          <a:p>
            <a:r>
              <a:rPr lang="en-US" dirty="0"/>
              <a:t>We are doing WAY better than 9%</a:t>
            </a:r>
          </a:p>
        </p:txBody>
      </p:sp>
    </p:spTree>
    <p:extLst>
      <p:ext uri="{BB962C8B-B14F-4D97-AF65-F5344CB8AC3E}">
        <p14:creationId xmlns:p14="http://schemas.microsoft.com/office/powerpoint/2010/main" val="98458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7944-DCDD-3B10-2223-41DD26CA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Chances of R01 – Climbing the Mountain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F723-ABEF-3FDE-625F-B40C4716D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hire = 9%</a:t>
            </a:r>
          </a:p>
          <a:p>
            <a:r>
              <a:rPr lang="en-US" dirty="0"/>
              <a:t>Get foundation CDA grant ~= 20%</a:t>
            </a:r>
          </a:p>
          <a:p>
            <a:r>
              <a:rPr lang="en-US" dirty="0"/>
              <a:t>Apply for NIH K = 27%</a:t>
            </a:r>
          </a:p>
          <a:p>
            <a:r>
              <a:rPr lang="en-US" dirty="0"/>
              <a:t>Get K from NIH = 50%</a:t>
            </a:r>
          </a:p>
        </p:txBody>
      </p:sp>
    </p:spTree>
    <p:extLst>
      <p:ext uri="{BB962C8B-B14F-4D97-AF65-F5344CB8AC3E}">
        <p14:creationId xmlns:p14="http://schemas.microsoft.com/office/powerpoint/2010/main" val="100932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11CD-E830-B6F1-DD8F-94D57D8C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like to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A84A-FD2B-5C1E-3F98-5A683573D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Dig up data on 2005-2014 hires</a:t>
            </a:r>
          </a:p>
          <a:p>
            <a:pPr lvl="1"/>
            <a:r>
              <a:rPr lang="en-US" dirty="0"/>
              <a:t>Has the RAC made a difference?</a:t>
            </a:r>
          </a:p>
          <a:p>
            <a:r>
              <a:rPr lang="en-US" dirty="0"/>
              <a:t>Try not to hire 5 Junior research faculty in a single year (2015)</a:t>
            </a:r>
          </a:p>
          <a:p>
            <a:r>
              <a:rPr lang="en-US" dirty="0"/>
              <a:t>Discourage KL2</a:t>
            </a:r>
          </a:p>
          <a:p>
            <a:r>
              <a:rPr lang="en-US" dirty="0"/>
              <a:t>Encourage foundation grants</a:t>
            </a:r>
          </a:p>
          <a:p>
            <a:r>
              <a:rPr lang="en-US" dirty="0"/>
              <a:t>Encourage K Boot Camp in 1</a:t>
            </a:r>
            <a:r>
              <a:rPr lang="en-US" baseline="30000" dirty="0"/>
              <a:t>st</a:t>
            </a:r>
            <a:r>
              <a:rPr lang="en-US" dirty="0"/>
              <a:t> year of foundation grant, apply year 2</a:t>
            </a:r>
          </a:p>
          <a:p>
            <a:r>
              <a:rPr lang="en-US" dirty="0"/>
              <a:t>Encourage K08, K23 – </a:t>
            </a:r>
            <a:r>
              <a:rPr lang="en-US" b="1" i="1" dirty="0"/>
              <a:t>doubles</a:t>
            </a:r>
            <a:r>
              <a:rPr lang="en-US" dirty="0"/>
              <a:t> your likelihood of R01 success</a:t>
            </a:r>
          </a:p>
          <a:p>
            <a:r>
              <a:rPr lang="en-US" dirty="0"/>
              <a:t>NIAID data: of people who applied for a K grant</a:t>
            </a:r>
          </a:p>
          <a:p>
            <a:pPr lvl="1"/>
            <a:r>
              <a:rPr lang="en-US" dirty="0"/>
              <a:t>Got K grant – 50% eventually got an R01</a:t>
            </a:r>
          </a:p>
          <a:p>
            <a:pPr lvl="1"/>
            <a:r>
              <a:rPr lang="en-US" dirty="0"/>
              <a:t>Rejected – 27% eventually got an R01</a:t>
            </a:r>
          </a:p>
          <a:p>
            <a:r>
              <a:rPr lang="en-US" dirty="0"/>
              <a:t>Encourage R01 Boot Camp in 2nd year of K grant, apply year 3</a:t>
            </a:r>
          </a:p>
        </p:txBody>
      </p:sp>
    </p:spTree>
    <p:extLst>
      <p:ext uri="{BB962C8B-B14F-4D97-AF65-F5344CB8AC3E}">
        <p14:creationId xmlns:p14="http://schemas.microsoft.com/office/powerpoint/2010/main" val="241959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494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RAC Update on Junior Research Faculty</vt:lpstr>
      <vt:lpstr>PowerPoint Presentation</vt:lpstr>
      <vt:lpstr>PowerPoint Presentation</vt:lpstr>
      <vt:lpstr>Thinking about Timelines</vt:lpstr>
      <vt:lpstr>Questions from Junior Research Faculty</vt:lpstr>
      <vt:lpstr>Long term Likelihood of Success for Junior Research Faculty</vt:lpstr>
      <vt:lpstr>Chances of R01 – Climbing the Mountain</vt:lpstr>
      <vt:lpstr>Would like to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 Update on Junior Research Faculty</dc:title>
  <dc:creator>Higgins, Peter</dc:creator>
  <cp:lastModifiedBy>Higgins, Peter</cp:lastModifiedBy>
  <cp:revision>11</cp:revision>
  <dcterms:created xsi:type="dcterms:W3CDTF">2023-08-15T13:09:02Z</dcterms:created>
  <dcterms:modified xsi:type="dcterms:W3CDTF">2023-08-15T21:59:15Z</dcterms:modified>
</cp:coreProperties>
</file>