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 showGuides="1">
      <p:cViewPr varScale="1">
        <p:scale>
          <a:sx n="121" d="100"/>
          <a:sy n="121" d="100"/>
        </p:scale>
        <p:origin x="7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628F9-0E27-6790-2C15-A63E05D25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EF11F-DB4B-B1C1-7209-B2DA59E4B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2831B-9489-B4EB-4A89-EEAAE940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AAFC-B8AD-784E-BDFA-83866B945CB5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71212-DCB6-B934-8D4B-AE64D843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B6B95-7242-C581-3BAC-DC96D40C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8BFC-29C8-7D47-8555-C666792D6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0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B98D-14BD-DD62-4AFA-93C4B1BFE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7A2E2-412B-041C-7F36-7AA7A1E95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447C4-F5B1-EB32-A8F5-A6B1A1D6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AAFC-B8AD-784E-BDFA-83866B945CB5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3BDD6-BF29-4F6A-2859-5CC05BE0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EFB9C-4F25-33FD-E287-C532765AE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8BFC-29C8-7D47-8555-C666792D6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7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5073BF-862B-C5E7-502C-AA586C93F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1BAF0-30B8-E33F-D893-FD83F67A8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61F31-BC55-CCE0-79EC-F6121CB3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AAFC-B8AD-784E-BDFA-83866B945CB5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08653-910E-F08A-E8A1-FE4B4FB1E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2787B-67FF-96E8-B0DE-5A69BC69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8BFC-29C8-7D47-8555-C666792D6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2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E773-8C50-766A-88A2-CC003977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F2C46-E95C-0314-1B51-C8B53C08F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EED8D-3F38-8FE2-65A1-3D68B129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AAFC-B8AD-784E-BDFA-83866B945CB5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61F7D-9848-A6A5-D6FD-FB2C61F1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470BD-6482-EC27-498E-596940FA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8BFC-29C8-7D47-8555-C666792D6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0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63A7-837E-9ADB-0B3A-8F4435098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5DE5D-2F45-F4EE-12C7-175D2D8DD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30B8E-BEBD-BC77-1423-CC5EE89CD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AAFC-B8AD-784E-BDFA-83866B945CB5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49995-5B7F-737A-660B-8D439E7B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8FE70-E9E2-9135-F11D-210385A0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8BFC-29C8-7D47-8555-C666792D6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03B6D-0AC0-7374-D173-D2F839F1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647FA-1DD5-DB51-D846-F3F5ADA42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E2044-7403-2D57-886A-AABECCB48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287A6-65B6-71CA-7DDD-B26D6AF45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AAFC-B8AD-784E-BDFA-83866B945CB5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B018D-4853-4560-1205-63D2A054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EF25E-C735-837B-746C-EC5C6E006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8BFC-29C8-7D47-8555-C666792D6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3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3161-414E-2527-3457-3994BD129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0B541-6E1C-0368-AB39-6B0E9AB84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DB2CB-4F85-F4AD-1B80-63F24AE7C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A690C-B65F-BC3F-5A15-631378500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B40DB4-E447-F6E8-FA21-6B2C7FCB9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7AB1B7-FF9B-2057-6F3E-A1FB7EB7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AAFC-B8AD-784E-BDFA-83866B945CB5}" type="datetimeFigureOut">
              <a:rPr lang="en-US" smtClean="0"/>
              <a:t>6/1/22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BDAB5E-0750-FBA9-A7AB-525EEDCF3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7FA74-9849-6FE2-D99C-97CD1142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8BFC-29C8-7D47-8555-C666792D6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4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D13E9-4FF1-0042-5299-88F7398B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DAC34A-BF7A-67D6-C5DD-F661C9F8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AAFC-B8AD-784E-BDFA-83866B945CB5}" type="datetimeFigureOut">
              <a:rPr lang="en-US" smtClean="0"/>
              <a:t>6/1/22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91F13-F8AE-9968-BF88-FC0F7D99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0EF3F-3ED8-739B-FC7A-8FBB1ACAC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8BFC-29C8-7D47-8555-C666792D6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4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E7322E-91F8-F0A1-BCFF-D490752D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AAFC-B8AD-784E-BDFA-83866B945CB5}" type="datetimeFigureOut">
              <a:rPr lang="en-US" smtClean="0"/>
              <a:t>6/1/22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44593D-A2A0-64B0-68A7-0FA5C6E13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53729-9882-500C-F09A-107A5CB0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8BFC-29C8-7D47-8555-C666792D6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9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BC21A-E684-7FA7-6F61-D22A6B24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7A295-0250-0C19-C358-7C4F2298A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9198E-3D08-8594-A2FB-9FCF4FE7F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5215B-AE85-ED41-4FDC-02FD9D1F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AAFC-B8AD-784E-BDFA-83866B945CB5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4D6C4-643F-F450-6276-AC6D3339A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91E69-774C-D671-2A33-0C2BC888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8BFC-29C8-7D47-8555-C666792D6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8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FDA7D-E59F-0263-74BE-B3059BE40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3E89D9-8632-DFFA-B566-D603D056B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231FC-123D-E0C6-52CB-CDA56A065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CC54A-8FFC-7703-328C-1A4474401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AAFC-B8AD-784E-BDFA-83866B945CB5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72A25-0007-8822-538B-BE0AB371B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610EC-A1C7-5247-ACE2-4DEF97ED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8BFC-29C8-7D47-8555-C666792D6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4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6F0FB4-D2DF-12CE-6E40-5F557EFBC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90EA9-8B3B-6601-EBC4-86C278059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D6A0C-E6F1-F82B-51D4-A0B56CA35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6AAFC-B8AD-784E-BDFA-83866B945CB5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CF20B-97FD-7CEC-6E0B-0ABAB82DD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3C0D1-54A0-A35C-EF38-934BB476E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28BFC-29C8-7D47-8555-C666792D6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4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9B9D-97D0-649A-41C3-A16A0595B1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Upa</a:t>
            </a:r>
            <a:r>
              <a:rPr lang="en-US" dirty="0"/>
              <a:t> in Inpatient ASUC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A3EC5-F33B-7661-2D01-A650016971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First cases,</a:t>
            </a:r>
          </a:p>
          <a:p>
            <a:r>
              <a:rPr lang="en-US" dirty="0"/>
              <a:t>Oh, and one CD case</a:t>
            </a:r>
          </a:p>
        </p:txBody>
      </p:sp>
    </p:spTree>
    <p:extLst>
      <p:ext uri="{BB962C8B-B14F-4D97-AF65-F5344CB8AC3E}">
        <p14:creationId xmlns:p14="http://schemas.microsoft.com/office/powerpoint/2010/main" val="137499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75DB-5624-BD00-30F9-4511DD7C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C712C-EB41-A9FD-FB1A-64A53B5D7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MWZ – 67M, UC Dx &lt; 1y ago, prior mesalamine, budesonide, Entyvio</a:t>
            </a:r>
          </a:p>
          <a:p>
            <a:pPr lvl="1"/>
            <a:r>
              <a:rPr lang="en-US" dirty="0"/>
              <a:t>Peak CRP 23.4, rectosigmoid colon is one confluent ulcer, 20+ BM daily</a:t>
            </a:r>
          </a:p>
          <a:p>
            <a:pPr lvl="1"/>
            <a:r>
              <a:rPr lang="en-US" dirty="0"/>
              <a:t>Recently treated COVID – completed </a:t>
            </a:r>
            <a:r>
              <a:rPr lang="en-US" dirty="0" err="1"/>
              <a:t>Paxlovid</a:t>
            </a:r>
            <a:r>
              <a:rPr lang="en-US" dirty="0"/>
              <a:t> last week</a:t>
            </a:r>
          </a:p>
          <a:p>
            <a:r>
              <a:rPr lang="en-US" dirty="0"/>
              <a:t>MAR – 29F UC on IFX/Aza/Pred Dx Feb 2022</a:t>
            </a:r>
          </a:p>
          <a:p>
            <a:pPr lvl="1"/>
            <a:r>
              <a:rPr lang="en-US" dirty="0"/>
              <a:t>Undetectable IFX, ready for colectomy. Peak CRP 17.4</a:t>
            </a:r>
          </a:p>
          <a:p>
            <a:pPr lvl="1"/>
            <a:r>
              <a:rPr lang="en-US" dirty="0"/>
              <a:t>But CTE in ER found segmental PEs in lower lungs – surgery wants to wait</a:t>
            </a:r>
          </a:p>
          <a:p>
            <a:r>
              <a:rPr lang="en-US" dirty="0"/>
              <a:t>TGH – 25M CD failed IFX, ADA, on Stelara – failing</a:t>
            </a:r>
          </a:p>
          <a:p>
            <a:pPr lvl="1"/>
            <a:r>
              <a:rPr lang="en-US" dirty="0"/>
              <a:t>Prior colectomy, recent peristomal abscess unroofed, now fistula draining stool</a:t>
            </a:r>
          </a:p>
          <a:p>
            <a:pPr lvl="2"/>
            <a:r>
              <a:rPr lang="en-US" dirty="0"/>
              <a:t>soaks 4x4 in 6h</a:t>
            </a:r>
          </a:p>
          <a:p>
            <a:pPr lvl="1"/>
            <a:r>
              <a:rPr lang="en-US" dirty="0"/>
              <a:t>Stricture 4 cm </a:t>
            </a:r>
            <a:r>
              <a:rPr lang="en-US" dirty="0" err="1"/>
              <a:t>prox</a:t>
            </a:r>
            <a:r>
              <a:rPr lang="en-US" dirty="0"/>
              <a:t> to stoma – dilated to 20 mm</a:t>
            </a:r>
          </a:p>
          <a:p>
            <a:pPr lvl="1"/>
            <a:r>
              <a:rPr lang="en-US" dirty="0"/>
              <a:t>Ulcerated throughout SB on scope. Used </a:t>
            </a:r>
            <a:r>
              <a:rPr lang="en-US" dirty="0" err="1"/>
              <a:t>Entocort</a:t>
            </a:r>
            <a:r>
              <a:rPr lang="en-US" dirty="0"/>
              <a:t> instead of Solumedrol b/c </a:t>
            </a:r>
            <a:r>
              <a:rPr lang="en-US" dirty="0" err="1"/>
              <a:t>infxn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2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6181E-F3C6-9538-A403-D2F97BA6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F286D-65FF-0BB5-FFEB-BA251C5CE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 IVCS – 30 mg solumedrol q12</a:t>
            </a:r>
          </a:p>
          <a:p>
            <a:r>
              <a:rPr lang="en-US" dirty="0" err="1"/>
              <a:t>Lovenox</a:t>
            </a:r>
            <a:r>
              <a:rPr lang="en-US" dirty="0"/>
              <a:t> daily</a:t>
            </a:r>
          </a:p>
          <a:p>
            <a:pPr lvl="1"/>
            <a:r>
              <a:rPr lang="en-US" dirty="0"/>
              <a:t>Except MAR – UFH to therapeutic anti-</a:t>
            </a:r>
            <a:r>
              <a:rPr lang="en-US" dirty="0" err="1"/>
              <a:t>Xa</a:t>
            </a:r>
            <a:r>
              <a:rPr lang="en-US" dirty="0"/>
              <a:t>, able to stop for surgery</a:t>
            </a:r>
          </a:p>
          <a:p>
            <a:pPr lvl="2"/>
            <a:r>
              <a:rPr lang="en-US" dirty="0"/>
              <a:t>Took 48+ h to get therapeutic by nomogram</a:t>
            </a:r>
          </a:p>
          <a:p>
            <a:r>
              <a:rPr lang="en-US" dirty="0" err="1"/>
              <a:t>Upa</a:t>
            </a:r>
            <a:r>
              <a:rPr lang="en-US" dirty="0"/>
              <a:t> 30 mg bid po (plus </a:t>
            </a:r>
            <a:r>
              <a:rPr lang="en-US" dirty="0" err="1"/>
              <a:t>Canasa</a:t>
            </a:r>
            <a:r>
              <a:rPr lang="en-US" dirty="0"/>
              <a:t> for urgency bid)</a:t>
            </a:r>
          </a:p>
          <a:p>
            <a:r>
              <a:rPr lang="en-US" dirty="0"/>
              <a:t>Inpatient pharmacy – email Randy Regal to approve</a:t>
            </a:r>
          </a:p>
          <a:p>
            <a:r>
              <a:rPr lang="en-US" dirty="0"/>
              <a:t>Start outpatient approval ASAP</a:t>
            </a:r>
          </a:p>
          <a:p>
            <a:pPr lvl="1"/>
            <a:r>
              <a:rPr lang="en-US" dirty="0"/>
              <a:t>Via EAA Specialty Pharmacy – NOT transitions of care</a:t>
            </a:r>
          </a:p>
          <a:p>
            <a:pPr lvl="1"/>
            <a:r>
              <a:rPr lang="en-US" dirty="0"/>
              <a:t>2 paths – </a:t>
            </a:r>
          </a:p>
          <a:p>
            <a:pPr lvl="2"/>
            <a:r>
              <a:rPr lang="en-US" dirty="0"/>
              <a:t>Insurance prior auth </a:t>
            </a:r>
          </a:p>
          <a:p>
            <a:pPr lvl="2"/>
            <a:r>
              <a:rPr lang="en-US" dirty="0" err="1"/>
              <a:t>Abbvie</a:t>
            </a:r>
            <a:r>
              <a:rPr lang="en-US" dirty="0"/>
              <a:t> patient assist (not available for Medicare/Medicaid)</a:t>
            </a:r>
          </a:p>
        </p:txBody>
      </p:sp>
    </p:spTree>
    <p:extLst>
      <p:ext uri="{BB962C8B-B14F-4D97-AF65-F5344CB8AC3E}">
        <p14:creationId xmlns:p14="http://schemas.microsoft.com/office/powerpoint/2010/main" val="279074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4C8AF-C7C5-43B8-B94A-2BBF9A08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so far – by CRP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CED6B-E3FB-1C69-B8D2-CE325D6C3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909" y="1523999"/>
            <a:ext cx="7750904" cy="516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3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AC57-B8EC-F7CA-AE22-1D56F37F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Symptomatically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5CB9F-79B1-1AA9-4CCA-5F51C80CA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BM number and form much improved by day 3</a:t>
            </a:r>
          </a:p>
          <a:p>
            <a:r>
              <a:rPr lang="en-US" dirty="0"/>
              <a:t>Blood down to trace or none by day 3</a:t>
            </a:r>
          </a:p>
          <a:p>
            <a:r>
              <a:rPr lang="en-US" dirty="0"/>
              <a:t>Urgency much improved by day 3 – no longer using bedside commode</a:t>
            </a:r>
          </a:p>
          <a:p>
            <a:r>
              <a:rPr lang="en-US" dirty="0"/>
              <a:t>Fatigue improved by Day 3</a:t>
            </a:r>
          </a:p>
          <a:p>
            <a:r>
              <a:rPr lang="en-US" dirty="0"/>
              <a:t>Fistula drainage nearly stopped by Day 4</a:t>
            </a:r>
          </a:p>
        </p:txBody>
      </p:sp>
    </p:spTree>
    <p:extLst>
      <p:ext uri="{BB962C8B-B14F-4D97-AF65-F5344CB8AC3E}">
        <p14:creationId xmlns:p14="http://schemas.microsoft.com/office/powerpoint/2010/main" val="341568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131F6-A995-A27D-B78F-A051A2808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C6AC9-93C7-C457-BD4D-A37E7F0F4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Shingles #1 – Shingrix ASAP</a:t>
            </a:r>
          </a:p>
          <a:p>
            <a:r>
              <a:rPr lang="en-US" dirty="0"/>
              <a:t>VTE – NO MISSED DOSES of </a:t>
            </a:r>
            <a:r>
              <a:rPr lang="en-US" dirty="0" err="1"/>
              <a:t>lovenox</a:t>
            </a:r>
            <a:endParaRPr lang="en-US" dirty="0"/>
          </a:p>
          <a:p>
            <a:r>
              <a:rPr lang="en-US" dirty="0"/>
              <a:t>Mild LFTs</a:t>
            </a:r>
          </a:p>
          <a:p>
            <a:r>
              <a:rPr lang="en-US" dirty="0"/>
              <a:t>CK elevation – asymptomatic</a:t>
            </a:r>
          </a:p>
          <a:p>
            <a:r>
              <a:rPr lang="en-US" dirty="0"/>
              <a:t>TB, Infections, skin ca, lymphoma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3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730F-7DDD-B582-2B47-1AEC789DC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7C5F0-B462-1CD4-4AB0-11D981F68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MWZ likely to avoid colectomy</a:t>
            </a:r>
          </a:p>
          <a:p>
            <a:pPr lvl="1"/>
            <a:r>
              <a:rPr lang="en-US" dirty="0"/>
              <a:t>DC on </a:t>
            </a:r>
            <a:r>
              <a:rPr lang="en-US" dirty="0" err="1"/>
              <a:t>Upa</a:t>
            </a:r>
            <a:r>
              <a:rPr lang="en-US" dirty="0"/>
              <a:t> (or IFX if denied)</a:t>
            </a:r>
          </a:p>
          <a:p>
            <a:r>
              <a:rPr lang="en-US" dirty="0"/>
              <a:t>MAR likely to choose colectomy (even though a lot better) on Thursday</a:t>
            </a:r>
          </a:p>
          <a:p>
            <a:r>
              <a:rPr lang="en-US" dirty="0"/>
              <a:t>TGH fistula much improved</a:t>
            </a:r>
          </a:p>
          <a:p>
            <a:pPr lvl="1"/>
            <a:r>
              <a:rPr lang="en-US" dirty="0"/>
              <a:t>Needs </a:t>
            </a:r>
            <a:r>
              <a:rPr lang="en-US" dirty="0" err="1"/>
              <a:t>Upa</a:t>
            </a:r>
            <a:r>
              <a:rPr lang="en-US" dirty="0"/>
              <a:t>, may have to go back to Stelara</a:t>
            </a:r>
          </a:p>
          <a:p>
            <a:pPr lvl="1"/>
            <a:r>
              <a:rPr lang="en-US" dirty="0"/>
              <a:t>Phase 3 CD data available online, not officially published</a:t>
            </a:r>
          </a:p>
        </p:txBody>
      </p:sp>
    </p:spTree>
    <p:extLst>
      <p:ext uri="{BB962C8B-B14F-4D97-AF65-F5344CB8AC3E}">
        <p14:creationId xmlns:p14="http://schemas.microsoft.com/office/powerpoint/2010/main" val="3891748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9D3F-B96C-673D-9F2C-432A10C5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discharge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837D9-1A86-26CA-715F-21C6D9B6C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to 45 mg po daily x 8 weeks for outpatient</a:t>
            </a:r>
          </a:p>
          <a:p>
            <a:pPr lvl="1"/>
            <a:r>
              <a:rPr lang="en-US" dirty="0"/>
              <a:t>Inpatient pharmacy only has 30 mg SR dose</a:t>
            </a:r>
          </a:p>
          <a:p>
            <a:r>
              <a:rPr lang="en-US" dirty="0"/>
              <a:t>Get baseline FCP and CRP before discharge</a:t>
            </a:r>
          </a:p>
          <a:p>
            <a:r>
              <a:rPr lang="en-US" dirty="0"/>
              <a:t>Order IBD Home Care program (default is checked)</a:t>
            </a:r>
          </a:p>
          <a:p>
            <a:pPr lvl="1"/>
            <a:r>
              <a:rPr lang="en-US" dirty="0"/>
              <a:t>NP calls patient, make sure they got meds, doing well</a:t>
            </a:r>
          </a:p>
          <a:p>
            <a:pPr lvl="1"/>
            <a:r>
              <a:rPr lang="en-US" dirty="0"/>
              <a:t>Orders CRP, FCP, PRO questionnaire </a:t>
            </a:r>
          </a:p>
          <a:p>
            <a:pPr lvl="1"/>
            <a:r>
              <a:rPr lang="en-US" dirty="0"/>
              <a:t>All at 1, 3, 6, 12 weeks</a:t>
            </a:r>
          </a:p>
          <a:p>
            <a:pPr lvl="1"/>
            <a:r>
              <a:rPr lang="en-US" dirty="0"/>
              <a:t>Notify you if things are going wrong so you can send to ADTU</a:t>
            </a:r>
          </a:p>
        </p:txBody>
      </p:sp>
    </p:spTree>
    <p:extLst>
      <p:ext uri="{BB962C8B-B14F-4D97-AF65-F5344CB8AC3E}">
        <p14:creationId xmlns:p14="http://schemas.microsoft.com/office/powerpoint/2010/main" val="3819936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441</Words>
  <Application>Microsoft Macintosh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Upa in Inpatient ASUC</vt:lpstr>
      <vt:lpstr>Three cases</vt:lpstr>
      <vt:lpstr>Dosing</vt:lpstr>
      <vt:lpstr>Results so far – by CRP</vt:lpstr>
      <vt:lpstr>Symptomatically</vt:lpstr>
      <vt:lpstr>Risks</vt:lpstr>
      <vt:lpstr>Outcomes so far</vt:lpstr>
      <vt:lpstr>At discharge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Upa in Inpatient ASUC</dc:title>
  <dc:creator>Higgins, Peter</dc:creator>
  <cp:lastModifiedBy>Higgins, Peter</cp:lastModifiedBy>
  <cp:revision>2</cp:revision>
  <dcterms:created xsi:type="dcterms:W3CDTF">2022-06-01T10:12:45Z</dcterms:created>
  <dcterms:modified xsi:type="dcterms:W3CDTF">2022-06-01T10:41:26Z</dcterms:modified>
</cp:coreProperties>
</file>