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73" r:id="rId4"/>
    <p:sldId id="259" r:id="rId5"/>
    <p:sldId id="297" r:id="rId6"/>
    <p:sldId id="260" r:id="rId7"/>
    <p:sldId id="296" r:id="rId8"/>
    <p:sldId id="300" r:id="rId9"/>
    <p:sldId id="299" r:id="rId10"/>
    <p:sldId id="291" r:id="rId11"/>
    <p:sldId id="295" r:id="rId12"/>
    <p:sldId id="292" r:id="rId13"/>
    <p:sldId id="294" r:id="rId14"/>
    <p:sldId id="293" r:id="rId15"/>
    <p:sldId id="298"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71"/>
    <p:restoredTop sz="94701"/>
  </p:normalViewPr>
  <p:slideViewPr>
    <p:cSldViewPr snapToGrid="0" snapToObjects="1">
      <p:cViewPr varScale="1">
        <p:scale>
          <a:sx n="128" d="100"/>
          <a:sy n="128"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E227C-FC03-EF42-88E2-69D183DF6F9F}" type="datetimeFigureOut">
              <a:rPr lang="en-US" smtClean="0"/>
              <a:t>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0D484-D6D8-DE42-ACE9-76C9065CD965}" type="slidenum">
              <a:rPr lang="en-US" smtClean="0"/>
              <a:t>‹#›</a:t>
            </a:fld>
            <a:endParaRPr lang="en-US"/>
          </a:p>
        </p:txBody>
      </p:sp>
    </p:spTree>
    <p:extLst>
      <p:ext uri="{BB962C8B-B14F-4D97-AF65-F5344CB8AC3E}">
        <p14:creationId xmlns:p14="http://schemas.microsoft.com/office/powerpoint/2010/main" val="3749379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74E1-C445-D146-8D6F-D7A3BBBED3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60C1D3-BFAF-BD4B-8965-F035DED3CE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A2776C-9B3B-BE42-886C-38EBEFAE332C}"/>
              </a:ext>
            </a:extLst>
          </p:cNvPr>
          <p:cNvSpPr>
            <a:spLocks noGrp="1"/>
          </p:cNvSpPr>
          <p:nvPr>
            <p:ph type="dt" sz="half" idx="10"/>
          </p:nvPr>
        </p:nvSpPr>
        <p:spPr/>
        <p:txBody>
          <a:bodyPr/>
          <a:lstStyle/>
          <a:p>
            <a:fld id="{81BBFD54-FFC3-A642-AC18-693244094393}" type="datetimeFigureOut">
              <a:rPr lang="en-US" smtClean="0"/>
              <a:t>4/20/20</a:t>
            </a:fld>
            <a:endParaRPr lang="en-US"/>
          </a:p>
        </p:txBody>
      </p:sp>
      <p:sp>
        <p:nvSpPr>
          <p:cNvPr id="5" name="Footer Placeholder 4">
            <a:extLst>
              <a:ext uri="{FF2B5EF4-FFF2-40B4-BE49-F238E27FC236}">
                <a16:creationId xmlns:a16="http://schemas.microsoft.com/office/drawing/2014/main" id="{EF840918-CBA6-A94D-AE80-B049CEDB9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949C-7048-7F4F-8E6C-23AC42790BFE}"/>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198320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E9B7-8849-CA47-8947-4A0AD69E32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8A2C4A-9CB9-2A41-BE55-774952738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DB2E0-364F-CB49-87AC-6C8323C44831}"/>
              </a:ext>
            </a:extLst>
          </p:cNvPr>
          <p:cNvSpPr>
            <a:spLocks noGrp="1"/>
          </p:cNvSpPr>
          <p:nvPr>
            <p:ph type="dt" sz="half" idx="10"/>
          </p:nvPr>
        </p:nvSpPr>
        <p:spPr/>
        <p:txBody>
          <a:bodyPr/>
          <a:lstStyle/>
          <a:p>
            <a:fld id="{81BBFD54-FFC3-A642-AC18-693244094393}" type="datetimeFigureOut">
              <a:rPr lang="en-US" smtClean="0"/>
              <a:t>4/20/20</a:t>
            </a:fld>
            <a:endParaRPr lang="en-US"/>
          </a:p>
        </p:txBody>
      </p:sp>
      <p:sp>
        <p:nvSpPr>
          <p:cNvPr id="5" name="Footer Placeholder 4">
            <a:extLst>
              <a:ext uri="{FF2B5EF4-FFF2-40B4-BE49-F238E27FC236}">
                <a16:creationId xmlns:a16="http://schemas.microsoft.com/office/drawing/2014/main" id="{6B47B01D-0D0E-8146-A2B7-09C077A61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A939A-8D23-844D-B52C-775322DCCA77}"/>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64580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2FEEE-4C6F-0942-B80B-E32654835D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8F5167-6517-2C47-A3E4-F75B0C0820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9EC31-E3F1-7B4E-8441-F3B228C5BCA0}"/>
              </a:ext>
            </a:extLst>
          </p:cNvPr>
          <p:cNvSpPr>
            <a:spLocks noGrp="1"/>
          </p:cNvSpPr>
          <p:nvPr>
            <p:ph type="dt" sz="half" idx="10"/>
          </p:nvPr>
        </p:nvSpPr>
        <p:spPr/>
        <p:txBody>
          <a:bodyPr/>
          <a:lstStyle/>
          <a:p>
            <a:fld id="{81BBFD54-FFC3-A642-AC18-693244094393}" type="datetimeFigureOut">
              <a:rPr lang="en-US" smtClean="0"/>
              <a:t>4/20/20</a:t>
            </a:fld>
            <a:endParaRPr lang="en-US"/>
          </a:p>
        </p:txBody>
      </p:sp>
      <p:sp>
        <p:nvSpPr>
          <p:cNvPr id="5" name="Footer Placeholder 4">
            <a:extLst>
              <a:ext uri="{FF2B5EF4-FFF2-40B4-BE49-F238E27FC236}">
                <a16:creationId xmlns:a16="http://schemas.microsoft.com/office/drawing/2014/main" id="{F9F93C4E-064E-944E-97FF-D0742CA0E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606A7-50B8-104B-9C2F-00E2675499A6}"/>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223122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D75E-DCA0-DF41-A6BD-42299D9119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82649-2F72-3B4A-8C24-DF34B2E49F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7F183-B61D-BF4C-B596-7C77E614FE08}"/>
              </a:ext>
            </a:extLst>
          </p:cNvPr>
          <p:cNvSpPr>
            <a:spLocks noGrp="1"/>
          </p:cNvSpPr>
          <p:nvPr>
            <p:ph type="dt" sz="half" idx="10"/>
          </p:nvPr>
        </p:nvSpPr>
        <p:spPr/>
        <p:txBody>
          <a:bodyPr/>
          <a:lstStyle/>
          <a:p>
            <a:fld id="{81BBFD54-FFC3-A642-AC18-693244094393}" type="datetimeFigureOut">
              <a:rPr lang="en-US" smtClean="0"/>
              <a:t>4/20/20</a:t>
            </a:fld>
            <a:endParaRPr lang="en-US"/>
          </a:p>
        </p:txBody>
      </p:sp>
      <p:sp>
        <p:nvSpPr>
          <p:cNvPr id="5" name="Footer Placeholder 4">
            <a:extLst>
              <a:ext uri="{FF2B5EF4-FFF2-40B4-BE49-F238E27FC236}">
                <a16:creationId xmlns:a16="http://schemas.microsoft.com/office/drawing/2014/main" id="{6C4DA4FD-C63F-F842-9141-350222B2D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B409F-0726-624D-818E-E0CE36FC2881}"/>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242563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A55E-A024-D946-9598-02BA81CEB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FD1173-3617-2347-80D2-FD21E11F28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39CA35-F45B-1543-B4C7-9B6C3EC17C36}"/>
              </a:ext>
            </a:extLst>
          </p:cNvPr>
          <p:cNvSpPr>
            <a:spLocks noGrp="1"/>
          </p:cNvSpPr>
          <p:nvPr>
            <p:ph type="dt" sz="half" idx="10"/>
          </p:nvPr>
        </p:nvSpPr>
        <p:spPr/>
        <p:txBody>
          <a:bodyPr/>
          <a:lstStyle/>
          <a:p>
            <a:fld id="{81BBFD54-FFC3-A642-AC18-693244094393}" type="datetimeFigureOut">
              <a:rPr lang="en-US" smtClean="0"/>
              <a:t>4/20/20</a:t>
            </a:fld>
            <a:endParaRPr lang="en-US"/>
          </a:p>
        </p:txBody>
      </p:sp>
      <p:sp>
        <p:nvSpPr>
          <p:cNvPr id="5" name="Footer Placeholder 4">
            <a:extLst>
              <a:ext uri="{FF2B5EF4-FFF2-40B4-BE49-F238E27FC236}">
                <a16:creationId xmlns:a16="http://schemas.microsoft.com/office/drawing/2014/main" id="{55AD61B2-DC49-504D-8EB8-AF7511FAD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50ED1-E67B-254E-A173-74F74ABC8EC0}"/>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252618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E6C3-F822-9942-917D-59D780F08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68EF9-7420-7B45-B075-063F84F53E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3A11E5-1540-234C-95FC-45A8A15C5A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559465-1E2E-7C4F-838D-2C4970201AF0}"/>
              </a:ext>
            </a:extLst>
          </p:cNvPr>
          <p:cNvSpPr>
            <a:spLocks noGrp="1"/>
          </p:cNvSpPr>
          <p:nvPr>
            <p:ph type="dt" sz="half" idx="10"/>
          </p:nvPr>
        </p:nvSpPr>
        <p:spPr/>
        <p:txBody>
          <a:bodyPr/>
          <a:lstStyle/>
          <a:p>
            <a:fld id="{81BBFD54-FFC3-A642-AC18-693244094393}" type="datetimeFigureOut">
              <a:rPr lang="en-US" smtClean="0"/>
              <a:t>4/20/20</a:t>
            </a:fld>
            <a:endParaRPr lang="en-US"/>
          </a:p>
        </p:txBody>
      </p:sp>
      <p:sp>
        <p:nvSpPr>
          <p:cNvPr id="6" name="Footer Placeholder 5">
            <a:extLst>
              <a:ext uri="{FF2B5EF4-FFF2-40B4-BE49-F238E27FC236}">
                <a16:creationId xmlns:a16="http://schemas.microsoft.com/office/drawing/2014/main" id="{08639139-8108-8E47-8CF5-DB519AEF8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A6D67-D6A8-3E4D-8EEE-F2721CF1415E}"/>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50954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8E48-DFB0-7146-898B-5C09B8A0AF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E9B9B7-830A-E044-9ECA-1192CE68AC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F4EE0A-CCA2-4345-8504-DA40406256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6A8C17-7592-074F-9053-27B5E1FC49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E9AE9F-87A5-424A-8C53-32B9F2C9C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267555-7C3D-6946-A410-80B7BC8817BF}"/>
              </a:ext>
            </a:extLst>
          </p:cNvPr>
          <p:cNvSpPr>
            <a:spLocks noGrp="1"/>
          </p:cNvSpPr>
          <p:nvPr>
            <p:ph type="dt" sz="half" idx="10"/>
          </p:nvPr>
        </p:nvSpPr>
        <p:spPr/>
        <p:txBody>
          <a:bodyPr/>
          <a:lstStyle/>
          <a:p>
            <a:fld id="{81BBFD54-FFC3-A642-AC18-693244094393}" type="datetimeFigureOut">
              <a:rPr lang="en-US" smtClean="0"/>
              <a:t>4/20/20</a:t>
            </a:fld>
            <a:endParaRPr lang="en-US"/>
          </a:p>
        </p:txBody>
      </p:sp>
      <p:sp>
        <p:nvSpPr>
          <p:cNvPr id="8" name="Footer Placeholder 7">
            <a:extLst>
              <a:ext uri="{FF2B5EF4-FFF2-40B4-BE49-F238E27FC236}">
                <a16:creationId xmlns:a16="http://schemas.microsoft.com/office/drawing/2014/main" id="{D948B438-8DD4-4147-AD3A-971DE1C9FF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B1B118-C8B4-0340-BD2D-305519C10909}"/>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139084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8E51-AB9B-AF4B-B3C7-82348920D7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83FEC5-A125-9542-B28E-CD04C83143B7}"/>
              </a:ext>
            </a:extLst>
          </p:cNvPr>
          <p:cNvSpPr>
            <a:spLocks noGrp="1"/>
          </p:cNvSpPr>
          <p:nvPr>
            <p:ph type="dt" sz="half" idx="10"/>
          </p:nvPr>
        </p:nvSpPr>
        <p:spPr/>
        <p:txBody>
          <a:bodyPr/>
          <a:lstStyle/>
          <a:p>
            <a:fld id="{81BBFD54-FFC3-A642-AC18-693244094393}" type="datetimeFigureOut">
              <a:rPr lang="en-US" smtClean="0"/>
              <a:t>4/20/20</a:t>
            </a:fld>
            <a:endParaRPr lang="en-US"/>
          </a:p>
        </p:txBody>
      </p:sp>
      <p:sp>
        <p:nvSpPr>
          <p:cNvPr id="4" name="Footer Placeholder 3">
            <a:extLst>
              <a:ext uri="{FF2B5EF4-FFF2-40B4-BE49-F238E27FC236}">
                <a16:creationId xmlns:a16="http://schemas.microsoft.com/office/drawing/2014/main" id="{E6426108-4BEE-3146-AE93-ACDE130E8B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A56B08-8562-7E48-8D51-20C3578B1FDB}"/>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380198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1DB585-02A9-AD42-BCC6-11B06D4D1477}"/>
              </a:ext>
            </a:extLst>
          </p:cNvPr>
          <p:cNvSpPr>
            <a:spLocks noGrp="1"/>
          </p:cNvSpPr>
          <p:nvPr>
            <p:ph type="dt" sz="half" idx="10"/>
          </p:nvPr>
        </p:nvSpPr>
        <p:spPr/>
        <p:txBody>
          <a:bodyPr/>
          <a:lstStyle/>
          <a:p>
            <a:fld id="{81BBFD54-FFC3-A642-AC18-693244094393}" type="datetimeFigureOut">
              <a:rPr lang="en-US" smtClean="0"/>
              <a:t>4/20/20</a:t>
            </a:fld>
            <a:endParaRPr lang="en-US"/>
          </a:p>
        </p:txBody>
      </p:sp>
      <p:sp>
        <p:nvSpPr>
          <p:cNvPr id="3" name="Footer Placeholder 2">
            <a:extLst>
              <a:ext uri="{FF2B5EF4-FFF2-40B4-BE49-F238E27FC236}">
                <a16:creationId xmlns:a16="http://schemas.microsoft.com/office/drawing/2014/main" id="{90BBA1D2-EBA7-5B42-A3D9-52C516E8AC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131D22-FDD1-0846-B7ED-B19FF49D1AF4}"/>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187425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4C36-AA46-7943-A73A-BC949E27C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8749C0-090A-2C4F-B43C-506E97DB71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062C2F-3A1F-4C49-BB5E-3295DA8F3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6AF6D-D5CD-2446-AD35-55C7C792EB4F}"/>
              </a:ext>
            </a:extLst>
          </p:cNvPr>
          <p:cNvSpPr>
            <a:spLocks noGrp="1"/>
          </p:cNvSpPr>
          <p:nvPr>
            <p:ph type="dt" sz="half" idx="10"/>
          </p:nvPr>
        </p:nvSpPr>
        <p:spPr/>
        <p:txBody>
          <a:bodyPr/>
          <a:lstStyle/>
          <a:p>
            <a:fld id="{81BBFD54-FFC3-A642-AC18-693244094393}" type="datetimeFigureOut">
              <a:rPr lang="en-US" smtClean="0"/>
              <a:t>4/20/20</a:t>
            </a:fld>
            <a:endParaRPr lang="en-US"/>
          </a:p>
        </p:txBody>
      </p:sp>
      <p:sp>
        <p:nvSpPr>
          <p:cNvPr id="6" name="Footer Placeholder 5">
            <a:extLst>
              <a:ext uri="{FF2B5EF4-FFF2-40B4-BE49-F238E27FC236}">
                <a16:creationId xmlns:a16="http://schemas.microsoft.com/office/drawing/2014/main" id="{702D2DE9-EDA5-C746-995A-35EB3504F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72FB0B-19B3-5745-B24A-757A3DC225A3}"/>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69167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BADF-91A0-DD47-A9CB-20C3883E8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B206A0-E936-8348-8691-0D484C268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6520B-0DE5-7644-A0DC-994111E2D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0BA15-ED7B-9044-A01C-4C6330445E79}"/>
              </a:ext>
            </a:extLst>
          </p:cNvPr>
          <p:cNvSpPr>
            <a:spLocks noGrp="1"/>
          </p:cNvSpPr>
          <p:nvPr>
            <p:ph type="dt" sz="half" idx="10"/>
          </p:nvPr>
        </p:nvSpPr>
        <p:spPr/>
        <p:txBody>
          <a:bodyPr/>
          <a:lstStyle/>
          <a:p>
            <a:fld id="{81BBFD54-FFC3-A642-AC18-693244094393}" type="datetimeFigureOut">
              <a:rPr lang="en-US" smtClean="0"/>
              <a:t>4/20/20</a:t>
            </a:fld>
            <a:endParaRPr lang="en-US"/>
          </a:p>
        </p:txBody>
      </p:sp>
      <p:sp>
        <p:nvSpPr>
          <p:cNvPr id="6" name="Footer Placeholder 5">
            <a:extLst>
              <a:ext uri="{FF2B5EF4-FFF2-40B4-BE49-F238E27FC236}">
                <a16:creationId xmlns:a16="http://schemas.microsoft.com/office/drawing/2014/main" id="{02E5B3DB-7132-1C4D-9466-4E28EB8538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9B2CB-BDD3-BC42-B2EF-103DE3CD1C70}"/>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109339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AF576-4F4D-F946-8574-593AFF52C9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C9CB87-D0FF-5D4E-94EC-63FB64D10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5D8B6-B74F-6F42-A36F-334B4D9833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BFD54-FFC3-A642-AC18-693244094393}" type="datetimeFigureOut">
              <a:rPr lang="en-US" smtClean="0"/>
              <a:t>4/20/20</a:t>
            </a:fld>
            <a:endParaRPr lang="en-US"/>
          </a:p>
        </p:txBody>
      </p:sp>
      <p:sp>
        <p:nvSpPr>
          <p:cNvPr id="5" name="Footer Placeholder 4">
            <a:extLst>
              <a:ext uri="{FF2B5EF4-FFF2-40B4-BE49-F238E27FC236}">
                <a16:creationId xmlns:a16="http://schemas.microsoft.com/office/drawing/2014/main" id="{59EF90A4-16D3-0348-AD11-4C0A8D0A4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C12A66-D33F-0C4E-AA7D-6E3E86430B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488CC-1685-B944-8A61-AE48B722052F}" type="slidenum">
              <a:rPr lang="en-US" smtClean="0"/>
              <a:t>‹#›</a:t>
            </a:fld>
            <a:endParaRPr lang="en-US"/>
          </a:p>
        </p:txBody>
      </p:sp>
    </p:spTree>
    <p:extLst>
      <p:ext uri="{BB962C8B-B14F-4D97-AF65-F5344CB8AC3E}">
        <p14:creationId xmlns:p14="http://schemas.microsoft.com/office/powerpoint/2010/main" val="683735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python.org/2/library/copy.html" TargetMode="External"/><Relationship Id="rId2" Type="http://schemas.openxmlformats.org/officeDocument/2006/relationships/hyperlink" Target="https://sep.readthedocs.io/en/v1.0.x/tutorial.html" TargetMode="External"/><Relationship Id="rId1" Type="http://schemas.openxmlformats.org/officeDocument/2006/relationships/slideLayout" Target="../slideLayouts/slideLayout2.xml"/><Relationship Id="rId4" Type="http://schemas.openxmlformats.org/officeDocument/2006/relationships/hyperlink" Target="https://www.edrawsoft.com/explain-algorithm-flowchar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CED-9C96-0E47-B9BD-AB89D43931C6}"/>
              </a:ext>
            </a:extLst>
          </p:cNvPr>
          <p:cNvSpPr>
            <a:spLocks noGrp="1"/>
          </p:cNvSpPr>
          <p:nvPr>
            <p:ph type="ctrTitle"/>
          </p:nvPr>
        </p:nvSpPr>
        <p:spPr/>
        <p:txBody>
          <a:bodyPr>
            <a:normAutofit/>
          </a:bodyPr>
          <a:lstStyle/>
          <a:p>
            <a:r>
              <a:rPr lang="en-US" dirty="0"/>
              <a:t>Tutorial VIII</a:t>
            </a:r>
            <a:br>
              <a:rPr lang="en-US" dirty="0"/>
            </a:br>
            <a:r>
              <a:rPr lang="en-US" dirty="0"/>
              <a:t>Advanced Image Analysis</a:t>
            </a:r>
          </a:p>
        </p:txBody>
      </p:sp>
      <p:sp>
        <p:nvSpPr>
          <p:cNvPr id="3" name="Subtitle 2">
            <a:extLst>
              <a:ext uri="{FF2B5EF4-FFF2-40B4-BE49-F238E27FC236}">
                <a16:creationId xmlns:a16="http://schemas.microsoft.com/office/drawing/2014/main" id="{488E8595-37F3-CF4E-8CAF-7D0848EA0C5E}"/>
              </a:ext>
            </a:extLst>
          </p:cNvPr>
          <p:cNvSpPr>
            <a:spLocks noGrp="1"/>
          </p:cNvSpPr>
          <p:nvPr>
            <p:ph type="subTitle" idx="1"/>
          </p:nvPr>
        </p:nvSpPr>
        <p:spPr/>
        <p:txBody>
          <a:bodyPr/>
          <a:lstStyle/>
          <a:p>
            <a:r>
              <a:rPr lang="en-US" dirty="0"/>
              <a:t>By Lauren Higgins</a:t>
            </a:r>
          </a:p>
        </p:txBody>
      </p:sp>
    </p:spTree>
    <p:extLst>
      <p:ext uri="{BB962C8B-B14F-4D97-AF65-F5344CB8AC3E}">
        <p14:creationId xmlns:p14="http://schemas.microsoft.com/office/powerpoint/2010/main" val="2115272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CED-9C96-0E47-B9BD-AB89D43931C6}"/>
              </a:ext>
            </a:extLst>
          </p:cNvPr>
          <p:cNvSpPr>
            <a:spLocks noGrp="1"/>
          </p:cNvSpPr>
          <p:nvPr>
            <p:ph type="ctrTitle"/>
          </p:nvPr>
        </p:nvSpPr>
        <p:spPr/>
        <p:txBody>
          <a:bodyPr/>
          <a:lstStyle/>
          <a:p>
            <a:r>
              <a:rPr lang="en-US" dirty="0"/>
              <a:t>Task IV</a:t>
            </a:r>
          </a:p>
        </p:txBody>
      </p:sp>
      <p:sp>
        <p:nvSpPr>
          <p:cNvPr id="3" name="Subtitle 2">
            <a:extLst>
              <a:ext uri="{FF2B5EF4-FFF2-40B4-BE49-F238E27FC236}">
                <a16:creationId xmlns:a16="http://schemas.microsoft.com/office/drawing/2014/main" id="{488E8595-37F3-CF4E-8CAF-7D0848EA0C5E}"/>
              </a:ext>
            </a:extLst>
          </p:cNvPr>
          <p:cNvSpPr>
            <a:spLocks noGrp="1"/>
          </p:cNvSpPr>
          <p:nvPr>
            <p:ph type="subTitle" idx="1"/>
          </p:nvPr>
        </p:nvSpPr>
        <p:spPr/>
        <p:txBody>
          <a:bodyPr/>
          <a:lstStyle/>
          <a:p>
            <a:r>
              <a:rPr lang="en-US" dirty="0"/>
              <a:t>3 steps</a:t>
            </a:r>
          </a:p>
        </p:txBody>
      </p:sp>
    </p:spTree>
    <p:extLst>
      <p:ext uri="{BB962C8B-B14F-4D97-AF65-F5344CB8AC3E}">
        <p14:creationId xmlns:p14="http://schemas.microsoft.com/office/powerpoint/2010/main" val="392181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4EDC-85A5-6543-A0C2-2311950BB59A}"/>
              </a:ext>
            </a:extLst>
          </p:cNvPr>
          <p:cNvSpPr>
            <a:spLocks noGrp="1"/>
          </p:cNvSpPr>
          <p:nvPr>
            <p:ph type="title"/>
          </p:nvPr>
        </p:nvSpPr>
        <p:spPr/>
        <p:txBody>
          <a:bodyPr/>
          <a:lstStyle/>
          <a:p>
            <a:pPr algn="ctr"/>
            <a:r>
              <a:rPr lang="en-US" dirty="0"/>
              <a:t>Task IV: Steps 1 -</a:t>
            </a:r>
          </a:p>
        </p:txBody>
      </p:sp>
      <p:sp>
        <p:nvSpPr>
          <p:cNvPr id="4" name="TextBox 3">
            <a:extLst>
              <a:ext uri="{FF2B5EF4-FFF2-40B4-BE49-F238E27FC236}">
                <a16:creationId xmlns:a16="http://schemas.microsoft.com/office/drawing/2014/main" id="{25BBA4AE-BDCF-F94B-B3C8-B9DD63898FFB}"/>
              </a:ext>
            </a:extLst>
          </p:cNvPr>
          <p:cNvSpPr txBox="1"/>
          <p:nvPr/>
        </p:nvSpPr>
        <p:spPr>
          <a:xfrm>
            <a:off x="6095997" y="1900321"/>
            <a:ext cx="5646057" cy="369332"/>
          </a:xfrm>
          <a:prstGeom prst="rect">
            <a:avLst/>
          </a:prstGeom>
          <a:noFill/>
          <a:ln w="28575">
            <a:solidFill>
              <a:schemeClr val="accent1"/>
            </a:solidFill>
          </a:ln>
        </p:spPr>
        <p:txBody>
          <a:bodyPr wrap="square" rtlCol="0">
            <a:spAutoFit/>
          </a:bodyPr>
          <a:lstStyle/>
          <a:p>
            <a:r>
              <a:rPr lang="en-US" dirty="0"/>
              <a:t>Step 1.</a:t>
            </a:r>
          </a:p>
        </p:txBody>
      </p:sp>
      <p:sp>
        <p:nvSpPr>
          <p:cNvPr id="5" name="TextBox 4">
            <a:extLst>
              <a:ext uri="{FF2B5EF4-FFF2-40B4-BE49-F238E27FC236}">
                <a16:creationId xmlns:a16="http://schemas.microsoft.com/office/drawing/2014/main" id="{B4C3F4E7-3749-C245-A427-E3C03487CB2C}"/>
              </a:ext>
            </a:extLst>
          </p:cNvPr>
          <p:cNvSpPr txBox="1"/>
          <p:nvPr/>
        </p:nvSpPr>
        <p:spPr>
          <a:xfrm>
            <a:off x="6095997" y="4869825"/>
            <a:ext cx="5646057" cy="369332"/>
          </a:xfrm>
          <a:prstGeom prst="rect">
            <a:avLst/>
          </a:prstGeom>
          <a:noFill/>
          <a:ln w="28575">
            <a:solidFill>
              <a:schemeClr val="accent6"/>
            </a:solidFill>
          </a:ln>
        </p:spPr>
        <p:txBody>
          <a:bodyPr wrap="square" rtlCol="0">
            <a:spAutoFit/>
          </a:bodyPr>
          <a:lstStyle/>
          <a:p>
            <a:r>
              <a:rPr lang="en-US" dirty="0"/>
              <a:t>Step 2.</a:t>
            </a:r>
          </a:p>
        </p:txBody>
      </p:sp>
      <p:pic>
        <p:nvPicPr>
          <p:cNvPr id="9" name="Picture 8">
            <a:extLst>
              <a:ext uri="{FF2B5EF4-FFF2-40B4-BE49-F238E27FC236}">
                <a16:creationId xmlns:a16="http://schemas.microsoft.com/office/drawing/2014/main" id="{41B2DDC6-F3A5-8F4A-BDA1-004F9E950698}"/>
              </a:ext>
            </a:extLst>
          </p:cNvPr>
          <p:cNvPicPr>
            <a:picLocks noChangeAspect="1"/>
          </p:cNvPicPr>
          <p:nvPr/>
        </p:nvPicPr>
        <p:blipFill>
          <a:blip r:embed="rId2"/>
          <a:srcRect/>
          <a:stretch/>
        </p:blipFill>
        <p:spPr>
          <a:xfrm>
            <a:off x="1109611" y="1690688"/>
            <a:ext cx="3381108" cy="2450592"/>
          </a:xfrm>
          <a:prstGeom prst="rect">
            <a:avLst/>
          </a:prstGeom>
          <a:ln w="28575">
            <a:solidFill>
              <a:schemeClr val="accent1"/>
            </a:solidFill>
          </a:ln>
        </p:spPr>
      </p:pic>
      <p:cxnSp>
        <p:nvCxnSpPr>
          <p:cNvPr id="14" name="Straight Arrow Connector 13">
            <a:extLst>
              <a:ext uri="{FF2B5EF4-FFF2-40B4-BE49-F238E27FC236}">
                <a16:creationId xmlns:a16="http://schemas.microsoft.com/office/drawing/2014/main" id="{13A0F025-228B-004C-8127-3D6EEDF7D1CE}"/>
              </a:ext>
            </a:extLst>
          </p:cNvPr>
          <p:cNvCxnSpPr>
            <a:cxnSpLocks/>
            <a:stCxn id="4" idx="1"/>
            <a:endCxn id="9" idx="3"/>
          </p:cNvCxnSpPr>
          <p:nvPr/>
        </p:nvCxnSpPr>
        <p:spPr>
          <a:xfrm flipH="1">
            <a:off x="4490719" y="2084987"/>
            <a:ext cx="1605278" cy="8309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718EE28-9232-9A45-B87C-F7AA257E0FFC}"/>
              </a:ext>
            </a:extLst>
          </p:cNvPr>
          <p:cNvPicPr>
            <a:picLocks noChangeAspect="1"/>
          </p:cNvPicPr>
          <p:nvPr/>
        </p:nvPicPr>
        <p:blipFill>
          <a:blip r:embed="rId3"/>
          <a:srcRect/>
          <a:stretch/>
        </p:blipFill>
        <p:spPr>
          <a:xfrm>
            <a:off x="1035933" y="4459571"/>
            <a:ext cx="3454786" cy="2020838"/>
          </a:xfrm>
          <a:prstGeom prst="rect">
            <a:avLst/>
          </a:prstGeom>
          <a:ln w="28575">
            <a:solidFill>
              <a:schemeClr val="accent6"/>
            </a:solidFill>
          </a:ln>
        </p:spPr>
      </p:pic>
      <p:cxnSp>
        <p:nvCxnSpPr>
          <p:cNvPr id="20" name="Straight Arrow Connector 19">
            <a:extLst>
              <a:ext uri="{FF2B5EF4-FFF2-40B4-BE49-F238E27FC236}">
                <a16:creationId xmlns:a16="http://schemas.microsoft.com/office/drawing/2014/main" id="{59E5A73B-1236-5A4B-A1D0-86DF903F13F8}"/>
              </a:ext>
            </a:extLst>
          </p:cNvPr>
          <p:cNvCxnSpPr>
            <a:cxnSpLocks/>
            <a:stCxn id="5" idx="1"/>
            <a:endCxn id="18" idx="3"/>
          </p:cNvCxnSpPr>
          <p:nvPr/>
        </p:nvCxnSpPr>
        <p:spPr>
          <a:xfrm flipH="1">
            <a:off x="4490719" y="5054491"/>
            <a:ext cx="1605278" cy="415499"/>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79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CED-9C96-0E47-B9BD-AB89D43931C6}"/>
              </a:ext>
            </a:extLst>
          </p:cNvPr>
          <p:cNvSpPr>
            <a:spLocks noGrp="1"/>
          </p:cNvSpPr>
          <p:nvPr>
            <p:ph type="ctrTitle"/>
          </p:nvPr>
        </p:nvSpPr>
        <p:spPr/>
        <p:txBody>
          <a:bodyPr/>
          <a:lstStyle/>
          <a:p>
            <a:r>
              <a:rPr lang="en-US" dirty="0"/>
              <a:t>Task V</a:t>
            </a:r>
          </a:p>
        </p:txBody>
      </p:sp>
      <p:sp>
        <p:nvSpPr>
          <p:cNvPr id="3" name="Subtitle 2">
            <a:extLst>
              <a:ext uri="{FF2B5EF4-FFF2-40B4-BE49-F238E27FC236}">
                <a16:creationId xmlns:a16="http://schemas.microsoft.com/office/drawing/2014/main" id="{488E8595-37F3-CF4E-8CAF-7D0848EA0C5E}"/>
              </a:ext>
            </a:extLst>
          </p:cNvPr>
          <p:cNvSpPr>
            <a:spLocks noGrp="1"/>
          </p:cNvSpPr>
          <p:nvPr>
            <p:ph type="subTitle" idx="1"/>
          </p:nvPr>
        </p:nvSpPr>
        <p:spPr/>
        <p:txBody>
          <a:bodyPr/>
          <a:lstStyle/>
          <a:p>
            <a:r>
              <a:rPr lang="en-US" dirty="0"/>
              <a:t>4 steps</a:t>
            </a:r>
          </a:p>
        </p:txBody>
      </p:sp>
    </p:spTree>
    <p:extLst>
      <p:ext uri="{BB962C8B-B14F-4D97-AF65-F5344CB8AC3E}">
        <p14:creationId xmlns:p14="http://schemas.microsoft.com/office/powerpoint/2010/main" val="66860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4EDC-85A5-6543-A0C2-2311950BB59A}"/>
              </a:ext>
            </a:extLst>
          </p:cNvPr>
          <p:cNvSpPr>
            <a:spLocks noGrp="1"/>
          </p:cNvSpPr>
          <p:nvPr>
            <p:ph type="title"/>
          </p:nvPr>
        </p:nvSpPr>
        <p:spPr/>
        <p:txBody>
          <a:bodyPr/>
          <a:lstStyle/>
          <a:p>
            <a:pPr algn="ctr"/>
            <a:r>
              <a:rPr lang="en-US" dirty="0"/>
              <a:t>Task V: Steps 1 -</a:t>
            </a:r>
          </a:p>
        </p:txBody>
      </p:sp>
      <p:sp>
        <p:nvSpPr>
          <p:cNvPr id="4" name="TextBox 3">
            <a:extLst>
              <a:ext uri="{FF2B5EF4-FFF2-40B4-BE49-F238E27FC236}">
                <a16:creationId xmlns:a16="http://schemas.microsoft.com/office/drawing/2014/main" id="{25BBA4AE-BDCF-F94B-B3C8-B9DD63898FFB}"/>
              </a:ext>
            </a:extLst>
          </p:cNvPr>
          <p:cNvSpPr txBox="1"/>
          <p:nvPr/>
        </p:nvSpPr>
        <p:spPr>
          <a:xfrm>
            <a:off x="6095997" y="1900321"/>
            <a:ext cx="5646057" cy="369332"/>
          </a:xfrm>
          <a:prstGeom prst="rect">
            <a:avLst/>
          </a:prstGeom>
          <a:noFill/>
          <a:ln w="28575">
            <a:solidFill>
              <a:schemeClr val="accent1"/>
            </a:solidFill>
          </a:ln>
        </p:spPr>
        <p:txBody>
          <a:bodyPr wrap="square" rtlCol="0">
            <a:spAutoFit/>
          </a:bodyPr>
          <a:lstStyle/>
          <a:p>
            <a:r>
              <a:rPr lang="en-US" dirty="0"/>
              <a:t>Step 1.</a:t>
            </a:r>
          </a:p>
        </p:txBody>
      </p:sp>
      <p:sp>
        <p:nvSpPr>
          <p:cNvPr id="5" name="TextBox 4">
            <a:extLst>
              <a:ext uri="{FF2B5EF4-FFF2-40B4-BE49-F238E27FC236}">
                <a16:creationId xmlns:a16="http://schemas.microsoft.com/office/drawing/2014/main" id="{B4C3F4E7-3749-C245-A427-E3C03487CB2C}"/>
              </a:ext>
            </a:extLst>
          </p:cNvPr>
          <p:cNvSpPr txBox="1"/>
          <p:nvPr/>
        </p:nvSpPr>
        <p:spPr>
          <a:xfrm>
            <a:off x="6095997" y="4869825"/>
            <a:ext cx="5646057" cy="369332"/>
          </a:xfrm>
          <a:prstGeom prst="rect">
            <a:avLst/>
          </a:prstGeom>
          <a:noFill/>
          <a:ln w="28575">
            <a:solidFill>
              <a:schemeClr val="accent6"/>
            </a:solidFill>
          </a:ln>
        </p:spPr>
        <p:txBody>
          <a:bodyPr wrap="square" rtlCol="0">
            <a:spAutoFit/>
          </a:bodyPr>
          <a:lstStyle/>
          <a:p>
            <a:r>
              <a:rPr lang="en-US" dirty="0"/>
              <a:t>Step 2.</a:t>
            </a:r>
          </a:p>
        </p:txBody>
      </p:sp>
      <p:pic>
        <p:nvPicPr>
          <p:cNvPr id="9" name="Picture 8">
            <a:extLst>
              <a:ext uri="{FF2B5EF4-FFF2-40B4-BE49-F238E27FC236}">
                <a16:creationId xmlns:a16="http://schemas.microsoft.com/office/drawing/2014/main" id="{41B2DDC6-F3A5-8F4A-BDA1-004F9E950698}"/>
              </a:ext>
            </a:extLst>
          </p:cNvPr>
          <p:cNvPicPr>
            <a:picLocks noChangeAspect="1"/>
          </p:cNvPicPr>
          <p:nvPr/>
        </p:nvPicPr>
        <p:blipFill>
          <a:blip r:embed="rId2"/>
          <a:srcRect/>
          <a:stretch/>
        </p:blipFill>
        <p:spPr>
          <a:xfrm>
            <a:off x="1109611" y="1690688"/>
            <a:ext cx="3381108" cy="2450592"/>
          </a:xfrm>
          <a:prstGeom prst="rect">
            <a:avLst/>
          </a:prstGeom>
          <a:ln w="28575">
            <a:solidFill>
              <a:schemeClr val="accent1"/>
            </a:solidFill>
          </a:ln>
        </p:spPr>
      </p:pic>
      <p:cxnSp>
        <p:nvCxnSpPr>
          <p:cNvPr id="14" name="Straight Arrow Connector 13">
            <a:extLst>
              <a:ext uri="{FF2B5EF4-FFF2-40B4-BE49-F238E27FC236}">
                <a16:creationId xmlns:a16="http://schemas.microsoft.com/office/drawing/2014/main" id="{13A0F025-228B-004C-8127-3D6EEDF7D1CE}"/>
              </a:ext>
            </a:extLst>
          </p:cNvPr>
          <p:cNvCxnSpPr>
            <a:cxnSpLocks/>
            <a:stCxn id="4" idx="1"/>
            <a:endCxn id="9" idx="3"/>
          </p:cNvCxnSpPr>
          <p:nvPr/>
        </p:nvCxnSpPr>
        <p:spPr>
          <a:xfrm flipH="1">
            <a:off x="4490719" y="2084987"/>
            <a:ext cx="1605278" cy="8309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718EE28-9232-9A45-B87C-F7AA257E0FFC}"/>
              </a:ext>
            </a:extLst>
          </p:cNvPr>
          <p:cNvPicPr>
            <a:picLocks noChangeAspect="1"/>
          </p:cNvPicPr>
          <p:nvPr/>
        </p:nvPicPr>
        <p:blipFill>
          <a:blip r:embed="rId3"/>
          <a:srcRect/>
          <a:stretch/>
        </p:blipFill>
        <p:spPr>
          <a:xfrm>
            <a:off x="1035933" y="4459571"/>
            <a:ext cx="3454786" cy="2020838"/>
          </a:xfrm>
          <a:prstGeom prst="rect">
            <a:avLst/>
          </a:prstGeom>
          <a:ln w="28575">
            <a:solidFill>
              <a:schemeClr val="accent6"/>
            </a:solidFill>
          </a:ln>
        </p:spPr>
      </p:pic>
      <p:cxnSp>
        <p:nvCxnSpPr>
          <p:cNvPr id="20" name="Straight Arrow Connector 19">
            <a:extLst>
              <a:ext uri="{FF2B5EF4-FFF2-40B4-BE49-F238E27FC236}">
                <a16:creationId xmlns:a16="http://schemas.microsoft.com/office/drawing/2014/main" id="{59E5A73B-1236-5A4B-A1D0-86DF903F13F8}"/>
              </a:ext>
            </a:extLst>
          </p:cNvPr>
          <p:cNvCxnSpPr>
            <a:cxnSpLocks/>
            <a:stCxn id="5" idx="1"/>
            <a:endCxn id="18" idx="3"/>
          </p:cNvCxnSpPr>
          <p:nvPr/>
        </p:nvCxnSpPr>
        <p:spPr>
          <a:xfrm flipH="1">
            <a:off x="4490719" y="5054491"/>
            <a:ext cx="1605278" cy="415499"/>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147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CED-9C96-0E47-B9BD-AB89D43931C6}"/>
              </a:ext>
            </a:extLst>
          </p:cNvPr>
          <p:cNvSpPr>
            <a:spLocks noGrp="1"/>
          </p:cNvSpPr>
          <p:nvPr>
            <p:ph type="ctrTitle"/>
          </p:nvPr>
        </p:nvSpPr>
        <p:spPr/>
        <p:txBody>
          <a:bodyPr/>
          <a:lstStyle/>
          <a:p>
            <a:r>
              <a:rPr lang="en-US" dirty="0"/>
              <a:t>Task VI</a:t>
            </a:r>
          </a:p>
        </p:txBody>
      </p:sp>
      <p:sp>
        <p:nvSpPr>
          <p:cNvPr id="3" name="Subtitle 2">
            <a:extLst>
              <a:ext uri="{FF2B5EF4-FFF2-40B4-BE49-F238E27FC236}">
                <a16:creationId xmlns:a16="http://schemas.microsoft.com/office/drawing/2014/main" id="{488E8595-37F3-CF4E-8CAF-7D0848EA0C5E}"/>
              </a:ext>
            </a:extLst>
          </p:cNvPr>
          <p:cNvSpPr>
            <a:spLocks noGrp="1"/>
          </p:cNvSpPr>
          <p:nvPr>
            <p:ph type="subTitle" idx="1"/>
          </p:nvPr>
        </p:nvSpPr>
        <p:spPr/>
        <p:txBody>
          <a:bodyPr/>
          <a:lstStyle/>
          <a:p>
            <a:r>
              <a:rPr lang="en-US" dirty="0"/>
              <a:t>3 steps</a:t>
            </a:r>
          </a:p>
        </p:txBody>
      </p:sp>
    </p:spTree>
    <p:extLst>
      <p:ext uri="{BB962C8B-B14F-4D97-AF65-F5344CB8AC3E}">
        <p14:creationId xmlns:p14="http://schemas.microsoft.com/office/powerpoint/2010/main" val="1848956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4EDC-85A5-6543-A0C2-2311950BB59A}"/>
              </a:ext>
            </a:extLst>
          </p:cNvPr>
          <p:cNvSpPr>
            <a:spLocks noGrp="1"/>
          </p:cNvSpPr>
          <p:nvPr>
            <p:ph type="title"/>
          </p:nvPr>
        </p:nvSpPr>
        <p:spPr/>
        <p:txBody>
          <a:bodyPr/>
          <a:lstStyle/>
          <a:p>
            <a:pPr algn="ctr"/>
            <a:r>
              <a:rPr lang="en-US" dirty="0"/>
              <a:t>Task VI: Steps 1 -</a:t>
            </a:r>
          </a:p>
        </p:txBody>
      </p:sp>
      <p:sp>
        <p:nvSpPr>
          <p:cNvPr id="4" name="TextBox 3">
            <a:extLst>
              <a:ext uri="{FF2B5EF4-FFF2-40B4-BE49-F238E27FC236}">
                <a16:creationId xmlns:a16="http://schemas.microsoft.com/office/drawing/2014/main" id="{25BBA4AE-BDCF-F94B-B3C8-B9DD63898FFB}"/>
              </a:ext>
            </a:extLst>
          </p:cNvPr>
          <p:cNvSpPr txBox="1"/>
          <p:nvPr/>
        </p:nvSpPr>
        <p:spPr>
          <a:xfrm>
            <a:off x="6095997" y="1900321"/>
            <a:ext cx="5646057" cy="369332"/>
          </a:xfrm>
          <a:prstGeom prst="rect">
            <a:avLst/>
          </a:prstGeom>
          <a:noFill/>
          <a:ln w="28575">
            <a:solidFill>
              <a:schemeClr val="accent1"/>
            </a:solidFill>
          </a:ln>
        </p:spPr>
        <p:txBody>
          <a:bodyPr wrap="square" rtlCol="0">
            <a:spAutoFit/>
          </a:bodyPr>
          <a:lstStyle/>
          <a:p>
            <a:r>
              <a:rPr lang="en-US" dirty="0"/>
              <a:t>Step 1.</a:t>
            </a:r>
          </a:p>
        </p:txBody>
      </p:sp>
      <p:sp>
        <p:nvSpPr>
          <p:cNvPr id="5" name="TextBox 4">
            <a:extLst>
              <a:ext uri="{FF2B5EF4-FFF2-40B4-BE49-F238E27FC236}">
                <a16:creationId xmlns:a16="http://schemas.microsoft.com/office/drawing/2014/main" id="{B4C3F4E7-3749-C245-A427-E3C03487CB2C}"/>
              </a:ext>
            </a:extLst>
          </p:cNvPr>
          <p:cNvSpPr txBox="1"/>
          <p:nvPr/>
        </p:nvSpPr>
        <p:spPr>
          <a:xfrm>
            <a:off x="6095997" y="4869825"/>
            <a:ext cx="5646057" cy="369332"/>
          </a:xfrm>
          <a:prstGeom prst="rect">
            <a:avLst/>
          </a:prstGeom>
          <a:noFill/>
          <a:ln w="28575">
            <a:solidFill>
              <a:schemeClr val="accent6"/>
            </a:solidFill>
          </a:ln>
        </p:spPr>
        <p:txBody>
          <a:bodyPr wrap="square" rtlCol="0">
            <a:spAutoFit/>
          </a:bodyPr>
          <a:lstStyle/>
          <a:p>
            <a:r>
              <a:rPr lang="en-US" dirty="0"/>
              <a:t>Step 2.</a:t>
            </a:r>
          </a:p>
        </p:txBody>
      </p:sp>
      <p:pic>
        <p:nvPicPr>
          <p:cNvPr id="9" name="Picture 8">
            <a:extLst>
              <a:ext uri="{FF2B5EF4-FFF2-40B4-BE49-F238E27FC236}">
                <a16:creationId xmlns:a16="http://schemas.microsoft.com/office/drawing/2014/main" id="{41B2DDC6-F3A5-8F4A-BDA1-004F9E950698}"/>
              </a:ext>
            </a:extLst>
          </p:cNvPr>
          <p:cNvPicPr>
            <a:picLocks noChangeAspect="1"/>
          </p:cNvPicPr>
          <p:nvPr/>
        </p:nvPicPr>
        <p:blipFill>
          <a:blip r:embed="rId2"/>
          <a:srcRect/>
          <a:stretch/>
        </p:blipFill>
        <p:spPr>
          <a:xfrm>
            <a:off x="1109611" y="1690688"/>
            <a:ext cx="3381108" cy="2450592"/>
          </a:xfrm>
          <a:prstGeom prst="rect">
            <a:avLst/>
          </a:prstGeom>
          <a:ln w="28575">
            <a:solidFill>
              <a:schemeClr val="accent1"/>
            </a:solidFill>
          </a:ln>
        </p:spPr>
      </p:pic>
      <p:cxnSp>
        <p:nvCxnSpPr>
          <p:cNvPr id="14" name="Straight Arrow Connector 13">
            <a:extLst>
              <a:ext uri="{FF2B5EF4-FFF2-40B4-BE49-F238E27FC236}">
                <a16:creationId xmlns:a16="http://schemas.microsoft.com/office/drawing/2014/main" id="{13A0F025-228B-004C-8127-3D6EEDF7D1CE}"/>
              </a:ext>
            </a:extLst>
          </p:cNvPr>
          <p:cNvCxnSpPr>
            <a:cxnSpLocks/>
            <a:stCxn id="4" idx="1"/>
            <a:endCxn id="9" idx="3"/>
          </p:cNvCxnSpPr>
          <p:nvPr/>
        </p:nvCxnSpPr>
        <p:spPr>
          <a:xfrm flipH="1">
            <a:off x="4490719" y="2084987"/>
            <a:ext cx="1605278" cy="8309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718EE28-9232-9A45-B87C-F7AA257E0FFC}"/>
              </a:ext>
            </a:extLst>
          </p:cNvPr>
          <p:cNvPicPr>
            <a:picLocks noChangeAspect="1"/>
          </p:cNvPicPr>
          <p:nvPr/>
        </p:nvPicPr>
        <p:blipFill>
          <a:blip r:embed="rId3"/>
          <a:srcRect/>
          <a:stretch/>
        </p:blipFill>
        <p:spPr>
          <a:xfrm>
            <a:off x="1035933" y="4459571"/>
            <a:ext cx="3454786" cy="2020838"/>
          </a:xfrm>
          <a:prstGeom prst="rect">
            <a:avLst/>
          </a:prstGeom>
          <a:ln w="28575">
            <a:solidFill>
              <a:schemeClr val="accent6"/>
            </a:solidFill>
          </a:ln>
        </p:spPr>
      </p:pic>
      <p:cxnSp>
        <p:nvCxnSpPr>
          <p:cNvPr id="20" name="Straight Arrow Connector 19">
            <a:extLst>
              <a:ext uri="{FF2B5EF4-FFF2-40B4-BE49-F238E27FC236}">
                <a16:creationId xmlns:a16="http://schemas.microsoft.com/office/drawing/2014/main" id="{59E5A73B-1236-5A4B-A1D0-86DF903F13F8}"/>
              </a:ext>
            </a:extLst>
          </p:cNvPr>
          <p:cNvCxnSpPr>
            <a:cxnSpLocks/>
            <a:stCxn id="5" idx="1"/>
            <a:endCxn id="18" idx="3"/>
          </p:cNvCxnSpPr>
          <p:nvPr/>
        </p:nvCxnSpPr>
        <p:spPr>
          <a:xfrm flipH="1">
            <a:off x="4490719" y="5054491"/>
            <a:ext cx="1605278" cy="415499"/>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793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EE0D-4B30-374C-AF82-A34E2A814A66}"/>
              </a:ext>
            </a:extLst>
          </p:cNvPr>
          <p:cNvSpPr>
            <a:spLocks noGrp="1"/>
          </p:cNvSpPr>
          <p:nvPr>
            <p:ph type="title"/>
          </p:nvPr>
        </p:nvSpPr>
        <p:spPr/>
        <p:txBody>
          <a:bodyPr/>
          <a:lstStyle/>
          <a:p>
            <a:pPr algn="ctr"/>
            <a:r>
              <a:rPr lang="en-US" dirty="0"/>
              <a:t>Collaborators </a:t>
            </a:r>
          </a:p>
        </p:txBody>
      </p:sp>
      <p:sp>
        <p:nvSpPr>
          <p:cNvPr id="3" name="Content Placeholder 2">
            <a:extLst>
              <a:ext uri="{FF2B5EF4-FFF2-40B4-BE49-F238E27FC236}">
                <a16:creationId xmlns:a16="http://schemas.microsoft.com/office/drawing/2014/main" id="{BE0198D0-801B-F54E-BEA0-4EA156D9FC47}"/>
              </a:ext>
            </a:extLst>
          </p:cNvPr>
          <p:cNvSpPr>
            <a:spLocks noGrp="1"/>
          </p:cNvSpPr>
          <p:nvPr>
            <p:ph idx="1"/>
          </p:nvPr>
        </p:nvSpPr>
        <p:spPr/>
        <p:txBody>
          <a:bodyPr/>
          <a:lstStyle/>
          <a:p>
            <a:r>
              <a:rPr lang="en-US" dirty="0"/>
              <a:t>Task I:</a:t>
            </a:r>
          </a:p>
          <a:p>
            <a:r>
              <a:rPr lang="en-US" dirty="0"/>
              <a:t>Task II:</a:t>
            </a:r>
          </a:p>
          <a:p>
            <a:r>
              <a:rPr lang="en-US" dirty="0"/>
              <a:t>Task III:</a:t>
            </a:r>
          </a:p>
          <a:p>
            <a:r>
              <a:rPr lang="en-US" dirty="0"/>
              <a:t>Task IV:</a:t>
            </a:r>
          </a:p>
          <a:p>
            <a:r>
              <a:rPr lang="en-US" dirty="0"/>
              <a:t>Task V:</a:t>
            </a:r>
          </a:p>
          <a:p>
            <a:r>
              <a:rPr lang="en-US" dirty="0"/>
              <a:t>Task VI:</a:t>
            </a:r>
          </a:p>
        </p:txBody>
      </p:sp>
    </p:spTree>
    <p:extLst>
      <p:ext uri="{BB962C8B-B14F-4D97-AF65-F5344CB8AC3E}">
        <p14:creationId xmlns:p14="http://schemas.microsoft.com/office/powerpoint/2010/main" val="121864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9F81-CBA1-F24D-B1FB-15C8AD8478DA}"/>
              </a:ext>
            </a:extLst>
          </p:cNvPr>
          <p:cNvSpPr>
            <a:spLocks noGrp="1"/>
          </p:cNvSpPr>
          <p:nvPr>
            <p:ph type="title"/>
          </p:nvPr>
        </p:nvSpPr>
        <p:spPr/>
        <p:txBody>
          <a:bodyPr/>
          <a:lstStyle/>
          <a:p>
            <a:pPr algn="ctr"/>
            <a:r>
              <a:rPr lang="en-US" dirty="0"/>
              <a:t>Sources</a:t>
            </a:r>
          </a:p>
        </p:txBody>
      </p:sp>
      <p:sp>
        <p:nvSpPr>
          <p:cNvPr id="3" name="Content Placeholder 2">
            <a:extLst>
              <a:ext uri="{FF2B5EF4-FFF2-40B4-BE49-F238E27FC236}">
                <a16:creationId xmlns:a16="http://schemas.microsoft.com/office/drawing/2014/main" id="{18F45EED-4655-3D47-98D8-8EFCAE76280E}"/>
              </a:ext>
            </a:extLst>
          </p:cNvPr>
          <p:cNvSpPr>
            <a:spLocks noGrp="1"/>
          </p:cNvSpPr>
          <p:nvPr>
            <p:ph idx="1"/>
          </p:nvPr>
        </p:nvSpPr>
        <p:spPr/>
        <p:txBody>
          <a:bodyPr>
            <a:normAutofit/>
          </a:bodyPr>
          <a:lstStyle/>
          <a:p>
            <a:pPr marL="0" indent="0">
              <a:buNone/>
            </a:pPr>
            <a:r>
              <a:rPr lang="en-US" dirty="0"/>
              <a:t>[1] </a:t>
            </a:r>
            <a:r>
              <a:rPr lang="en-US" dirty="0">
                <a:hlinkClick r:id="rId2"/>
              </a:rPr>
              <a:t>https://sep.readthedocs.io/en/v1.0.x/tutorial.html</a:t>
            </a:r>
            <a:endParaRPr lang="en-US" dirty="0"/>
          </a:p>
          <a:p>
            <a:pPr marL="0" indent="0">
              <a:buNone/>
            </a:pPr>
            <a:r>
              <a:rPr lang="en-US" dirty="0"/>
              <a:t>[2] </a:t>
            </a:r>
            <a:r>
              <a:rPr lang="en-US" dirty="0">
                <a:hlinkClick r:id="rId3"/>
              </a:rPr>
              <a:t>https://docs.python.org/2/library/copy.html</a:t>
            </a:r>
            <a:endParaRPr lang="en-US" dirty="0"/>
          </a:p>
          <a:p>
            <a:pPr marL="0" indent="0">
              <a:buNone/>
            </a:pPr>
            <a:r>
              <a:rPr lang="en-US" dirty="0"/>
              <a:t>[3]</a:t>
            </a:r>
            <a:r>
              <a:rPr lang="en-US" dirty="0">
                <a:hlinkClick r:id="rId4"/>
              </a:rPr>
              <a:t> https://www.edrawsoft.com/explain-algorithm-flowchart.html</a:t>
            </a:r>
            <a:endParaRPr lang="en-US" dirty="0"/>
          </a:p>
          <a:p>
            <a:pPr marL="0" indent="0">
              <a:buNone/>
            </a:pPr>
            <a:r>
              <a:rPr lang="en-US" dirty="0"/>
              <a:t>[4]</a:t>
            </a:r>
          </a:p>
          <a:p>
            <a:pPr marL="0" indent="0">
              <a:buNone/>
            </a:pPr>
            <a:r>
              <a:rPr lang="en-US" dirty="0"/>
              <a:t>[5]</a:t>
            </a:r>
          </a:p>
          <a:p>
            <a:pPr marL="0" indent="0">
              <a:buNone/>
            </a:pPr>
            <a:r>
              <a:rPr lang="en-US" dirty="0"/>
              <a:t>[6]</a:t>
            </a:r>
          </a:p>
        </p:txBody>
      </p:sp>
    </p:spTree>
    <p:extLst>
      <p:ext uri="{BB962C8B-B14F-4D97-AF65-F5344CB8AC3E}">
        <p14:creationId xmlns:p14="http://schemas.microsoft.com/office/powerpoint/2010/main" val="1659652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CED-9C96-0E47-B9BD-AB89D43931C6}"/>
              </a:ext>
            </a:extLst>
          </p:cNvPr>
          <p:cNvSpPr>
            <a:spLocks noGrp="1"/>
          </p:cNvSpPr>
          <p:nvPr>
            <p:ph type="ctrTitle"/>
          </p:nvPr>
        </p:nvSpPr>
        <p:spPr/>
        <p:txBody>
          <a:bodyPr/>
          <a:lstStyle/>
          <a:p>
            <a:r>
              <a:rPr lang="en-US" dirty="0"/>
              <a:t>Task I</a:t>
            </a:r>
          </a:p>
        </p:txBody>
      </p:sp>
      <p:sp>
        <p:nvSpPr>
          <p:cNvPr id="3" name="Subtitle 2">
            <a:extLst>
              <a:ext uri="{FF2B5EF4-FFF2-40B4-BE49-F238E27FC236}">
                <a16:creationId xmlns:a16="http://schemas.microsoft.com/office/drawing/2014/main" id="{488E8595-37F3-CF4E-8CAF-7D0848EA0C5E}"/>
              </a:ext>
            </a:extLst>
          </p:cNvPr>
          <p:cNvSpPr>
            <a:spLocks noGrp="1"/>
          </p:cNvSpPr>
          <p:nvPr>
            <p:ph type="subTitle" idx="1"/>
          </p:nvPr>
        </p:nvSpPr>
        <p:spPr/>
        <p:txBody>
          <a:bodyPr/>
          <a:lstStyle/>
          <a:p>
            <a:r>
              <a:rPr lang="en-US" dirty="0"/>
              <a:t>2 steps</a:t>
            </a:r>
          </a:p>
        </p:txBody>
      </p:sp>
    </p:spTree>
    <p:extLst>
      <p:ext uri="{BB962C8B-B14F-4D97-AF65-F5344CB8AC3E}">
        <p14:creationId xmlns:p14="http://schemas.microsoft.com/office/powerpoint/2010/main" val="3053118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2DDC6-F3A5-8F4A-BDA1-004F9E950698}"/>
              </a:ext>
            </a:extLst>
          </p:cNvPr>
          <p:cNvPicPr>
            <a:picLocks noChangeAspect="1"/>
          </p:cNvPicPr>
          <p:nvPr/>
        </p:nvPicPr>
        <p:blipFill>
          <a:blip r:embed="rId2"/>
          <a:srcRect/>
          <a:stretch/>
        </p:blipFill>
        <p:spPr>
          <a:xfrm>
            <a:off x="1017705" y="1243388"/>
            <a:ext cx="3327626" cy="3327626"/>
          </a:xfrm>
          <a:prstGeom prst="rect">
            <a:avLst/>
          </a:prstGeom>
          <a:ln w="28575">
            <a:solidFill>
              <a:schemeClr val="accent1"/>
            </a:solidFill>
          </a:ln>
        </p:spPr>
      </p:pic>
      <p:sp>
        <p:nvSpPr>
          <p:cNvPr id="2" name="Title 1">
            <a:extLst>
              <a:ext uri="{FF2B5EF4-FFF2-40B4-BE49-F238E27FC236}">
                <a16:creationId xmlns:a16="http://schemas.microsoft.com/office/drawing/2014/main" id="{AAE84EDC-85A5-6543-A0C2-2311950BB59A}"/>
              </a:ext>
            </a:extLst>
          </p:cNvPr>
          <p:cNvSpPr>
            <a:spLocks noGrp="1"/>
          </p:cNvSpPr>
          <p:nvPr>
            <p:ph type="title"/>
          </p:nvPr>
        </p:nvSpPr>
        <p:spPr/>
        <p:txBody>
          <a:bodyPr/>
          <a:lstStyle/>
          <a:p>
            <a:pPr algn="ctr"/>
            <a:r>
              <a:rPr lang="en-US" dirty="0"/>
              <a:t>Task I: Steps 1 &amp; 2</a:t>
            </a:r>
          </a:p>
        </p:txBody>
      </p:sp>
      <p:sp>
        <p:nvSpPr>
          <p:cNvPr id="4" name="TextBox 3">
            <a:extLst>
              <a:ext uri="{FF2B5EF4-FFF2-40B4-BE49-F238E27FC236}">
                <a16:creationId xmlns:a16="http://schemas.microsoft.com/office/drawing/2014/main" id="{25BBA4AE-BDCF-F94B-B3C8-B9DD63898FFB}"/>
              </a:ext>
            </a:extLst>
          </p:cNvPr>
          <p:cNvSpPr txBox="1"/>
          <p:nvPr/>
        </p:nvSpPr>
        <p:spPr>
          <a:xfrm>
            <a:off x="5584372" y="1690688"/>
            <a:ext cx="6157682" cy="2031325"/>
          </a:xfrm>
          <a:prstGeom prst="rect">
            <a:avLst/>
          </a:prstGeom>
          <a:noFill/>
          <a:ln w="28575">
            <a:solidFill>
              <a:schemeClr val="accent1"/>
            </a:solidFill>
          </a:ln>
        </p:spPr>
        <p:txBody>
          <a:bodyPr wrap="square" rtlCol="0">
            <a:spAutoFit/>
          </a:bodyPr>
          <a:lstStyle/>
          <a:p>
            <a:r>
              <a:rPr lang="en-US" dirty="0"/>
              <a:t>Step 1.</a:t>
            </a:r>
          </a:p>
          <a:p>
            <a:r>
              <a:rPr lang="en-US" dirty="0"/>
              <a:t>This is my postage stamp image. I used 99% interval scaling with ﻿</a:t>
            </a:r>
            <a:r>
              <a:rPr lang="en-US" dirty="0" err="1"/>
              <a:t>Asinh</a:t>
            </a:r>
            <a:r>
              <a:rPr lang="en-US" dirty="0"/>
              <a:t> Stretch. I also smoothed the image using a Box kernel with a box size of 3. There are three obvious and distinct sources that I pointed to with blue, solid arrows and several smaller </a:t>
            </a:r>
            <a:r>
              <a:rPr lang="en-US"/>
              <a:t>and diffuse </a:t>
            </a:r>
            <a:r>
              <a:rPr lang="en-US" dirty="0"/>
              <a:t>sources, ~ 8, that are within the two blue, dashed ellipses.</a:t>
            </a:r>
          </a:p>
        </p:txBody>
      </p:sp>
      <p:sp>
        <p:nvSpPr>
          <p:cNvPr id="5" name="TextBox 4">
            <a:extLst>
              <a:ext uri="{FF2B5EF4-FFF2-40B4-BE49-F238E27FC236}">
                <a16:creationId xmlns:a16="http://schemas.microsoft.com/office/drawing/2014/main" id="{B4C3F4E7-3749-C245-A427-E3C03487CB2C}"/>
              </a:ext>
            </a:extLst>
          </p:cNvPr>
          <p:cNvSpPr txBox="1"/>
          <p:nvPr/>
        </p:nvSpPr>
        <p:spPr>
          <a:xfrm>
            <a:off x="5593558" y="3984310"/>
            <a:ext cx="6157682" cy="2585323"/>
          </a:xfrm>
          <a:prstGeom prst="rect">
            <a:avLst/>
          </a:prstGeom>
          <a:noFill/>
          <a:ln w="28575">
            <a:solidFill>
              <a:schemeClr val="accent6"/>
            </a:solidFill>
          </a:ln>
        </p:spPr>
        <p:txBody>
          <a:bodyPr wrap="square" rtlCol="0">
            <a:spAutoFit/>
          </a:bodyPr>
          <a:lstStyle/>
          <a:p>
            <a:r>
              <a:rPr lang="en-US" dirty="0"/>
              <a:t>Step 2.</a:t>
            </a:r>
          </a:p>
          <a:p>
            <a:r>
              <a:rPr lang="en-US" dirty="0"/>
              <a:t>I ran source extraction on </a:t>
            </a:r>
            <a:r>
              <a:rPr lang="en-US" dirty="0" err="1"/>
              <a:t>large_mosaic.fits</a:t>
            </a:r>
            <a:r>
              <a:rPr lang="en-US" dirty="0"/>
              <a:t>, using the same input from CONFIG 2 in the last tutorial. Then, I created (100,100) size cutouts of 5 randomly selected objects using the same logic as in step 1. I gathered the central coordinates from each cutout source using the code pictured to the left. Where ‘objects2’ are the objects generated from the source extraction. I also saved each source in its own .fits file. These are in the data folder of my submission zip file.</a:t>
            </a:r>
          </a:p>
        </p:txBody>
      </p:sp>
      <p:cxnSp>
        <p:nvCxnSpPr>
          <p:cNvPr id="14" name="Straight Arrow Connector 13">
            <a:extLst>
              <a:ext uri="{FF2B5EF4-FFF2-40B4-BE49-F238E27FC236}">
                <a16:creationId xmlns:a16="http://schemas.microsoft.com/office/drawing/2014/main" id="{13A0F025-228B-004C-8127-3D6EEDF7D1CE}"/>
              </a:ext>
            </a:extLst>
          </p:cNvPr>
          <p:cNvCxnSpPr>
            <a:cxnSpLocks/>
          </p:cNvCxnSpPr>
          <p:nvPr/>
        </p:nvCxnSpPr>
        <p:spPr>
          <a:xfrm flipH="1" flipV="1">
            <a:off x="2836510" y="2402900"/>
            <a:ext cx="2757048" cy="2558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2B92890-5F63-EB4D-8680-CF55969400F3}"/>
              </a:ext>
            </a:extLst>
          </p:cNvPr>
          <p:cNvCxnSpPr>
            <a:cxnSpLocks/>
          </p:cNvCxnSpPr>
          <p:nvPr/>
        </p:nvCxnSpPr>
        <p:spPr>
          <a:xfrm flipH="1">
            <a:off x="3051958" y="2658747"/>
            <a:ext cx="2541601" cy="1586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3F16AD1-9C62-8D40-B26F-C90686523A5A}"/>
              </a:ext>
            </a:extLst>
          </p:cNvPr>
          <p:cNvCxnSpPr>
            <a:cxnSpLocks/>
          </p:cNvCxnSpPr>
          <p:nvPr/>
        </p:nvCxnSpPr>
        <p:spPr>
          <a:xfrm flipH="1">
            <a:off x="2402449" y="2658747"/>
            <a:ext cx="3191109" cy="13255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6396C630-641A-1C42-BB4D-0CDEB92D6D96}"/>
              </a:ext>
            </a:extLst>
          </p:cNvPr>
          <p:cNvSpPr/>
          <p:nvPr/>
        </p:nvSpPr>
        <p:spPr>
          <a:xfrm>
            <a:off x="1337823" y="2402900"/>
            <a:ext cx="1064626" cy="1409100"/>
          </a:xfrm>
          <a:prstGeom prst="ellipse">
            <a:avLst/>
          </a:prstGeom>
          <a:noFill/>
          <a:ln w="2857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8962A77-BA56-774A-B403-E80D7CC2846F}"/>
              </a:ext>
            </a:extLst>
          </p:cNvPr>
          <p:cNvSpPr/>
          <p:nvPr/>
        </p:nvSpPr>
        <p:spPr>
          <a:xfrm>
            <a:off x="2402449" y="3143075"/>
            <a:ext cx="434061" cy="484412"/>
          </a:xfrm>
          <a:prstGeom prst="ellipse">
            <a:avLst/>
          </a:prstGeom>
          <a:noFill/>
          <a:ln w="2857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FD85D50-B033-AC44-B989-E79CCBB8F5FC}"/>
              </a:ext>
            </a:extLst>
          </p:cNvPr>
          <p:cNvPicPr>
            <a:picLocks noChangeAspect="1"/>
          </p:cNvPicPr>
          <p:nvPr/>
        </p:nvPicPr>
        <p:blipFill>
          <a:blip r:embed="rId3"/>
          <a:srcRect/>
          <a:stretch/>
        </p:blipFill>
        <p:spPr>
          <a:xfrm>
            <a:off x="1406379" y="4658324"/>
            <a:ext cx="2550278" cy="2031325"/>
          </a:xfrm>
          <a:prstGeom prst="rect">
            <a:avLst/>
          </a:prstGeom>
          <a:ln w="28575">
            <a:solidFill>
              <a:schemeClr val="accent6"/>
            </a:solidFill>
          </a:ln>
        </p:spPr>
      </p:pic>
      <p:cxnSp>
        <p:nvCxnSpPr>
          <p:cNvPr id="18" name="Straight Arrow Connector 17">
            <a:extLst>
              <a:ext uri="{FF2B5EF4-FFF2-40B4-BE49-F238E27FC236}">
                <a16:creationId xmlns:a16="http://schemas.microsoft.com/office/drawing/2014/main" id="{3091B962-9F78-BF44-83B4-37C0C4B90283}"/>
              </a:ext>
            </a:extLst>
          </p:cNvPr>
          <p:cNvCxnSpPr>
            <a:cxnSpLocks/>
            <a:stCxn id="5" idx="1"/>
            <a:endCxn id="17" idx="3"/>
          </p:cNvCxnSpPr>
          <p:nvPr/>
        </p:nvCxnSpPr>
        <p:spPr>
          <a:xfrm flipH="1">
            <a:off x="3956657" y="5276972"/>
            <a:ext cx="1636901" cy="39701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2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CED-9C96-0E47-B9BD-AB89D43931C6}"/>
              </a:ext>
            </a:extLst>
          </p:cNvPr>
          <p:cNvSpPr>
            <a:spLocks noGrp="1"/>
          </p:cNvSpPr>
          <p:nvPr>
            <p:ph type="ctrTitle"/>
          </p:nvPr>
        </p:nvSpPr>
        <p:spPr/>
        <p:txBody>
          <a:bodyPr/>
          <a:lstStyle/>
          <a:p>
            <a:r>
              <a:rPr lang="en-US" dirty="0"/>
              <a:t>Task II</a:t>
            </a:r>
          </a:p>
        </p:txBody>
      </p:sp>
      <p:sp>
        <p:nvSpPr>
          <p:cNvPr id="3" name="Subtitle 2">
            <a:extLst>
              <a:ext uri="{FF2B5EF4-FFF2-40B4-BE49-F238E27FC236}">
                <a16:creationId xmlns:a16="http://schemas.microsoft.com/office/drawing/2014/main" id="{488E8595-37F3-CF4E-8CAF-7D0848EA0C5E}"/>
              </a:ext>
            </a:extLst>
          </p:cNvPr>
          <p:cNvSpPr>
            <a:spLocks noGrp="1"/>
          </p:cNvSpPr>
          <p:nvPr>
            <p:ph type="subTitle" idx="1"/>
          </p:nvPr>
        </p:nvSpPr>
        <p:spPr/>
        <p:txBody>
          <a:bodyPr/>
          <a:lstStyle/>
          <a:p>
            <a:r>
              <a:rPr lang="en-US" dirty="0"/>
              <a:t>2 steps</a:t>
            </a:r>
          </a:p>
        </p:txBody>
      </p:sp>
    </p:spTree>
    <p:extLst>
      <p:ext uri="{BB962C8B-B14F-4D97-AF65-F5344CB8AC3E}">
        <p14:creationId xmlns:p14="http://schemas.microsoft.com/office/powerpoint/2010/main" val="1003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4EDC-85A5-6543-A0C2-2311950BB59A}"/>
              </a:ext>
            </a:extLst>
          </p:cNvPr>
          <p:cNvSpPr>
            <a:spLocks noGrp="1"/>
          </p:cNvSpPr>
          <p:nvPr>
            <p:ph type="title"/>
          </p:nvPr>
        </p:nvSpPr>
        <p:spPr/>
        <p:txBody>
          <a:bodyPr/>
          <a:lstStyle/>
          <a:p>
            <a:pPr algn="ctr"/>
            <a:r>
              <a:rPr lang="en-US" dirty="0"/>
              <a:t>Task II: Steps 1 &amp; 2</a:t>
            </a:r>
          </a:p>
        </p:txBody>
      </p:sp>
      <p:sp>
        <p:nvSpPr>
          <p:cNvPr id="4" name="TextBox 3">
            <a:extLst>
              <a:ext uri="{FF2B5EF4-FFF2-40B4-BE49-F238E27FC236}">
                <a16:creationId xmlns:a16="http://schemas.microsoft.com/office/drawing/2014/main" id="{25BBA4AE-BDCF-F94B-B3C8-B9DD63898FFB}"/>
              </a:ext>
            </a:extLst>
          </p:cNvPr>
          <p:cNvSpPr txBox="1"/>
          <p:nvPr/>
        </p:nvSpPr>
        <p:spPr>
          <a:xfrm>
            <a:off x="1162874" y="5314594"/>
            <a:ext cx="9866244" cy="1200329"/>
          </a:xfrm>
          <a:prstGeom prst="rect">
            <a:avLst/>
          </a:prstGeom>
          <a:noFill/>
          <a:ln w="28575">
            <a:solidFill>
              <a:schemeClr val="accent1"/>
            </a:solidFill>
          </a:ln>
        </p:spPr>
        <p:txBody>
          <a:bodyPr wrap="square" rtlCol="0">
            <a:spAutoFit/>
          </a:bodyPr>
          <a:lstStyle/>
          <a:p>
            <a:r>
              <a:rPr lang="en-US" dirty="0"/>
              <a:t>Step 1 &amp; 2. Above is a figure for step 1 (the left panel) and step 2 (the right panel). Step one has red circles with a radius of 7 on each of the 5 sources. Step 2 has ellipses on each of the 5 sources. Each ellipse has a size that is 6 times the semi-major and 6 times the semi-minor axis of their respective object.</a:t>
            </a:r>
            <a:r>
              <a:rPr lang="en-US" baseline="30000" dirty="0"/>
              <a:t>1 </a:t>
            </a:r>
            <a:r>
              <a:rPr lang="en-US" dirty="0"/>
              <a:t>I used the code written in the documentation to create the circles and ellipses on each object.</a:t>
            </a:r>
          </a:p>
        </p:txBody>
      </p:sp>
      <p:pic>
        <p:nvPicPr>
          <p:cNvPr id="9" name="Picture 8">
            <a:extLst>
              <a:ext uri="{FF2B5EF4-FFF2-40B4-BE49-F238E27FC236}">
                <a16:creationId xmlns:a16="http://schemas.microsoft.com/office/drawing/2014/main" id="{41B2DDC6-F3A5-8F4A-BDA1-004F9E950698}"/>
              </a:ext>
            </a:extLst>
          </p:cNvPr>
          <p:cNvPicPr>
            <a:picLocks noChangeAspect="1"/>
          </p:cNvPicPr>
          <p:nvPr/>
        </p:nvPicPr>
        <p:blipFill>
          <a:blip r:embed="rId2"/>
          <a:srcRect/>
          <a:stretch/>
        </p:blipFill>
        <p:spPr>
          <a:xfrm>
            <a:off x="2456815" y="1543406"/>
            <a:ext cx="7278363" cy="3658368"/>
          </a:xfrm>
          <a:prstGeom prst="rect">
            <a:avLst/>
          </a:prstGeom>
          <a:ln w="12700">
            <a:solidFill>
              <a:schemeClr val="tx1"/>
            </a:solidFill>
          </a:ln>
        </p:spPr>
      </p:pic>
    </p:spTree>
    <p:extLst>
      <p:ext uri="{BB962C8B-B14F-4D97-AF65-F5344CB8AC3E}">
        <p14:creationId xmlns:p14="http://schemas.microsoft.com/office/powerpoint/2010/main" val="320366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CED-9C96-0E47-B9BD-AB89D43931C6}"/>
              </a:ext>
            </a:extLst>
          </p:cNvPr>
          <p:cNvSpPr>
            <a:spLocks noGrp="1"/>
          </p:cNvSpPr>
          <p:nvPr>
            <p:ph type="ctrTitle"/>
          </p:nvPr>
        </p:nvSpPr>
        <p:spPr/>
        <p:txBody>
          <a:bodyPr/>
          <a:lstStyle/>
          <a:p>
            <a:r>
              <a:rPr lang="en-US" dirty="0"/>
              <a:t>Task III</a:t>
            </a:r>
          </a:p>
        </p:txBody>
      </p:sp>
      <p:sp>
        <p:nvSpPr>
          <p:cNvPr id="3" name="Subtitle 2">
            <a:extLst>
              <a:ext uri="{FF2B5EF4-FFF2-40B4-BE49-F238E27FC236}">
                <a16:creationId xmlns:a16="http://schemas.microsoft.com/office/drawing/2014/main" id="{488E8595-37F3-CF4E-8CAF-7D0848EA0C5E}"/>
              </a:ext>
            </a:extLst>
          </p:cNvPr>
          <p:cNvSpPr>
            <a:spLocks noGrp="1"/>
          </p:cNvSpPr>
          <p:nvPr>
            <p:ph type="subTitle" idx="1"/>
          </p:nvPr>
        </p:nvSpPr>
        <p:spPr/>
        <p:txBody>
          <a:bodyPr/>
          <a:lstStyle/>
          <a:p>
            <a:r>
              <a:rPr lang="en-US" dirty="0"/>
              <a:t>4 steps</a:t>
            </a:r>
          </a:p>
        </p:txBody>
      </p:sp>
    </p:spTree>
    <p:extLst>
      <p:ext uri="{BB962C8B-B14F-4D97-AF65-F5344CB8AC3E}">
        <p14:creationId xmlns:p14="http://schemas.microsoft.com/office/powerpoint/2010/main" val="236646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718EE28-9232-9A45-B87C-F7AA257E0FFC}"/>
              </a:ext>
            </a:extLst>
          </p:cNvPr>
          <p:cNvPicPr>
            <a:picLocks noChangeAspect="1"/>
          </p:cNvPicPr>
          <p:nvPr/>
        </p:nvPicPr>
        <p:blipFill>
          <a:blip r:embed="rId2"/>
          <a:srcRect/>
          <a:stretch/>
        </p:blipFill>
        <p:spPr>
          <a:xfrm>
            <a:off x="656116" y="2338241"/>
            <a:ext cx="3902436" cy="3916201"/>
          </a:xfrm>
          <a:prstGeom prst="rect">
            <a:avLst/>
          </a:prstGeom>
          <a:ln w="28575">
            <a:solidFill>
              <a:schemeClr val="accent6"/>
            </a:solidFill>
          </a:ln>
        </p:spPr>
      </p:pic>
      <p:sp>
        <p:nvSpPr>
          <p:cNvPr id="2" name="Title 1">
            <a:extLst>
              <a:ext uri="{FF2B5EF4-FFF2-40B4-BE49-F238E27FC236}">
                <a16:creationId xmlns:a16="http://schemas.microsoft.com/office/drawing/2014/main" id="{AAE84EDC-85A5-6543-A0C2-2311950BB59A}"/>
              </a:ext>
            </a:extLst>
          </p:cNvPr>
          <p:cNvSpPr>
            <a:spLocks noGrp="1"/>
          </p:cNvSpPr>
          <p:nvPr>
            <p:ph type="title"/>
          </p:nvPr>
        </p:nvSpPr>
        <p:spPr/>
        <p:txBody>
          <a:bodyPr/>
          <a:lstStyle/>
          <a:p>
            <a:pPr algn="ctr"/>
            <a:r>
              <a:rPr lang="en-US" dirty="0"/>
              <a:t>Task III: Steps 1 &amp; 2</a:t>
            </a:r>
          </a:p>
        </p:txBody>
      </p:sp>
      <p:sp>
        <p:nvSpPr>
          <p:cNvPr id="4" name="TextBox 3">
            <a:extLst>
              <a:ext uri="{FF2B5EF4-FFF2-40B4-BE49-F238E27FC236}">
                <a16:creationId xmlns:a16="http://schemas.microsoft.com/office/drawing/2014/main" id="{25BBA4AE-BDCF-F94B-B3C8-B9DD63898FFB}"/>
              </a:ext>
            </a:extLst>
          </p:cNvPr>
          <p:cNvSpPr txBox="1"/>
          <p:nvPr/>
        </p:nvSpPr>
        <p:spPr>
          <a:xfrm>
            <a:off x="5227983" y="1690688"/>
            <a:ext cx="6514071" cy="2585323"/>
          </a:xfrm>
          <a:prstGeom prst="rect">
            <a:avLst/>
          </a:prstGeom>
          <a:noFill/>
          <a:ln w="28575">
            <a:solidFill>
              <a:schemeClr val="accent1"/>
            </a:solidFill>
          </a:ln>
        </p:spPr>
        <p:txBody>
          <a:bodyPr wrap="square" rtlCol="0">
            <a:spAutoFit/>
          </a:bodyPr>
          <a:lstStyle/>
          <a:p>
            <a:r>
              <a:rPr lang="en-US" dirty="0"/>
              <a:t>Step 1.</a:t>
            </a:r>
          </a:p>
          <a:p>
            <a:r>
              <a:rPr lang="en-US" dirty="0"/>
              <a:t>In line one mask is assigned a deep copy of the </a:t>
            </a:r>
            <a:r>
              <a:rPr lang="en-US" dirty="0" err="1"/>
              <a:t>segmentation_map</a:t>
            </a:r>
            <a:r>
              <a:rPr lang="en-US" dirty="0"/>
              <a:t>. The </a:t>
            </a:r>
            <a:r>
              <a:rPr lang="en-US" dirty="0" err="1"/>
              <a:t>deepcopy</a:t>
            </a:r>
            <a:r>
              <a:rPr lang="en-US" dirty="0"/>
              <a:t>() function is used to protect the integrity of the original </a:t>
            </a:r>
            <a:r>
              <a:rPr lang="en-US" dirty="0" err="1"/>
              <a:t>segmentation_map</a:t>
            </a:r>
            <a:r>
              <a:rPr lang="en-US" dirty="0"/>
              <a:t>. Line two assigns the value of zero </a:t>
            </a:r>
            <a:r>
              <a:rPr lang="en-US" dirty="0" err="1"/>
              <a:t>forall</a:t>
            </a:r>
            <a:r>
              <a:rPr lang="en-US" dirty="0"/>
              <a:t> of the pixels for the object in the segmentation map that is given the value “1”. Line three assigns the variable </a:t>
            </a:r>
            <a:r>
              <a:rPr lang="en-US" dirty="0" err="1"/>
              <a:t>masked_data</a:t>
            </a:r>
            <a:r>
              <a:rPr lang="en-US" dirty="0"/>
              <a:t> equal to the mask multiplied by the image data. This should result in an image where every place the segmentation map recovered the source labeled “1” there should be a blank space.</a:t>
            </a:r>
          </a:p>
        </p:txBody>
      </p:sp>
      <p:sp>
        <p:nvSpPr>
          <p:cNvPr id="5" name="TextBox 4">
            <a:extLst>
              <a:ext uri="{FF2B5EF4-FFF2-40B4-BE49-F238E27FC236}">
                <a16:creationId xmlns:a16="http://schemas.microsoft.com/office/drawing/2014/main" id="{B4C3F4E7-3749-C245-A427-E3C03487CB2C}"/>
              </a:ext>
            </a:extLst>
          </p:cNvPr>
          <p:cNvSpPr txBox="1"/>
          <p:nvPr/>
        </p:nvSpPr>
        <p:spPr>
          <a:xfrm>
            <a:off x="5227983" y="4516830"/>
            <a:ext cx="6514071" cy="1477328"/>
          </a:xfrm>
          <a:prstGeom prst="rect">
            <a:avLst/>
          </a:prstGeom>
          <a:noFill/>
          <a:ln w="28575">
            <a:solidFill>
              <a:schemeClr val="accent6"/>
            </a:solidFill>
          </a:ln>
        </p:spPr>
        <p:txBody>
          <a:bodyPr wrap="square" rtlCol="0">
            <a:spAutoFit/>
          </a:bodyPr>
          <a:lstStyle/>
          <a:p>
            <a:r>
              <a:rPr lang="en-US" dirty="0"/>
              <a:t>Step 2.</a:t>
            </a:r>
          </a:p>
          <a:p>
            <a:r>
              <a:rPr lang="en-US" dirty="0"/>
              <a:t>This four-panel image is comprised of the 200x200 cutout (upper left), the segmentation map (upper right), the segmentation map with the second source removed (lower left), and the image with the second source removed (lower right).</a:t>
            </a:r>
          </a:p>
        </p:txBody>
      </p:sp>
      <p:pic>
        <p:nvPicPr>
          <p:cNvPr id="9" name="Picture 8">
            <a:extLst>
              <a:ext uri="{FF2B5EF4-FFF2-40B4-BE49-F238E27FC236}">
                <a16:creationId xmlns:a16="http://schemas.microsoft.com/office/drawing/2014/main" id="{41B2DDC6-F3A5-8F4A-BDA1-004F9E950698}"/>
              </a:ext>
            </a:extLst>
          </p:cNvPr>
          <p:cNvPicPr>
            <a:picLocks noChangeAspect="1"/>
          </p:cNvPicPr>
          <p:nvPr/>
        </p:nvPicPr>
        <p:blipFill>
          <a:blip r:embed="rId3"/>
          <a:srcRect/>
          <a:stretch/>
        </p:blipFill>
        <p:spPr>
          <a:xfrm>
            <a:off x="449946" y="1396976"/>
            <a:ext cx="4314776" cy="850969"/>
          </a:xfrm>
          <a:prstGeom prst="rect">
            <a:avLst/>
          </a:prstGeom>
          <a:ln w="28575">
            <a:solidFill>
              <a:schemeClr val="accent1"/>
            </a:solidFill>
          </a:ln>
        </p:spPr>
      </p:pic>
      <p:cxnSp>
        <p:nvCxnSpPr>
          <p:cNvPr id="14" name="Straight Arrow Connector 13">
            <a:extLst>
              <a:ext uri="{FF2B5EF4-FFF2-40B4-BE49-F238E27FC236}">
                <a16:creationId xmlns:a16="http://schemas.microsoft.com/office/drawing/2014/main" id="{13A0F025-228B-004C-8127-3D6EEDF7D1CE}"/>
              </a:ext>
            </a:extLst>
          </p:cNvPr>
          <p:cNvCxnSpPr>
            <a:cxnSpLocks/>
            <a:stCxn id="4" idx="1"/>
            <a:endCxn id="9" idx="3"/>
          </p:cNvCxnSpPr>
          <p:nvPr/>
        </p:nvCxnSpPr>
        <p:spPr>
          <a:xfrm flipH="1" flipV="1">
            <a:off x="4764722" y="1822461"/>
            <a:ext cx="463261" cy="11608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5A73B-1236-5A4B-A1D0-86DF903F13F8}"/>
              </a:ext>
            </a:extLst>
          </p:cNvPr>
          <p:cNvCxnSpPr>
            <a:cxnSpLocks/>
            <a:stCxn id="5" idx="1"/>
            <a:endCxn id="18" idx="3"/>
          </p:cNvCxnSpPr>
          <p:nvPr/>
        </p:nvCxnSpPr>
        <p:spPr>
          <a:xfrm flipH="1" flipV="1">
            <a:off x="4558552" y="4296342"/>
            <a:ext cx="669431" cy="95915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F92FEA6-E19B-A04B-884A-6D38731163B4}"/>
              </a:ext>
            </a:extLst>
          </p:cNvPr>
          <p:cNvSpPr/>
          <p:nvPr/>
        </p:nvSpPr>
        <p:spPr>
          <a:xfrm>
            <a:off x="808383" y="5248719"/>
            <a:ext cx="347869" cy="347869"/>
          </a:xfrm>
          <a:prstGeom prst="ellipse">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44EB0D2-F7B2-6C4D-BFCE-0EAD38C7D03C}"/>
              </a:ext>
            </a:extLst>
          </p:cNvPr>
          <p:cNvSpPr/>
          <p:nvPr/>
        </p:nvSpPr>
        <p:spPr>
          <a:xfrm>
            <a:off x="2746514" y="3303105"/>
            <a:ext cx="347869" cy="347869"/>
          </a:xfrm>
          <a:prstGeom prst="ellipse">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C6051A5-2CC5-E44B-A9CA-41DD43E93952}"/>
              </a:ext>
            </a:extLst>
          </p:cNvPr>
          <p:cNvSpPr/>
          <p:nvPr/>
        </p:nvSpPr>
        <p:spPr>
          <a:xfrm>
            <a:off x="2746514" y="5248719"/>
            <a:ext cx="347869" cy="347869"/>
          </a:xfrm>
          <a:prstGeom prst="ellipse">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73FFAE3-83AD-3445-9B2A-42F71C95D8EC}"/>
              </a:ext>
            </a:extLst>
          </p:cNvPr>
          <p:cNvSpPr txBox="1"/>
          <p:nvPr/>
        </p:nvSpPr>
        <p:spPr>
          <a:xfrm>
            <a:off x="404953" y="6268484"/>
            <a:ext cx="4359769" cy="523220"/>
          </a:xfrm>
          <a:prstGeom prst="rect">
            <a:avLst/>
          </a:prstGeom>
          <a:noFill/>
        </p:spPr>
        <p:txBody>
          <a:bodyPr wrap="square" rtlCol="0">
            <a:spAutoFit/>
          </a:bodyPr>
          <a:lstStyle/>
          <a:p>
            <a:pPr algn="ctr"/>
            <a:r>
              <a:rPr lang="en-US" sz="1400" i="1" dirty="0"/>
              <a:t>Please note that I put a red, dashed circle around the area where the second source resides.</a:t>
            </a:r>
          </a:p>
        </p:txBody>
      </p:sp>
    </p:spTree>
    <p:extLst>
      <p:ext uri="{BB962C8B-B14F-4D97-AF65-F5344CB8AC3E}">
        <p14:creationId xmlns:p14="http://schemas.microsoft.com/office/powerpoint/2010/main" val="3502868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2B85-3BDA-804D-B817-EBF81DA3C1D6}"/>
              </a:ext>
            </a:extLst>
          </p:cNvPr>
          <p:cNvSpPr>
            <a:spLocks noGrp="1"/>
          </p:cNvSpPr>
          <p:nvPr>
            <p:ph type="title"/>
          </p:nvPr>
        </p:nvSpPr>
        <p:spPr>
          <a:xfrm>
            <a:off x="838200" y="-20672"/>
            <a:ext cx="10515600" cy="1325563"/>
          </a:xfrm>
        </p:spPr>
        <p:txBody>
          <a:bodyPr/>
          <a:lstStyle/>
          <a:p>
            <a:pPr algn="ctr"/>
            <a:r>
              <a:rPr lang="en-US" dirty="0"/>
              <a:t>Task III: Step 3</a:t>
            </a:r>
          </a:p>
        </p:txBody>
      </p:sp>
      <p:grpSp>
        <p:nvGrpSpPr>
          <p:cNvPr id="67" name="Group 66">
            <a:extLst>
              <a:ext uri="{FF2B5EF4-FFF2-40B4-BE49-F238E27FC236}">
                <a16:creationId xmlns:a16="http://schemas.microsoft.com/office/drawing/2014/main" id="{9F8BD291-A2AD-474D-9235-BA5FA10A36D6}"/>
              </a:ext>
            </a:extLst>
          </p:cNvPr>
          <p:cNvGrpSpPr/>
          <p:nvPr/>
        </p:nvGrpSpPr>
        <p:grpSpPr>
          <a:xfrm>
            <a:off x="3213405" y="1300217"/>
            <a:ext cx="5765191" cy="5115764"/>
            <a:chOff x="2114532" y="1199108"/>
            <a:chExt cx="5765191" cy="5115764"/>
          </a:xfrm>
        </p:grpSpPr>
        <p:cxnSp>
          <p:nvCxnSpPr>
            <p:cNvPr id="15" name="Elbow Connector 14">
              <a:extLst>
                <a:ext uri="{FF2B5EF4-FFF2-40B4-BE49-F238E27FC236}">
                  <a16:creationId xmlns:a16="http://schemas.microsoft.com/office/drawing/2014/main" id="{2810CD3F-30F2-1647-AA63-E7349D6784CE}"/>
                </a:ext>
              </a:extLst>
            </p:cNvPr>
            <p:cNvCxnSpPr>
              <a:cxnSpLocks/>
              <a:stCxn id="43" idx="4"/>
              <a:endCxn id="6" idx="2"/>
            </p:cNvCxnSpPr>
            <p:nvPr/>
          </p:nvCxnSpPr>
          <p:spPr>
            <a:xfrm rot="16200000" flipH="1">
              <a:off x="3420268" y="5019978"/>
              <a:ext cx="317921" cy="16027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DAB15D69-F62E-1B4B-ABA1-81E260F2DD4E}"/>
                </a:ext>
              </a:extLst>
            </p:cNvPr>
            <p:cNvCxnSpPr>
              <a:cxnSpLocks/>
              <a:endCxn id="43" idx="0"/>
            </p:cNvCxnSpPr>
            <p:nvPr/>
          </p:nvCxnSpPr>
          <p:spPr>
            <a:xfrm rot="10800000" flipV="1">
              <a:off x="2777854" y="4502326"/>
              <a:ext cx="1270128" cy="5097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AC289FD7-811F-C945-99E4-5D3E276FAF44}"/>
                </a:ext>
              </a:extLst>
            </p:cNvPr>
            <p:cNvCxnSpPr>
              <a:cxnSpLocks/>
              <a:stCxn id="8" idx="4"/>
              <a:endCxn id="6" idx="6"/>
            </p:cNvCxnSpPr>
            <p:nvPr/>
          </p:nvCxnSpPr>
          <p:spPr>
            <a:xfrm rot="5400000">
              <a:off x="6137064" y="4900976"/>
              <a:ext cx="417034" cy="17416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4324DFBD-6570-FC4E-A226-169E02D6FD2E}"/>
                </a:ext>
              </a:extLst>
            </p:cNvPr>
            <p:cNvCxnSpPr>
              <a:cxnSpLocks/>
            </p:cNvCxnSpPr>
            <p:nvPr/>
          </p:nvCxnSpPr>
          <p:spPr>
            <a:xfrm>
              <a:off x="5873716" y="4592214"/>
              <a:ext cx="1302336" cy="305947"/>
            </a:xfrm>
            <a:prstGeom prst="bentConnector3">
              <a:avLst>
                <a:gd name="adj1" fmla="val 99606"/>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7D47D9A5-D143-EF4E-A40C-09B7736D72CF}"/>
                </a:ext>
              </a:extLst>
            </p:cNvPr>
            <p:cNvGrpSpPr/>
            <p:nvPr/>
          </p:nvGrpSpPr>
          <p:grpSpPr>
            <a:xfrm>
              <a:off x="4380602" y="5645754"/>
              <a:ext cx="1094159" cy="669118"/>
              <a:chOff x="4389803" y="5652477"/>
              <a:chExt cx="1461052" cy="893486"/>
            </a:xfrm>
          </p:grpSpPr>
          <p:sp>
            <p:nvSpPr>
              <p:cNvPr id="6" name="Oval 5">
                <a:extLst>
                  <a:ext uri="{FF2B5EF4-FFF2-40B4-BE49-F238E27FC236}">
                    <a16:creationId xmlns:a16="http://schemas.microsoft.com/office/drawing/2014/main" id="{ED0A1F51-484D-B64C-A350-E5D38FD031D9}"/>
                  </a:ext>
                </a:extLst>
              </p:cNvPr>
              <p:cNvSpPr/>
              <p:nvPr/>
            </p:nvSpPr>
            <p:spPr>
              <a:xfrm>
                <a:off x="4389803" y="5652477"/>
                <a:ext cx="1461052" cy="893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99B0CC5-CA1B-CF46-952E-7B4D26B4734E}"/>
                  </a:ext>
                </a:extLst>
              </p:cNvPr>
              <p:cNvSpPr txBox="1"/>
              <p:nvPr/>
            </p:nvSpPr>
            <p:spPr>
              <a:xfrm>
                <a:off x="4790912" y="5861466"/>
                <a:ext cx="540533" cy="369332"/>
              </a:xfrm>
              <a:prstGeom prst="rect">
                <a:avLst/>
              </a:prstGeom>
              <a:noFill/>
            </p:spPr>
            <p:txBody>
              <a:bodyPr wrap="none" rtlCol="0">
                <a:spAutoFit/>
              </a:bodyPr>
              <a:lstStyle/>
              <a:p>
                <a:r>
                  <a:rPr lang="en-US" dirty="0"/>
                  <a:t>End</a:t>
                </a:r>
              </a:p>
            </p:txBody>
          </p:sp>
        </p:grpSp>
        <p:grpSp>
          <p:nvGrpSpPr>
            <p:cNvPr id="24" name="Group 23">
              <a:extLst>
                <a:ext uri="{FF2B5EF4-FFF2-40B4-BE49-F238E27FC236}">
                  <a16:creationId xmlns:a16="http://schemas.microsoft.com/office/drawing/2014/main" id="{D90DCFE3-95F9-0C49-AFB4-1C3171D71525}"/>
                </a:ext>
              </a:extLst>
            </p:cNvPr>
            <p:cNvGrpSpPr/>
            <p:nvPr/>
          </p:nvGrpSpPr>
          <p:grpSpPr>
            <a:xfrm>
              <a:off x="4380602" y="1199108"/>
              <a:ext cx="1074296" cy="720453"/>
              <a:chOff x="4244009" y="1402453"/>
              <a:chExt cx="1461052" cy="893486"/>
            </a:xfrm>
          </p:grpSpPr>
          <p:sp>
            <p:nvSpPr>
              <p:cNvPr id="5" name="Oval 4">
                <a:extLst>
                  <a:ext uri="{FF2B5EF4-FFF2-40B4-BE49-F238E27FC236}">
                    <a16:creationId xmlns:a16="http://schemas.microsoft.com/office/drawing/2014/main" id="{21860F3D-ADCF-124E-ABF0-6D38E6CDB831}"/>
                  </a:ext>
                </a:extLst>
              </p:cNvPr>
              <p:cNvSpPr/>
              <p:nvPr/>
            </p:nvSpPr>
            <p:spPr>
              <a:xfrm>
                <a:off x="4244009" y="1402453"/>
                <a:ext cx="1461052" cy="893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A24991C-F753-BB4C-BC9B-697E58214146}"/>
                  </a:ext>
                </a:extLst>
              </p:cNvPr>
              <p:cNvSpPr txBox="1"/>
              <p:nvPr/>
            </p:nvSpPr>
            <p:spPr>
              <a:xfrm>
                <a:off x="4574764" y="1604756"/>
                <a:ext cx="1016885" cy="458035"/>
              </a:xfrm>
              <a:prstGeom prst="rect">
                <a:avLst/>
              </a:prstGeom>
              <a:noFill/>
            </p:spPr>
            <p:txBody>
              <a:bodyPr wrap="none" rtlCol="0">
                <a:spAutoFit/>
              </a:bodyPr>
              <a:lstStyle/>
              <a:p>
                <a:r>
                  <a:rPr lang="en-US" dirty="0"/>
                  <a:t>Start*</a:t>
                </a:r>
              </a:p>
            </p:txBody>
          </p:sp>
        </p:grpSp>
        <p:grpSp>
          <p:nvGrpSpPr>
            <p:cNvPr id="27" name="Group 26">
              <a:extLst>
                <a:ext uri="{FF2B5EF4-FFF2-40B4-BE49-F238E27FC236}">
                  <a16:creationId xmlns:a16="http://schemas.microsoft.com/office/drawing/2014/main" id="{761DF2A7-D747-2540-BC3C-47791FFE2D88}"/>
                </a:ext>
              </a:extLst>
            </p:cNvPr>
            <p:cNvGrpSpPr/>
            <p:nvPr/>
          </p:nvGrpSpPr>
          <p:grpSpPr>
            <a:xfrm>
              <a:off x="3470892" y="2069936"/>
              <a:ext cx="3085262" cy="688271"/>
              <a:chOff x="2121172" y="2802003"/>
              <a:chExt cx="1683638" cy="412406"/>
            </a:xfrm>
          </p:grpSpPr>
          <p:sp>
            <p:nvSpPr>
              <p:cNvPr id="7" name="Parallelogram 6">
                <a:extLst>
                  <a:ext uri="{FF2B5EF4-FFF2-40B4-BE49-F238E27FC236}">
                    <a16:creationId xmlns:a16="http://schemas.microsoft.com/office/drawing/2014/main" id="{AE5BFBE9-A56D-3240-8716-EA0B938581D2}"/>
                  </a:ext>
                </a:extLst>
              </p:cNvPr>
              <p:cNvSpPr/>
              <p:nvPr/>
            </p:nvSpPr>
            <p:spPr>
              <a:xfrm>
                <a:off x="2132614" y="2808962"/>
                <a:ext cx="1672196" cy="40544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6C09EFA-1963-174E-8014-7A61A3B568EF}"/>
                  </a:ext>
                </a:extLst>
              </p:cNvPr>
              <p:cNvSpPr txBox="1"/>
              <p:nvPr/>
            </p:nvSpPr>
            <p:spPr>
              <a:xfrm>
                <a:off x="2121172" y="2802003"/>
                <a:ext cx="1648242" cy="261888"/>
              </a:xfrm>
              <a:prstGeom prst="rect">
                <a:avLst/>
              </a:prstGeom>
              <a:noFill/>
            </p:spPr>
            <p:txBody>
              <a:bodyPr wrap="none" rtlCol="0">
                <a:spAutoFit/>
              </a:bodyPr>
              <a:lstStyle/>
              <a:p>
                <a:pPr algn="ctr"/>
                <a:r>
                  <a:rPr lang="en-US" dirty="0"/>
                  <a:t>Input</a:t>
                </a:r>
              </a:p>
              <a:p>
                <a:pPr algn="ctr"/>
                <a:r>
                  <a:rPr lang="en-US" dirty="0"/>
                  <a:t>mask = </a:t>
                </a:r>
                <a:r>
                  <a:rPr lang="en-US" dirty="0" err="1"/>
                  <a:t>deepcopy</a:t>
                </a:r>
                <a:r>
                  <a:rPr lang="en-US" dirty="0"/>
                  <a:t>(segmap2)</a:t>
                </a:r>
              </a:p>
            </p:txBody>
          </p:sp>
        </p:grpSp>
        <p:grpSp>
          <p:nvGrpSpPr>
            <p:cNvPr id="25" name="Group 24">
              <a:extLst>
                <a:ext uri="{FF2B5EF4-FFF2-40B4-BE49-F238E27FC236}">
                  <a16:creationId xmlns:a16="http://schemas.microsoft.com/office/drawing/2014/main" id="{C92CB78B-23C4-E748-A37B-C7CC38B204B1}"/>
                </a:ext>
              </a:extLst>
            </p:cNvPr>
            <p:cNvGrpSpPr/>
            <p:nvPr/>
          </p:nvGrpSpPr>
          <p:grpSpPr>
            <a:xfrm>
              <a:off x="6553079" y="4912963"/>
              <a:ext cx="1326644" cy="650316"/>
              <a:chOff x="6633703" y="4591878"/>
              <a:chExt cx="1326644" cy="650316"/>
            </a:xfrm>
          </p:grpSpPr>
          <p:sp>
            <p:nvSpPr>
              <p:cNvPr id="8" name="Parallelogram 7">
                <a:extLst>
                  <a:ext uri="{FF2B5EF4-FFF2-40B4-BE49-F238E27FC236}">
                    <a16:creationId xmlns:a16="http://schemas.microsoft.com/office/drawing/2014/main" id="{64B271A6-7AA4-9645-8E2A-7CBCC45DA776}"/>
                  </a:ext>
                </a:extLst>
              </p:cNvPr>
              <p:cNvSpPr/>
              <p:nvPr/>
            </p:nvSpPr>
            <p:spPr>
              <a:xfrm>
                <a:off x="6633703" y="4591878"/>
                <a:ext cx="1326644" cy="650316"/>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9A84601-7A40-414E-A43B-A1D1215850D3}"/>
                  </a:ext>
                </a:extLst>
              </p:cNvPr>
              <p:cNvSpPr txBox="1"/>
              <p:nvPr/>
            </p:nvSpPr>
            <p:spPr>
              <a:xfrm>
                <a:off x="6803584" y="4724400"/>
                <a:ext cx="1011815" cy="369332"/>
              </a:xfrm>
              <a:prstGeom prst="rect">
                <a:avLst/>
              </a:prstGeom>
              <a:noFill/>
            </p:spPr>
            <p:txBody>
              <a:bodyPr wrap="none" rtlCol="0">
                <a:spAutoFit/>
              </a:bodyPr>
              <a:lstStyle/>
              <a:p>
                <a:r>
                  <a:rPr lang="en-US" dirty="0"/>
                  <a:t>mask = 1</a:t>
                </a:r>
              </a:p>
            </p:txBody>
          </p:sp>
        </p:grpSp>
        <p:grpSp>
          <p:nvGrpSpPr>
            <p:cNvPr id="40" name="Group 39">
              <a:extLst>
                <a:ext uri="{FF2B5EF4-FFF2-40B4-BE49-F238E27FC236}">
                  <a16:creationId xmlns:a16="http://schemas.microsoft.com/office/drawing/2014/main" id="{849B5C68-76E3-514A-956F-0F681D9196B3}"/>
                </a:ext>
              </a:extLst>
            </p:cNvPr>
            <p:cNvGrpSpPr/>
            <p:nvPr/>
          </p:nvGrpSpPr>
          <p:grpSpPr>
            <a:xfrm>
              <a:off x="4458419" y="3224085"/>
              <a:ext cx="1131173" cy="384918"/>
              <a:chOff x="4602281" y="3284005"/>
              <a:chExt cx="1131173" cy="384918"/>
            </a:xfrm>
          </p:grpSpPr>
          <p:sp>
            <p:nvSpPr>
              <p:cNvPr id="9" name="Rectangle 8">
                <a:extLst>
                  <a:ext uri="{FF2B5EF4-FFF2-40B4-BE49-F238E27FC236}">
                    <a16:creationId xmlns:a16="http://schemas.microsoft.com/office/drawing/2014/main" id="{82C59F5E-53B2-324D-8DF2-E53716CFF32A}"/>
                  </a:ext>
                </a:extLst>
              </p:cNvPr>
              <p:cNvSpPr/>
              <p:nvPr/>
            </p:nvSpPr>
            <p:spPr>
              <a:xfrm>
                <a:off x="4602281" y="3284005"/>
                <a:ext cx="1131173" cy="384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84ED4AB-0EF5-0B49-B107-3505B91D8169}"/>
                  </a:ext>
                </a:extLst>
              </p:cNvPr>
              <p:cNvSpPr txBox="1"/>
              <p:nvPr/>
            </p:nvSpPr>
            <p:spPr>
              <a:xfrm>
                <a:off x="4658877" y="3289652"/>
                <a:ext cx="1011816" cy="369332"/>
              </a:xfrm>
              <a:prstGeom prst="rect">
                <a:avLst/>
              </a:prstGeom>
              <a:noFill/>
            </p:spPr>
            <p:txBody>
              <a:bodyPr wrap="none" rtlCol="0">
                <a:spAutoFit/>
              </a:bodyPr>
              <a:lstStyle/>
              <a:p>
                <a:pPr algn="ctr"/>
                <a:r>
                  <a:rPr lang="en-US" dirty="0"/>
                  <a:t>mask + 1</a:t>
                </a:r>
              </a:p>
            </p:txBody>
          </p:sp>
        </p:grpSp>
        <p:grpSp>
          <p:nvGrpSpPr>
            <p:cNvPr id="31" name="Group 30">
              <a:extLst>
                <a:ext uri="{FF2B5EF4-FFF2-40B4-BE49-F238E27FC236}">
                  <a16:creationId xmlns:a16="http://schemas.microsoft.com/office/drawing/2014/main" id="{23A56CDF-C491-5747-A545-0D730E889788}"/>
                </a:ext>
              </a:extLst>
            </p:cNvPr>
            <p:cNvGrpSpPr/>
            <p:nvPr/>
          </p:nvGrpSpPr>
          <p:grpSpPr>
            <a:xfrm>
              <a:off x="5990488" y="3978309"/>
              <a:ext cx="655596" cy="556592"/>
              <a:chOff x="4389803" y="5652477"/>
              <a:chExt cx="1461052" cy="893486"/>
            </a:xfrm>
          </p:grpSpPr>
          <p:sp>
            <p:nvSpPr>
              <p:cNvPr id="32" name="Oval 31">
                <a:extLst>
                  <a:ext uri="{FF2B5EF4-FFF2-40B4-BE49-F238E27FC236}">
                    <a16:creationId xmlns:a16="http://schemas.microsoft.com/office/drawing/2014/main" id="{2FAEF70B-60B8-B647-8877-634CB755873B}"/>
                  </a:ext>
                </a:extLst>
              </p:cNvPr>
              <p:cNvSpPr/>
              <p:nvPr/>
            </p:nvSpPr>
            <p:spPr>
              <a:xfrm>
                <a:off x="4389803" y="5652477"/>
                <a:ext cx="1461052" cy="893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6B2AC85-A5F5-5341-9F04-CD91B5BC3A71}"/>
                  </a:ext>
                </a:extLst>
              </p:cNvPr>
              <p:cNvSpPr txBox="1"/>
              <p:nvPr/>
            </p:nvSpPr>
            <p:spPr>
              <a:xfrm>
                <a:off x="4702313" y="5765738"/>
                <a:ext cx="571947" cy="493176"/>
              </a:xfrm>
              <a:prstGeom prst="rect">
                <a:avLst/>
              </a:prstGeom>
              <a:noFill/>
            </p:spPr>
            <p:txBody>
              <a:bodyPr wrap="none" rtlCol="0">
                <a:spAutoFit/>
              </a:bodyPr>
              <a:lstStyle/>
              <a:p>
                <a:r>
                  <a:rPr lang="en-US" dirty="0"/>
                  <a:t>no</a:t>
                </a:r>
              </a:p>
            </p:txBody>
          </p:sp>
        </p:grpSp>
        <p:grpSp>
          <p:nvGrpSpPr>
            <p:cNvPr id="37" name="Group 36">
              <a:extLst>
                <a:ext uri="{FF2B5EF4-FFF2-40B4-BE49-F238E27FC236}">
                  <a16:creationId xmlns:a16="http://schemas.microsoft.com/office/drawing/2014/main" id="{7A4887C6-56E8-914F-9A89-1837C21C94B2}"/>
                </a:ext>
              </a:extLst>
            </p:cNvPr>
            <p:cNvGrpSpPr/>
            <p:nvPr/>
          </p:nvGrpSpPr>
          <p:grpSpPr>
            <a:xfrm>
              <a:off x="3164061" y="3875180"/>
              <a:ext cx="655596" cy="556592"/>
              <a:chOff x="4389803" y="5652477"/>
              <a:chExt cx="1461052" cy="893486"/>
            </a:xfrm>
          </p:grpSpPr>
          <p:sp>
            <p:nvSpPr>
              <p:cNvPr id="38" name="Oval 37">
                <a:extLst>
                  <a:ext uri="{FF2B5EF4-FFF2-40B4-BE49-F238E27FC236}">
                    <a16:creationId xmlns:a16="http://schemas.microsoft.com/office/drawing/2014/main" id="{7AAD3214-10F2-524B-87EA-E277461CA7F9}"/>
                  </a:ext>
                </a:extLst>
              </p:cNvPr>
              <p:cNvSpPr/>
              <p:nvPr/>
            </p:nvSpPr>
            <p:spPr>
              <a:xfrm>
                <a:off x="4389803" y="5652477"/>
                <a:ext cx="1461052" cy="893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EBFB8FC3-3ADE-6441-944C-5922741C917D}"/>
                  </a:ext>
                </a:extLst>
              </p:cNvPr>
              <p:cNvSpPr txBox="1"/>
              <p:nvPr/>
            </p:nvSpPr>
            <p:spPr>
              <a:xfrm>
                <a:off x="4635863" y="5765738"/>
                <a:ext cx="1094737" cy="592881"/>
              </a:xfrm>
              <a:prstGeom prst="rect">
                <a:avLst/>
              </a:prstGeom>
              <a:noFill/>
            </p:spPr>
            <p:txBody>
              <a:bodyPr wrap="none" rtlCol="0">
                <a:spAutoFit/>
              </a:bodyPr>
              <a:lstStyle/>
              <a:p>
                <a:r>
                  <a:rPr lang="en-US" dirty="0"/>
                  <a:t>yes</a:t>
                </a:r>
              </a:p>
            </p:txBody>
          </p:sp>
        </p:grpSp>
        <p:grpSp>
          <p:nvGrpSpPr>
            <p:cNvPr id="46" name="Group 45">
              <a:extLst>
                <a:ext uri="{FF2B5EF4-FFF2-40B4-BE49-F238E27FC236}">
                  <a16:creationId xmlns:a16="http://schemas.microsoft.com/office/drawing/2014/main" id="{65AEA597-AE86-3347-B9BB-8031318EF2A9}"/>
                </a:ext>
              </a:extLst>
            </p:cNvPr>
            <p:cNvGrpSpPr/>
            <p:nvPr/>
          </p:nvGrpSpPr>
          <p:grpSpPr>
            <a:xfrm>
              <a:off x="4243970" y="3972004"/>
              <a:ext cx="1433758" cy="1134927"/>
              <a:chOff x="7939530" y="1921900"/>
              <a:chExt cx="1433758" cy="1134927"/>
            </a:xfrm>
          </p:grpSpPr>
          <p:sp>
            <p:nvSpPr>
              <p:cNvPr id="11" name="Parallelogram 10">
                <a:extLst>
                  <a:ext uri="{FF2B5EF4-FFF2-40B4-BE49-F238E27FC236}">
                    <a16:creationId xmlns:a16="http://schemas.microsoft.com/office/drawing/2014/main" id="{D825A557-64FD-7C48-9AF5-9482E77D54D7}"/>
                  </a:ext>
                </a:extLst>
              </p:cNvPr>
              <p:cNvSpPr/>
              <p:nvPr/>
            </p:nvSpPr>
            <p:spPr>
              <a:xfrm rot="2493867">
                <a:off x="7939530" y="1921900"/>
                <a:ext cx="1433758" cy="113492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4E8CB29-987D-CC46-A2D7-B19D214E9F8D}"/>
                  </a:ext>
                </a:extLst>
              </p:cNvPr>
              <p:cNvSpPr txBox="1"/>
              <p:nvPr/>
            </p:nvSpPr>
            <p:spPr>
              <a:xfrm>
                <a:off x="8139083" y="2255010"/>
                <a:ext cx="1207382" cy="369332"/>
              </a:xfrm>
              <a:prstGeom prst="rect">
                <a:avLst/>
              </a:prstGeom>
              <a:noFill/>
            </p:spPr>
            <p:txBody>
              <a:bodyPr wrap="none" rtlCol="0">
                <a:spAutoFit/>
              </a:bodyPr>
              <a:lstStyle/>
              <a:p>
                <a:r>
                  <a:rPr lang="en-US" dirty="0"/>
                  <a:t>If mask &gt; 1</a:t>
                </a:r>
              </a:p>
            </p:txBody>
          </p:sp>
        </p:grpSp>
        <p:grpSp>
          <p:nvGrpSpPr>
            <p:cNvPr id="45" name="Group 44">
              <a:extLst>
                <a:ext uri="{FF2B5EF4-FFF2-40B4-BE49-F238E27FC236}">
                  <a16:creationId xmlns:a16="http://schemas.microsoft.com/office/drawing/2014/main" id="{2AA02F54-692C-B645-8753-47680E28D386}"/>
                </a:ext>
              </a:extLst>
            </p:cNvPr>
            <p:cNvGrpSpPr/>
            <p:nvPr/>
          </p:nvGrpSpPr>
          <p:grpSpPr>
            <a:xfrm>
              <a:off x="2114532" y="5012076"/>
              <a:ext cx="1326644" cy="650316"/>
              <a:chOff x="8313148" y="4496425"/>
              <a:chExt cx="1326644" cy="650316"/>
            </a:xfrm>
          </p:grpSpPr>
          <p:sp>
            <p:nvSpPr>
              <p:cNvPr id="43" name="Parallelogram 42">
                <a:extLst>
                  <a:ext uri="{FF2B5EF4-FFF2-40B4-BE49-F238E27FC236}">
                    <a16:creationId xmlns:a16="http://schemas.microsoft.com/office/drawing/2014/main" id="{CDBB5466-DFEA-4D4F-8C2F-7EFA44E408FC}"/>
                  </a:ext>
                </a:extLst>
              </p:cNvPr>
              <p:cNvSpPr/>
              <p:nvPr/>
            </p:nvSpPr>
            <p:spPr>
              <a:xfrm>
                <a:off x="8313148" y="4496425"/>
                <a:ext cx="1326644" cy="650316"/>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B371FC8-BF12-954A-B444-2A280A6B59E2}"/>
                  </a:ext>
                </a:extLst>
              </p:cNvPr>
              <p:cNvSpPr txBox="1"/>
              <p:nvPr/>
            </p:nvSpPr>
            <p:spPr>
              <a:xfrm>
                <a:off x="8487606" y="4610382"/>
                <a:ext cx="1011815" cy="369332"/>
              </a:xfrm>
              <a:prstGeom prst="rect">
                <a:avLst/>
              </a:prstGeom>
              <a:noFill/>
            </p:spPr>
            <p:txBody>
              <a:bodyPr wrap="none" rtlCol="0">
                <a:spAutoFit/>
              </a:bodyPr>
              <a:lstStyle/>
              <a:p>
                <a:r>
                  <a:rPr lang="en-US" dirty="0"/>
                  <a:t>mask = 0</a:t>
                </a:r>
              </a:p>
            </p:txBody>
          </p:sp>
        </p:grpSp>
        <p:cxnSp>
          <p:nvCxnSpPr>
            <p:cNvPr id="64" name="Straight Arrow Connector 63">
              <a:extLst>
                <a:ext uri="{FF2B5EF4-FFF2-40B4-BE49-F238E27FC236}">
                  <a16:creationId xmlns:a16="http://schemas.microsoft.com/office/drawing/2014/main" id="{3AFBA9F3-EFE5-4642-9B73-0C845237C090}"/>
                </a:ext>
              </a:extLst>
            </p:cNvPr>
            <p:cNvCxnSpPr>
              <a:cxnSpLocks/>
            </p:cNvCxnSpPr>
            <p:nvPr/>
          </p:nvCxnSpPr>
          <p:spPr>
            <a:xfrm>
              <a:off x="4938963" y="1499812"/>
              <a:ext cx="0" cy="581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2E88076-AA15-CC40-8196-95FD8BD429B4}"/>
                </a:ext>
              </a:extLst>
            </p:cNvPr>
            <p:cNvCxnSpPr>
              <a:cxnSpLocks/>
              <a:stCxn id="21" idx="2"/>
            </p:cNvCxnSpPr>
            <p:nvPr/>
          </p:nvCxnSpPr>
          <p:spPr>
            <a:xfrm>
              <a:off x="4981092" y="2507005"/>
              <a:ext cx="1305" cy="717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D547CF9D-6CBE-E443-87EE-05AC6EBC674B}"/>
              </a:ext>
            </a:extLst>
          </p:cNvPr>
          <p:cNvSpPr txBox="1"/>
          <p:nvPr/>
        </p:nvSpPr>
        <p:spPr>
          <a:xfrm>
            <a:off x="3299791" y="6470368"/>
            <a:ext cx="5928226" cy="369332"/>
          </a:xfrm>
          <a:prstGeom prst="rect">
            <a:avLst/>
          </a:prstGeom>
          <a:noFill/>
        </p:spPr>
        <p:txBody>
          <a:bodyPr wrap="none" rtlCol="0">
            <a:spAutoFit/>
          </a:bodyPr>
          <a:lstStyle/>
          <a:p>
            <a:r>
              <a:rPr lang="en-US" dirty="0"/>
              <a:t>*I found information on creating a flow chart using source 3.</a:t>
            </a:r>
          </a:p>
        </p:txBody>
      </p:sp>
      <p:cxnSp>
        <p:nvCxnSpPr>
          <p:cNvPr id="74" name="Straight Arrow Connector 73">
            <a:extLst>
              <a:ext uri="{FF2B5EF4-FFF2-40B4-BE49-F238E27FC236}">
                <a16:creationId xmlns:a16="http://schemas.microsoft.com/office/drawing/2014/main" id="{A19B7B74-B046-3C43-86A0-8BE980702364}"/>
              </a:ext>
            </a:extLst>
          </p:cNvPr>
          <p:cNvCxnSpPr>
            <a:cxnSpLocks/>
          </p:cNvCxnSpPr>
          <p:nvPr/>
        </p:nvCxnSpPr>
        <p:spPr>
          <a:xfrm>
            <a:off x="6096000" y="3504350"/>
            <a:ext cx="0" cy="420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8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4EDC-85A5-6543-A0C2-2311950BB59A}"/>
              </a:ext>
            </a:extLst>
          </p:cNvPr>
          <p:cNvSpPr>
            <a:spLocks noGrp="1"/>
          </p:cNvSpPr>
          <p:nvPr>
            <p:ph type="title"/>
          </p:nvPr>
        </p:nvSpPr>
        <p:spPr/>
        <p:txBody>
          <a:bodyPr/>
          <a:lstStyle/>
          <a:p>
            <a:pPr algn="ctr"/>
            <a:r>
              <a:rPr lang="en-US" dirty="0"/>
              <a:t>Task III: Step 4</a:t>
            </a:r>
          </a:p>
        </p:txBody>
      </p:sp>
      <p:sp>
        <p:nvSpPr>
          <p:cNvPr id="5" name="TextBox 4">
            <a:extLst>
              <a:ext uri="{FF2B5EF4-FFF2-40B4-BE49-F238E27FC236}">
                <a16:creationId xmlns:a16="http://schemas.microsoft.com/office/drawing/2014/main" id="{B4C3F4E7-3749-C245-A427-E3C03487CB2C}"/>
              </a:ext>
            </a:extLst>
          </p:cNvPr>
          <p:cNvSpPr txBox="1"/>
          <p:nvPr/>
        </p:nvSpPr>
        <p:spPr>
          <a:xfrm>
            <a:off x="838198" y="5396026"/>
            <a:ext cx="10515601" cy="1200329"/>
          </a:xfrm>
          <a:prstGeom prst="rect">
            <a:avLst/>
          </a:prstGeom>
          <a:noFill/>
          <a:ln w="28575">
            <a:solidFill>
              <a:schemeClr val="accent1"/>
            </a:solidFill>
          </a:ln>
        </p:spPr>
        <p:txBody>
          <a:bodyPr wrap="square" rtlCol="0">
            <a:spAutoFit/>
          </a:bodyPr>
          <a:lstStyle/>
          <a:p>
            <a:r>
              <a:rPr lang="en-US" dirty="0"/>
              <a:t>Step 4.</a:t>
            </a:r>
          </a:p>
          <a:p>
            <a:r>
              <a:rPr lang="en-US" dirty="0"/>
              <a:t>This four-panel image is comprised of the 200x200 cutout (upper left), the segmentation map (upper right), the segmentation map with all the sources removed (lower left), and the image with all the sources removed (lower right). </a:t>
            </a:r>
          </a:p>
        </p:txBody>
      </p:sp>
      <p:pic>
        <p:nvPicPr>
          <p:cNvPr id="18" name="Picture 17">
            <a:extLst>
              <a:ext uri="{FF2B5EF4-FFF2-40B4-BE49-F238E27FC236}">
                <a16:creationId xmlns:a16="http://schemas.microsoft.com/office/drawing/2014/main" id="{4718EE28-9232-9A45-B87C-F7AA257E0FFC}"/>
              </a:ext>
            </a:extLst>
          </p:cNvPr>
          <p:cNvPicPr>
            <a:picLocks noChangeAspect="1"/>
          </p:cNvPicPr>
          <p:nvPr/>
        </p:nvPicPr>
        <p:blipFill>
          <a:blip r:embed="rId2"/>
          <a:srcRect/>
          <a:stretch/>
        </p:blipFill>
        <p:spPr>
          <a:xfrm>
            <a:off x="4144782" y="1411265"/>
            <a:ext cx="3902436" cy="3916201"/>
          </a:xfrm>
          <a:prstGeom prst="rect">
            <a:avLst/>
          </a:prstGeom>
          <a:ln w="28575">
            <a:solidFill>
              <a:schemeClr val="accent1"/>
            </a:solidFill>
          </a:ln>
        </p:spPr>
      </p:pic>
    </p:spTree>
    <p:extLst>
      <p:ext uri="{BB962C8B-B14F-4D97-AF65-F5344CB8AC3E}">
        <p14:creationId xmlns:p14="http://schemas.microsoft.com/office/powerpoint/2010/main" val="490921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5498</TotalTime>
  <Words>706</Words>
  <Application>Microsoft Macintosh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Tutorial VIII Advanced Image Analysis</vt:lpstr>
      <vt:lpstr>Task I</vt:lpstr>
      <vt:lpstr>Task I: Steps 1 &amp; 2</vt:lpstr>
      <vt:lpstr>Task II</vt:lpstr>
      <vt:lpstr>Task II: Steps 1 &amp; 2</vt:lpstr>
      <vt:lpstr>Task III</vt:lpstr>
      <vt:lpstr>Task III: Steps 1 &amp; 2</vt:lpstr>
      <vt:lpstr>Task III: Step 3</vt:lpstr>
      <vt:lpstr>Task III: Step 4</vt:lpstr>
      <vt:lpstr>Task IV</vt:lpstr>
      <vt:lpstr>Task IV: Steps 1 -</vt:lpstr>
      <vt:lpstr>Task V</vt:lpstr>
      <vt:lpstr>Task V: Steps 1 -</vt:lpstr>
      <vt:lpstr>Task VI</vt:lpstr>
      <vt:lpstr>Task VI: Steps 1 -</vt:lpstr>
      <vt:lpstr>Collaborators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V – Professional Plotting with Python</dc:title>
  <dc:creator>Higgins, Lauren Anne (UMKC-Student)</dc:creator>
  <cp:lastModifiedBy>Higgins, Lauren Anne (UMKC-Student)</cp:lastModifiedBy>
  <cp:revision>122</cp:revision>
  <dcterms:created xsi:type="dcterms:W3CDTF">2020-03-09T16:14:42Z</dcterms:created>
  <dcterms:modified xsi:type="dcterms:W3CDTF">2020-04-20T22:36:06Z</dcterms:modified>
</cp:coreProperties>
</file>