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9" r:id="rId3"/>
    <p:sldId id="268" r:id="rId4"/>
    <p:sldId id="258" r:id="rId5"/>
    <p:sldId id="267" r:id="rId6"/>
    <p:sldId id="273" r:id="rId7"/>
    <p:sldId id="259" r:id="rId8"/>
    <p:sldId id="266" r:id="rId9"/>
    <p:sldId id="274" r:id="rId10"/>
    <p:sldId id="260" r:id="rId11"/>
    <p:sldId id="275" r:id="rId12"/>
    <p:sldId id="276" r:id="rId13"/>
    <p:sldId id="261" r:id="rId14"/>
    <p:sldId id="277" r:id="rId15"/>
    <p:sldId id="278" r:id="rId16"/>
    <p:sldId id="262" r:id="rId17"/>
    <p:sldId id="280" r:id="rId18"/>
    <p:sldId id="281" r:id="rId19"/>
    <p:sldId id="282" r:id="rId20"/>
    <p:sldId id="263" r:id="rId21"/>
    <p:sldId id="270" r:id="rId22"/>
    <p:sldId id="271"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06"/>
    <p:restoredTop sz="94672"/>
  </p:normalViewPr>
  <p:slideViewPr>
    <p:cSldViewPr snapToGrid="0" snapToObjects="1">
      <p:cViewPr varScale="1">
        <p:scale>
          <a:sx n="129" d="100"/>
          <a:sy n="129" d="100"/>
        </p:scale>
        <p:origin x="11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74E1-C445-D146-8D6F-D7A3BBBED3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60C1D3-BFAF-BD4B-8965-F035DED3CE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A2776C-9B3B-BE42-886C-38EBEFAE332C}"/>
              </a:ext>
            </a:extLst>
          </p:cNvPr>
          <p:cNvSpPr>
            <a:spLocks noGrp="1"/>
          </p:cNvSpPr>
          <p:nvPr>
            <p:ph type="dt" sz="half" idx="10"/>
          </p:nvPr>
        </p:nvSpPr>
        <p:spPr/>
        <p:txBody>
          <a:bodyPr/>
          <a:lstStyle/>
          <a:p>
            <a:fld id="{81BBFD54-FFC3-A642-AC18-693244094393}" type="datetimeFigureOut">
              <a:rPr lang="en-US" smtClean="0"/>
              <a:t>3/19/20</a:t>
            </a:fld>
            <a:endParaRPr lang="en-US"/>
          </a:p>
        </p:txBody>
      </p:sp>
      <p:sp>
        <p:nvSpPr>
          <p:cNvPr id="5" name="Footer Placeholder 4">
            <a:extLst>
              <a:ext uri="{FF2B5EF4-FFF2-40B4-BE49-F238E27FC236}">
                <a16:creationId xmlns:a16="http://schemas.microsoft.com/office/drawing/2014/main" id="{EF840918-CBA6-A94D-AE80-B049CEDB9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949C-7048-7F4F-8E6C-23AC42790BFE}"/>
              </a:ext>
            </a:extLst>
          </p:cNvPr>
          <p:cNvSpPr>
            <a:spLocks noGrp="1"/>
          </p:cNvSpPr>
          <p:nvPr>
            <p:ph type="sldNum" sz="quarter" idx="12"/>
          </p:nvPr>
        </p:nvSpPr>
        <p:spPr/>
        <p:txBody>
          <a:bodyPr/>
          <a:lstStyle/>
          <a:p>
            <a:fld id="{9A7488CC-1685-B944-8A61-AE48B722052F}" type="slidenum">
              <a:rPr lang="en-US" smtClean="0"/>
              <a:t>‹#›</a:t>
            </a:fld>
            <a:endParaRPr lang="en-US"/>
          </a:p>
        </p:txBody>
      </p:sp>
    </p:spTree>
    <p:extLst>
      <p:ext uri="{BB962C8B-B14F-4D97-AF65-F5344CB8AC3E}">
        <p14:creationId xmlns:p14="http://schemas.microsoft.com/office/powerpoint/2010/main" val="1983205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E9B7-8849-CA47-8947-4A0AD69E32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8A2C4A-9CB9-2A41-BE55-7749527387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9DB2E0-364F-CB49-87AC-6C8323C44831}"/>
              </a:ext>
            </a:extLst>
          </p:cNvPr>
          <p:cNvSpPr>
            <a:spLocks noGrp="1"/>
          </p:cNvSpPr>
          <p:nvPr>
            <p:ph type="dt" sz="half" idx="10"/>
          </p:nvPr>
        </p:nvSpPr>
        <p:spPr/>
        <p:txBody>
          <a:bodyPr/>
          <a:lstStyle/>
          <a:p>
            <a:fld id="{81BBFD54-FFC3-A642-AC18-693244094393}" type="datetimeFigureOut">
              <a:rPr lang="en-US" smtClean="0"/>
              <a:t>3/19/20</a:t>
            </a:fld>
            <a:endParaRPr lang="en-US"/>
          </a:p>
        </p:txBody>
      </p:sp>
      <p:sp>
        <p:nvSpPr>
          <p:cNvPr id="5" name="Footer Placeholder 4">
            <a:extLst>
              <a:ext uri="{FF2B5EF4-FFF2-40B4-BE49-F238E27FC236}">
                <a16:creationId xmlns:a16="http://schemas.microsoft.com/office/drawing/2014/main" id="{6B47B01D-0D0E-8146-A2B7-09C077A61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A939A-8D23-844D-B52C-775322DCCA77}"/>
              </a:ext>
            </a:extLst>
          </p:cNvPr>
          <p:cNvSpPr>
            <a:spLocks noGrp="1"/>
          </p:cNvSpPr>
          <p:nvPr>
            <p:ph type="sldNum" sz="quarter" idx="12"/>
          </p:nvPr>
        </p:nvSpPr>
        <p:spPr/>
        <p:txBody>
          <a:bodyPr/>
          <a:lstStyle/>
          <a:p>
            <a:fld id="{9A7488CC-1685-B944-8A61-AE48B722052F}" type="slidenum">
              <a:rPr lang="en-US" smtClean="0"/>
              <a:t>‹#›</a:t>
            </a:fld>
            <a:endParaRPr lang="en-US"/>
          </a:p>
        </p:txBody>
      </p:sp>
    </p:spTree>
    <p:extLst>
      <p:ext uri="{BB962C8B-B14F-4D97-AF65-F5344CB8AC3E}">
        <p14:creationId xmlns:p14="http://schemas.microsoft.com/office/powerpoint/2010/main" val="645809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42FEEE-4C6F-0942-B80B-E32654835D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8F5167-6517-2C47-A3E4-F75B0C0820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19EC31-E3F1-7B4E-8441-F3B228C5BCA0}"/>
              </a:ext>
            </a:extLst>
          </p:cNvPr>
          <p:cNvSpPr>
            <a:spLocks noGrp="1"/>
          </p:cNvSpPr>
          <p:nvPr>
            <p:ph type="dt" sz="half" idx="10"/>
          </p:nvPr>
        </p:nvSpPr>
        <p:spPr/>
        <p:txBody>
          <a:bodyPr/>
          <a:lstStyle/>
          <a:p>
            <a:fld id="{81BBFD54-FFC3-A642-AC18-693244094393}" type="datetimeFigureOut">
              <a:rPr lang="en-US" smtClean="0"/>
              <a:t>3/19/20</a:t>
            </a:fld>
            <a:endParaRPr lang="en-US"/>
          </a:p>
        </p:txBody>
      </p:sp>
      <p:sp>
        <p:nvSpPr>
          <p:cNvPr id="5" name="Footer Placeholder 4">
            <a:extLst>
              <a:ext uri="{FF2B5EF4-FFF2-40B4-BE49-F238E27FC236}">
                <a16:creationId xmlns:a16="http://schemas.microsoft.com/office/drawing/2014/main" id="{F9F93C4E-064E-944E-97FF-D0742CA0EE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0606A7-50B8-104B-9C2F-00E2675499A6}"/>
              </a:ext>
            </a:extLst>
          </p:cNvPr>
          <p:cNvSpPr>
            <a:spLocks noGrp="1"/>
          </p:cNvSpPr>
          <p:nvPr>
            <p:ph type="sldNum" sz="quarter" idx="12"/>
          </p:nvPr>
        </p:nvSpPr>
        <p:spPr/>
        <p:txBody>
          <a:bodyPr/>
          <a:lstStyle/>
          <a:p>
            <a:fld id="{9A7488CC-1685-B944-8A61-AE48B722052F}" type="slidenum">
              <a:rPr lang="en-US" smtClean="0"/>
              <a:t>‹#›</a:t>
            </a:fld>
            <a:endParaRPr lang="en-US"/>
          </a:p>
        </p:txBody>
      </p:sp>
    </p:spTree>
    <p:extLst>
      <p:ext uri="{BB962C8B-B14F-4D97-AF65-F5344CB8AC3E}">
        <p14:creationId xmlns:p14="http://schemas.microsoft.com/office/powerpoint/2010/main" val="2231221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BD75E-DCA0-DF41-A6BD-42299D9119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82649-2F72-3B4A-8C24-DF34B2E49F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7F183-B61D-BF4C-B596-7C77E614FE08}"/>
              </a:ext>
            </a:extLst>
          </p:cNvPr>
          <p:cNvSpPr>
            <a:spLocks noGrp="1"/>
          </p:cNvSpPr>
          <p:nvPr>
            <p:ph type="dt" sz="half" idx="10"/>
          </p:nvPr>
        </p:nvSpPr>
        <p:spPr/>
        <p:txBody>
          <a:bodyPr/>
          <a:lstStyle/>
          <a:p>
            <a:fld id="{81BBFD54-FFC3-A642-AC18-693244094393}" type="datetimeFigureOut">
              <a:rPr lang="en-US" smtClean="0"/>
              <a:t>3/19/20</a:t>
            </a:fld>
            <a:endParaRPr lang="en-US"/>
          </a:p>
        </p:txBody>
      </p:sp>
      <p:sp>
        <p:nvSpPr>
          <p:cNvPr id="5" name="Footer Placeholder 4">
            <a:extLst>
              <a:ext uri="{FF2B5EF4-FFF2-40B4-BE49-F238E27FC236}">
                <a16:creationId xmlns:a16="http://schemas.microsoft.com/office/drawing/2014/main" id="{6C4DA4FD-C63F-F842-9141-350222B2D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7B409F-0726-624D-818E-E0CE36FC2881}"/>
              </a:ext>
            </a:extLst>
          </p:cNvPr>
          <p:cNvSpPr>
            <a:spLocks noGrp="1"/>
          </p:cNvSpPr>
          <p:nvPr>
            <p:ph type="sldNum" sz="quarter" idx="12"/>
          </p:nvPr>
        </p:nvSpPr>
        <p:spPr/>
        <p:txBody>
          <a:bodyPr/>
          <a:lstStyle/>
          <a:p>
            <a:fld id="{9A7488CC-1685-B944-8A61-AE48B722052F}" type="slidenum">
              <a:rPr lang="en-US" smtClean="0"/>
              <a:t>‹#›</a:t>
            </a:fld>
            <a:endParaRPr lang="en-US"/>
          </a:p>
        </p:txBody>
      </p:sp>
    </p:spTree>
    <p:extLst>
      <p:ext uri="{BB962C8B-B14F-4D97-AF65-F5344CB8AC3E}">
        <p14:creationId xmlns:p14="http://schemas.microsoft.com/office/powerpoint/2010/main" val="2425630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A55E-A024-D946-9598-02BA81CEB9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FD1173-3617-2347-80D2-FD21E11F28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39CA35-F45B-1543-B4C7-9B6C3EC17C36}"/>
              </a:ext>
            </a:extLst>
          </p:cNvPr>
          <p:cNvSpPr>
            <a:spLocks noGrp="1"/>
          </p:cNvSpPr>
          <p:nvPr>
            <p:ph type="dt" sz="half" idx="10"/>
          </p:nvPr>
        </p:nvSpPr>
        <p:spPr/>
        <p:txBody>
          <a:bodyPr/>
          <a:lstStyle/>
          <a:p>
            <a:fld id="{81BBFD54-FFC3-A642-AC18-693244094393}" type="datetimeFigureOut">
              <a:rPr lang="en-US" smtClean="0"/>
              <a:t>3/19/20</a:t>
            </a:fld>
            <a:endParaRPr lang="en-US"/>
          </a:p>
        </p:txBody>
      </p:sp>
      <p:sp>
        <p:nvSpPr>
          <p:cNvPr id="5" name="Footer Placeholder 4">
            <a:extLst>
              <a:ext uri="{FF2B5EF4-FFF2-40B4-BE49-F238E27FC236}">
                <a16:creationId xmlns:a16="http://schemas.microsoft.com/office/drawing/2014/main" id="{55AD61B2-DC49-504D-8EB8-AF7511FAD8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550ED1-E67B-254E-A173-74F74ABC8EC0}"/>
              </a:ext>
            </a:extLst>
          </p:cNvPr>
          <p:cNvSpPr>
            <a:spLocks noGrp="1"/>
          </p:cNvSpPr>
          <p:nvPr>
            <p:ph type="sldNum" sz="quarter" idx="12"/>
          </p:nvPr>
        </p:nvSpPr>
        <p:spPr/>
        <p:txBody>
          <a:bodyPr/>
          <a:lstStyle/>
          <a:p>
            <a:fld id="{9A7488CC-1685-B944-8A61-AE48B722052F}" type="slidenum">
              <a:rPr lang="en-US" smtClean="0"/>
              <a:t>‹#›</a:t>
            </a:fld>
            <a:endParaRPr lang="en-US"/>
          </a:p>
        </p:txBody>
      </p:sp>
    </p:spTree>
    <p:extLst>
      <p:ext uri="{BB962C8B-B14F-4D97-AF65-F5344CB8AC3E}">
        <p14:creationId xmlns:p14="http://schemas.microsoft.com/office/powerpoint/2010/main" val="2526181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7E6C3-F822-9942-917D-59D780F08D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68EF9-7420-7B45-B075-063F84F53E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3A11E5-1540-234C-95FC-45A8A15C5A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559465-1E2E-7C4F-838D-2C4970201AF0}"/>
              </a:ext>
            </a:extLst>
          </p:cNvPr>
          <p:cNvSpPr>
            <a:spLocks noGrp="1"/>
          </p:cNvSpPr>
          <p:nvPr>
            <p:ph type="dt" sz="half" idx="10"/>
          </p:nvPr>
        </p:nvSpPr>
        <p:spPr/>
        <p:txBody>
          <a:bodyPr/>
          <a:lstStyle/>
          <a:p>
            <a:fld id="{81BBFD54-FFC3-A642-AC18-693244094393}" type="datetimeFigureOut">
              <a:rPr lang="en-US" smtClean="0"/>
              <a:t>3/19/20</a:t>
            </a:fld>
            <a:endParaRPr lang="en-US"/>
          </a:p>
        </p:txBody>
      </p:sp>
      <p:sp>
        <p:nvSpPr>
          <p:cNvPr id="6" name="Footer Placeholder 5">
            <a:extLst>
              <a:ext uri="{FF2B5EF4-FFF2-40B4-BE49-F238E27FC236}">
                <a16:creationId xmlns:a16="http://schemas.microsoft.com/office/drawing/2014/main" id="{08639139-8108-8E47-8CF5-DB519AEF8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EA6D67-D6A8-3E4D-8EEE-F2721CF1415E}"/>
              </a:ext>
            </a:extLst>
          </p:cNvPr>
          <p:cNvSpPr>
            <a:spLocks noGrp="1"/>
          </p:cNvSpPr>
          <p:nvPr>
            <p:ph type="sldNum" sz="quarter" idx="12"/>
          </p:nvPr>
        </p:nvSpPr>
        <p:spPr/>
        <p:txBody>
          <a:bodyPr/>
          <a:lstStyle/>
          <a:p>
            <a:fld id="{9A7488CC-1685-B944-8A61-AE48B722052F}" type="slidenum">
              <a:rPr lang="en-US" smtClean="0"/>
              <a:t>‹#›</a:t>
            </a:fld>
            <a:endParaRPr lang="en-US"/>
          </a:p>
        </p:txBody>
      </p:sp>
    </p:spTree>
    <p:extLst>
      <p:ext uri="{BB962C8B-B14F-4D97-AF65-F5344CB8AC3E}">
        <p14:creationId xmlns:p14="http://schemas.microsoft.com/office/powerpoint/2010/main" val="50954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8E48-DFB0-7146-898B-5C09B8A0AF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E9B9B7-830A-E044-9ECA-1192CE68AC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F4EE0A-CCA2-4345-8504-DA40406256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6A8C17-7592-074F-9053-27B5E1FC49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E9AE9F-87A5-424A-8C53-32B9F2C9C5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267555-7C3D-6946-A410-80B7BC8817BF}"/>
              </a:ext>
            </a:extLst>
          </p:cNvPr>
          <p:cNvSpPr>
            <a:spLocks noGrp="1"/>
          </p:cNvSpPr>
          <p:nvPr>
            <p:ph type="dt" sz="half" idx="10"/>
          </p:nvPr>
        </p:nvSpPr>
        <p:spPr/>
        <p:txBody>
          <a:bodyPr/>
          <a:lstStyle/>
          <a:p>
            <a:fld id="{81BBFD54-FFC3-A642-AC18-693244094393}" type="datetimeFigureOut">
              <a:rPr lang="en-US" smtClean="0"/>
              <a:t>3/19/20</a:t>
            </a:fld>
            <a:endParaRPr lang="en-US"/>
          </a:p>
        </p:txBody>
      </p:sp>
      <p:sp>
        <p:nvSpPr>
          <p:cNvPr id="8" name="Footer Placeholder 7">
            <a:extLst>
              <a:ext uri="{FF2B5EF4-FFF2-40B4-BE49-F238E27FC236}">
                <a16:creationId xmlns:a16="http://schemas.microsoft.com/office/drawing/2014/main" id="{D948B438-8DD4-4147-AD3A-971DE1C9FF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B1B118-C8B4-0340-BD2D-305519C10909}"/>
              </a:ext>
            </a:extLst>
          </p:cNvPr>
          <p:cNvSpPr>
            <a:spLocks noGrp="1"/>
          </p:cNvSpPr>
          <p:nvPr>
            <p:ph type="sldNum" sz="quarter" idx="12"/>
          </p:nvPr>
        </p:nvSpPr>
        <p:spPr/>
        <p:txBody>
          <a:bodyPr/>
          <a:lstStyle/>
          <a:p>
            <a:fld id="{9A7488CC-1685-B944-8A61-AE48B722052F}" type="slidenum">
              <a:rPr lang="en-US" smtClean="0"/>
              <a:t>‹#›</a:t>
            </a:fld>
            <a:endParaRPr lang="en-US"/>
          </a:p>
        </p:txBody>
      </p:sp>
    </p:spTree>
    <p:extLst>
      <p:ext uri="{BB962C8B-B14F-4D97-AF65-F5344CB8AC3E}">
        <p14:creationId xmlns:p14="http://schemas.microsoft.com/office/powerpoint/2010/main" val="1390845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48E51-AB9B-AF4B-B3C7-82348920D7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83FEC5-A125-9542-B28E-CD04C83143B7}"/>
              </a:ext>
            </a:extLst>
          </p:cNvPr>
          <p:cNvSpPr>
            <a:spLocks noGrp="1"/>
          </p:cNvSpPr>
          <p:nvPr>
            <p:ph type="dt" sz="half" idx="10"/>
          </p:nvPr>
        </p:nvSpPr>
        <p:spPr/>
        <p:txBody>
          <a:bodyPr/>
          <a:lstStyle/>
          <a:p>
            <a:fld id="{81BBFD54-FFC3-A642-AC18-693244094393}" type="datetimeFigureOut">
              <a:rPr lang="en-US" smtClean="0"/>
              <a:t>3/19/20</a:t>
            </a:fld>
            <a:endParaRPr lang="en-US"/>
          </a:p>
        </p:txBody>
      </p:sp>
      <p:sp>
        <p:nvSpPr>
          <p:cNvPr id="4" name="Footer Placeholder 3">
            <a:extLst>
              <a:ext uri="{FF2B5EF4-FFF2-40B4-BE49-F238E27FC236}">
                <a16:creationId xmlns:a16="http://schemas.microsoft.com/office/drawing/2014/main" id="{E6426108-4BEE-3146-AE93-ACDE130E8B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A56B08-8562-7E48-8D51-20C3578B1FDB}"/>
              </a:ext>
            </a:extLst>
          </p:cNvPr>
          <p:cNvSpPr>
            <a:spLocks noGrp="1"/>
          </p:cNvSpPr>
          <p:nvPr>
            <p:ph type="sldNum" sz="quarter" idx="12"/>
          </p:nvPr>
        </p:nvSpPr>
        <p:spPr/>
        <p:txBody>
          <a:bodyPr/>
          <a:lstStyle/>
          <a:p>
            <a:fld id="{9A7488CC-1685-B944-8A61-AE48B722052F}" type="slidenum">
              <a:rPr lang="en-US" smtClean="0"/>
              <a:t>‹#›</a:t>
            </a:fld>
            <a:endParaRPr lang="en-US"/>
          </a:p>
        </p:txBody>
      </p:sp>
    </p:spTree>
    <p:extLst>
      <p:ext uri="{BB962C8B-B14F-4D97-AF65-F5344CB8AC3E}">
        <p14:creationId xmlns:p14="http://schemas.microsoft.com/office/powerpoint/2010/main" val="380198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1DB585-02A9-AD42-BCC6-11B06D4D1477}"/>
              </a:ext>
            </a:extLst>
          </p:cNvPr>
          <p:cNvSpPr>
            <a:spLocks noGrp="1"/>
          </p:cNvSpPr>
          <p:nvPr>
            <p:ph type="dt" sz="half" idx="10"/>
          </p:nvPr>
        </p:nvSpPr>
        <p:spPr/>
        <p:txBody>
          <a:bodyPr/>
          <a:lstStyle/>
          <a:p>
            <a:fld id="{81BBFD54-FFC3-A642-AC18-693244094393}" type="datetimeFigureOut">
              <a:rPr lang="en-US" smtClean="0"/>
              <a:t>3/19/20</a:t>
            </a:fld>
            <a:endParaRPr lang="en-US"/>
          </a:p>
        </p:txBody>
      </p:sp>
      <p:sp>
        <p:nvSpPr>
          <p:cNvPr id="3" name="Footer Placeholder 2">
            <a:extLst>
              <a:ext uri="{FF2B5EF4-FFF2-40B4-BE49-F238E27FC236}">
                <a16:creationId xmlns:a16="http://schemas.microsoft.com/office/drawing/2014/main" id="{90BBA1D2-EBA7-5B42-A3D9-52C516E8AC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131D22-FDD1-0846-B7ED-B19FF49D1AF4}"/>
              </a:ext>
            </a:extLst>
          </p:cNvPr>
          <p:cNvSpPr>
            <a:spLocks noGrp="1"/>
          </p:cNvSpPr>
          <p:nvPr>
            <p:ph type="sldNum" sz="quarter" idx="12"/>
          </p:nvPr>
        </p:nvSpPr>
        <p:spPr/>
        <p:txBody>
          <a:bodyPr/>
          <a:lstStyle/>
          <a:p>
            <a:fld id="{9A7488CC-1685-B944-8A61-AE48B722052F}" type="slidenum">
              <a:rPr lang="en-US" smtClean="0"/>
              <a:t>‹#›</a:t>
            </a:fld>
            <a:endParaRPr lang="en-US"/>
          </a:p>
        </p:txBody>
      </p:sp>
    </p:spTree>
    <p:extLst>
      <p:ext uri="{BB962C8B-B14F-4D97-AF65-F5344CB8AC3E}">
        <p14:creationId xmlns:p14="http://schemas.microsoft.com/office/powerpoint/2010/main" val="1874257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4C36-AA46-7943-A73A-BC949E27C1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8749C0-090A-2C4F-B43C-506E97DB71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062C2F-3A1F-4C49-BB5E-3295DA8F37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E6AF6D-D5CD-2446-AD35-55C7C792EB4F}"/>
              </a:ext>
            </a:extLst>
          </p:cNvPr>
          <p:cNvSpPr>
            <a:spLocks noGrp="1"/>
          </p:cNvSpPr>
          <p:nvPr>
            <p:ph type="dt" sz="half" idx="10"/>
          </p:nvPr>
        </p:nvSpPr>
        <p:spPr/>
        <p:txBody>
          <a:bodyPr/>
          <a:lstStyle/>
          <a:p>
            <a:fld id="{81BBFD54-FFC3-A642-AC18-693244094393}" type="datetimeFigureOut">
              <a:rPr lang="en-US" smtClean="0"/>
              <a:t>3/19/20</a:t>
            </a:fld>
            <a:endParaRPr lang="en-US"/>
          </a:p>
        </p:txBody>
      </p:sp>
      <p:sp>
        <p:nvSpPr>
          <p:cNvPr id="6" name="Footer Placeholder 5">
            <a:extLst>
              <a:ext uri="{FF2B5EF4-FFF2-40B4-BE49-F238E27FC236}">
                <a16:creationId xmlns:a16="http://schemas.microsoft.com/office/drawing/2014/main" id="{702D2DE9-EDA5-C746-995A-35EB3504F6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72FB0B-19B3-5745-B24A-757A3DC225A3}"/>
              </a:ext>
            </a:extLst>
          </p:cNvPr>
          <p:cNvSpPr>
            <a:spLocks noGrp="1"/>
          </p:cNvSpPr>
          <p:nvPr>
            <p:ph type="sldNum" sz="quarter" idx="12"/>
          </p:nvPr>
        </p:nvSpPr>
        <p:spPr/>
        <p:txBody>
          <a:bodyPr/>
          <a:lstStyle/>
          <a:p>
            <a:fld id="{9A7488CC-1685-B944-8A61-AE48B722052F}" type="slidenum">
              <a:rPr lang="en-US" smtClean="0"/>
              <a:t>‹#›</a:t>
            </a:fld>
            <a:endParaRPr lang="en-US"/>
          </a:p>
        </p:txBody>
      </p:sp>
    </p:spTree>
    <p:extLst>
      <p:ext uri="{BB962C8B-B14F-4D97-AF65-F5344CB8AC3E}">
        <p14:creationId xmlns:p14="http://schemas.microsoft.com/office/powerpoint/2010/main" val="69167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BADF-91A0-DD47-A9CB-20C3883E84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B206A0-E936-8348-8691-0D484C2684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D6520B-0DE5-7644-A0DC-994111E2DB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20BA15-ED7B-9044-A01C-4C6330445E79}"/>
              </a:ext>
            </a:extLst>
          </p:cNvPr>
          <p:cNvSpPr>
            <a:spLocks noGrp="1"/>
          </p:cNvSpPr>
          <p:nvPr>
            <p:ph type="dt" sz="half" idx="10"/>
          </p:nvPr>
        </p:nvSpPr>
        <p:spPr/>
        <p:txBody>
          <a:bodyPr/>
          <a:lstStyle/>
          <a:p>
            <a:fld id="{81BBFD54-FFC3-A642-AC18-693244094393}" type="datetimeFigureOut">
              <a:rPr lang="en-US" smtClean="0"/>
              <a:t>3/19/20</a:t>
            </a:fld>
            <a:endParaRPr lang="en-US"/>
          </a:p>
        </p:txBody>
      </p:sp>
      <p:sp>
        <p:nvSpPr>
          <p:cNvPr id="6" name="Footer Placeholder 5">
            <a:extLst>
              <a:ext uri="{FF2B5EF4-FFF2-40B4-BE49-F238E27FC236}">
                <a16:creationId xmlns:a16="http://schemas.microsoft.com/office/drawing/2014/main" id="{02E5B3DB-7132-1C4D-9466-4E28EB8538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9B2CB-BDD3-BC42-B2EF-103DE3CD1C70}"/>
              </a:ext>
            </a:extLst>
          </p:cNvPr>
          <p:cNvSpPr>
            <a:spLocks noGrp="1"/>
          </p:cNvSpPr>
          <p:nvPr>
            <p:ph type="sldNum" sz="quarter" idx="12"/>
          </p:nvPr>
        </p:nvSpPr>
        <p:spPr/>
        <p:txBody>
          <a:bodyPr/>
          <a:lstStyle/>
          <a:p>
            <a:fld id="{9A7488CC-1685-B944-8A61-AE48B722052F}" type="slidenum">
              <a:rPr lang="en-US" smtClean="0"/>
              <a:t>‹#›</a:t>
            </a:fld>
            <a:endParaRPr lang="en-US"/>
          </a:p>
        </p:txBody>
      </p:sp>
    </p:spTree>
    <p:extLst>
      <p:ext uri="{BB962C8B-B14F-4D97-AF65-F5344CB8AC3E}">
        <p14:creationId xmlns:p14="http://schemas.microsoft.com/office/powerpoint/2010/main" val="1093397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EAF576-4F4D-F946-8574-593AFF52C9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C9CB87-D0FF-5D4E-94EC-63FB64D101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5D8B6-B74F-6F42-A36F-334B4D9833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BBFD54-FFC3-A642-AC18-693244094393}" type="datetimeFigureOut">
              <a:rPr lang="en-US" smtClean="0"/>
              <a:t>3/19/20</a:t>
            </a:fld>
            <a:endParaRPr lang="en-US"/>
          </a:p>
        </p:txBody>
      </p:sp>
      <p:sp>
        <p:nvSpPr>
          <p:cNvPr id="5" name="Footer Placeholder 4">
            <a:extLst>
              <a:ext uri="{FF2B5EF4-FFF2-40B4-BE49-F238E27FC236}">
                <a16:creationId xmlns:a16="http://schemas.microsoft.com/office/drawing/2014/main" id="{59EF90A4-16D3-0348-AD11-4C0A8D0A4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C12A66-D33F-0C4E-AA7D-6E3E86430B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488CC-1685-B944-8A61-AE48B722052F}" type="slidenum">
              <a:rPr lang="en-US" smtClean="0"/>
              <a:t>‹#›</a:t>
            </a:fld>
            <a:endParaRPr lang="en-US"/>
          </a:p>
        </p:txBody>
      </p:sp>
    </p:spTree>
    <p:extLst>
      <p:ext uri="{BB962C8B-B14F-4D97-AF65-F5344CB8AC3E}">
        <p14:creationId xmlns:p14="http://schemas.microsoft.com/office/powerpoint/2010/main" val="683735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matplotlib.org/api/_as_gen/matplotlib.axes.Axes.scatter.html#matplotlib.axes.Axes.scatt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DCED-9C96-0E47-B9BD-AB89D43931C6}"/>
              </a:ext>
            </a:extLst>
          </p:cNvPr>
          <p:cNvSpPr>
            <a:spLocks noGrp="1"/>
          </p:cNvSpPr>
          <p:nvPr>
            <p:ph type="ctrTitle"/>
          </p:nvPr>
        </p:nvSpPr>
        <p:spPr/>
        <p:txBody>
          <a:bodyPr/>
          <a:lstStyle/>
          <a:p>
            <a:r>
              <a:rPr lang="en-US" dirty="0"/>
              <a:t>Tutorial V – Professional Plotting with Python</a:t>
            </a:r>
          </a:p>
        </p:txBody>
      </p:sp>
      <p:sp>
        <p:nvSpPr>
          <p:cNvPr id="3" name="Subtitle 2">
            <a:extLst>
              <a:ext uri="{FF2B5EF4-FFF2-40B4-BE49-F238E27FC236}">
                <a16:creationId xmlns:a16="http://schemas.microsoft.com/office/drawing/2014/main" id="{488E8595-37F3-CF4E-8CAF-7D0848EA0C5E}"/>
              </a:ext>
            </a:extLst>
          </p:cNvPr>
          <p:cNvSpPr>
            <a:spLocks noGrp="1"/>
          </p:cNvSpPr>
          <p:nvPr>
            <p:ph type="subTitle" idx="1"/>
          </p:nvPr>
        </p:nvSpPr>
        <p:spPr/>
        <p:txBody>
          <a:bodyPr/>
          <a:lstStyle/>
          <a:p>
            <a:r>
              <a:rPr lang="en-US" dirty="0"/>
              <a:t>By Lauren Higgins</a:t>
            </a:r>
          </a:p>
        </p:txBody>
      </p:sp>
    </p:spTree>
    <p:extLst>
      <p:ext uri="{BB962C8B-B14F-4D97-AF65-F5344CB8AC3E}">
        <p14:creationId xmlns:p14="http://schemas.microsoft.com/office/powerpoint/2010/main" val="2115272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DCED-9C96-0E47-B9BD-AB89D43931C6}"/>
              </a:ext>
            </a:extLst>
          </p:cNvPr>
          <p:cNvSpPr>
            <a:spLocks noGrp="1"/>
          </p:cNvSpPr>
          <p:nvPr>
            <p:ph type="ctrTitle"/>
          </p:nvPr>
        </p:nvSpPr>
        <p:spPr/>
        <p:txBody>
          <a:bodyPr/>
          <a:lstStyle/>
          <a:p>
            <a:r>
              <a:rPr lang="en-US" dirty="0"/>
              <a:t>Task III</a:t>
            </a:r>
          </a:p>
        </p:txBody>
      </p:sp>
      <p:sp>
        <p:nvSpPr>
          <p:cNvPr id="3" name="Subtitle 2">
            <a:extLst>
              <a:ext uri="{FF2B5EF4-FFF2-40B4-BE49-F238E27FC236}">
                <a16:creationId xmlns:a16="http://schemas.microsoft.com/office/drawing/2014/main" id="{488E8595-37F3-CF4E-8CAF-7D0848EA0C5E}"/>
              </a:ext>
            </a:extLst>
          </p:cNvPr>
          <p:cNvSpPr>
            <a:spLocks noGrp="1"/>
          </p:cNvSpPr>
          <p:nvPr>
            <p:ph type="subTitle" idx="1"/>
          </p:nvPr>
        </p:nvSpPr>
        <p:spPr/>
        <p:txBody>
          <a:bodyPr/>
          <a:lstStyle/>
          <a:p>
            <a:r>
              <a:rPr lang="en-US" dirty="0"/>
              <a:t>4 steps</a:t>
            </a:r>
          </a:p>
        </p:txBody>
      </p:sp>
    </p:spTree>
    <p:extLst>
      <p:ext uri="{BB962C8B-B14F-4D97-AF65-F5344CB8AC3E}">
        <p14:creationId xmlns:p14="http://schemas.microsoft.com/office/powerpoint/2010/main" val="2366464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FC80A-1D28-0045-AEF9-2E6669DBA918}"/>
              </a:ext>
            </a:extLst>
          </p:cNvPr>
          <p:cNvSpPr>
            <a:spLocks noGrp="1"/>
          </p:cNvSpPr>
          <p:nvPr>
            <p:ph type="title"/>
          </p:nvPr>
        </p:nvSpPr>
        <p:spPr/>
        <p:txBody>
          <a:bodyPr/>
          <a:lstStyle/>
          <a:p>
            <a:pPr algn="ctr"/>
            <a:r>
              <a:rPr lang="en-US" dirty="0"/>
              <a:t>Task III: Steps 1 &amp; 2</a:t>
            </a:r>
          </a:p>
        </p:txBody>
      </p:sp>
      <p:sp>
        <p:nvSpPr>
          <p:cNvPr id="4" name="TextBox 3">
            <a:extLst>
              <a:ext uri="{FF2B5EF4-FFF2-40B4-BE49-F238E27FC236}">
                <a16:creationId xmlns:a16="http://schemas.microsoft.com/office/drawing/2014/main" id="{D1849933-EE2E-1541-A3EF-D9D458C57477}"/>
              </a:ext>
            </a:extLst>
          </p:cNvPr>
          <p:cNvSpPr txBox="1"/>
          <p:nvPr/>
        </p:nvSpPr>
        <p:spPr>
          <a:xfrm>
            <a:off x="7151913" y="2270866"/>
            <a:ext cx="4688113" cy="646331"/>
          </a:xfrm>
          <a:prstGeom prst="rect">
            <a:avLst/>
          </a:prstGeom>
          <a:noFill/>
          <a:ln w="28575">
            <a:solidFill>
              <a:schemeClr val="accent1"/>
            </a:solidFill>
          </a:ln>
        </p:spPr>
        <p:txBody>
          <a:bodyPr wrap="square" rtlCol="0">
            <a:spAutoFit/>
          </a:bodyPr>
          <a:lstStyle/>
          <a:p>
            <a:r>
              <a:rPr lang="en-US" dirty="0"/>
              <a:t>Step 1.</a:t>
            </a:r>
          </a:p>
          <a:p>
            <a:r>
              <a:rPr lang="en-US" dirty="0"/>
              <a:t>I imported the necessary packages.</a:t>
            </a:r>
          </a:p>
        </p:txBody>
      </p:sp>
      <p:sp>
        <p:nvSpPr>
          <p:cNvPr id="5" name="TextBox 4">
            <a:extLst>
              <a:ext uri="{FF2B5EF4-FFF2-40B4-BE49-F238E27FC236}">
                <a16:creationId xmlns:a16="http://schemas.microsoft.com/office/drawing/2014/main" id="{23C21CA2-C76A-C64E-824A-924E379BB2C2}"/>
              </a:ext>
            </a:extLst>
          </p:cNvPr>
          <p:cNvSpPr txBox="1"/>
          <p:nvPr/>
        </p:nvSpPr>
        <p:spPr>
          <a:xfrm>
            <a:off x="7151913" y="3042244"/>
            <a:ext cx="4688113" cy="923330"/>
          </a:xfrm>
          <a:prstGeom prst="rect">
            <a:avLst/>
          </a:prstGeom>
          <a:noFill/>
          <a:ln w="28575">
            <a:solidFill>
              <a:schemeClr val="accent6"/>
            </a:solidFill>
          </a:ln>
        </p:spPr>
        <p:txBody>
          <a:bodyPr wrap="square" rtlCol="0">
            <a:spAutoFit/>
          </a:bodyPr>
          <a:lstStyle/>
          <a:p>
            <a:r>
              <a:rPr lang="en-US" dirty="0"/>
              <a:t>Step 2.</a:t>
            </a:r>
          </a:p>
          <a:p>
            <a:r>
              <a:rPr lang="en-US" dirty="0"/>
              <a:t>I loaded the </a:t>
            </a:r>
            <a:r>
              <a:rPr lang="en-US" dirty="0" err="1"/>
              <a:t>sdss</a:t>
            </a:r>
            <a:r>
              <a:rPr lang="en-US" dirty="0"/>
              <a:t> dataset and created the subsets of good entries.</a:t>
            </a:r>
          </a:p>
        </p:txBody>
      </p:sp>
      <p:pic>
        <p:nvPicPr>
          <p:cNvPr id="6" name="Picture 5">
            <a:extLst>
              <a:ext uri="{FF2B5EF4-FFF2-40B4-BE49-F238E27FC236}">
                <a16:creationId xmlns:a16="http://schemas.microsoft.com/office/drawing/2014/main" id="{D9B4F257-15C0-0142-89B7-968768D647F7}"/>
              </a:ext>
            </a:extLst>
          </p:cNvPr>
          <p:cNvPicPr>
            <a:picLocks noChangeAspect="1"/>
          </p:cNvPicPr>
          <p:nvPr/>
        </p:nvPicPr>
        <p:blipFill>
          <a:blip r:embed="rId2"/>
          <a:srcRect/>
          <a:stretch/>
        </p:blipFill>
        <p:spPr>
          <a:xfrm>
            <a:off x="2006436" y="1690688"/>
            <a:ext cx="2826820" cy="531154"/>
          </a:xfrm>
          <a:prstGeom prst="rect">
            <a:avLst/>
          </a:prstGeom>
          <a:ln w="28575">
            <a:solidFill>
              <a:schemeClr val="accent1"/>
            </a:solidFill>
          </a:ln>
        </p:spPr>
      </p:pic>
      <p:cxnSp>
        <p:nvCxnSpPr>
          <p:cNvPr id="7" name="Straight Arrow Connector 6">
            <a:extLst>
              <a:ext uri="{FF2B5EF4-FFF2-40B4-BE49-F238E27FC236}">
                <a16:creationId xmlns:a16="http://schemas.microsoft.com/office/drawing/2014/main" id="{EBF9A46C-219F-314E-B352-E2FE99EAAC41}"/>
              </a:ext>
            </a:extLst>
          </p:cNvPr>
          <p:cNvCxnSpPr>
            <a:cxnSpLocks/>
            <a:stCxn id="4" idx="1"/>
            <a:endCxn id="6" idx="3"/>
          </p:cNvCxnSpPr>
          <p:nvPr/>
        </p:nvCxnSpPr>
        <p:spPr>
          <a:xfrm flipH="1" flipV="1">
            <a:off x="4833256" y="1956265"/>
            <a:ext cx="2318657" cy="6377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25CA04E-5C75-D847-BB65-59941ABFE26B}"/>
              </a:ext>
            </a:extLst>
          </p:cNvPr>
          <p:cNvCxnSpPr>
            <a:cxnSpLocks/>
            <a:stCxn id="5" idx="1"/>
            <a:endCxn id="23" idx="3"/>
          </p:cNvCxnSpPr>
          <p:nvPr/>
        </p:nvCxnSpPr>
        <p:spPr>
          <a:xfrm flipH="1" flipV="1">
            <a:off x="6389914" y="2917197"/>
            <a:ext cx="761999" cy="586712"/>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748CCA77-549E-4646-9385-086165887AAA}"/>
              </a:ext>
            </a:extLst>
          </p:cNvPr>
          <p:cNvPicPr>
            <a:picLocks noChangeAspect="1"/>
          </p:cNvPicPr>
          <p:nvPr/>
        </p:nvPicPr>
        <p:blipFill>
          <a:blip r:embed="rId3"/>
          <a:srcRect/>
          <a:stretch/>
        </p:blipFill>
        <p:spPr>
          <a:xfrm>
            <a:off x="460829" y="2542479"/>
            <a:ext cx="5929085" cy="749436"/>
          </a:xfrm>
          <a:prstGeom prst="rect">
            <a:avLst/>
          </a:prstGeom>
          <a:ln w="28575">
            <a:solidFill>
              <a:schemeClr val="accent6"/>
            </a:solidFill>
          </a:ln>
        </p:spPr>
      </p:pic>
      <p:sp>
        <p:nvSpPr>
          <p:cNvPr id="31" name="TextBox 30">
            <a:extLst>
              <a:ext uri="{FF2B5EF4-FFF2-40B4-BE49-F238E27FC236}">
                <a16:creationId xmlns:a16="http://schemas.microsoft.com/office/drawing/2014/main" id="{EFFA15E1-31B4-6B44-9168-509D5B12E8AF}"/>
              </a:ext>
            </a:extLst>
          </p:cNvPr>
          <p:cNvSpPr txBox="1"/>
          <p:nvPr/>
        </p:nvSpPr>
        <p:spPr>
          <a:xfrm>
            <a:off x="7151912" y="4095842"/>
            <a:ext cx="4688113" cy="923330"/>
          </a:xfrm>
          <a:prstGeom prst="rect">
            <a:avLst/>
          </a:prstGeom>
          <a:noFill/>
          <a:ln w="28575">
            <a:solidFill>
              <a:schemeClr val="accent1"/>
            </a:solidFill>
          </a:ln>
        </p:spPr>
        <p:txBody>
          <a:bodyPr wrap="square" rtlCol="0">
            <a:spAutoFit/>
          </a:bodyPr>
          <a:lstStyle/>
          <a:p>
            <a:r>
              <a:rPr lang="en-US" dirty="0"/>
              <a:t>Step 3.</a:t>
            </a:r>
          </a:p>
          <a:p>
            <a:r>
              <a:rPr lang="en-US" dirty="0"/>
              <a:t>I wrote code for the 2-D histogram scatter and color bar plot.</a:t>
            </a:r>
          </a:p>
        </p:txBody>
      </p:sp>
      <p:pic>
        <p:nvPicPr>
          <p:cNvPr id="14" name="Picture 13">
            <a:extLst>
              <a:ext uri="{FF2B5EF4-FFF2-40B4-BE49-F238E27FC236}">
                <a16:creationId xmlns:a16="http://schemas.microsoft.com/office/drawing/2014/main" id="{1813175F-52D2-8E43-B66F-B678C6A1EE27}"/>
              </a:ext>
            </a:extLst>
          </p:cNvPr>
          <p:cNvPicPr>
            <a:picLocks noChangeAspect="1"/>
          </p:cNvPicPr>
          <p:nvPr/>
        </p:nvPicPr>
        <p:blipFill>
          <a:blip r:embed="rId4"/>
          <a:srcRect/>
          <a:stretch/>
        </p:blipFill>
        <p:spPr>
          <a:xfrm>
            <a:off x="235952" y="3989517"/>
            <a:ext cx="6301381" cy="1663935"/>
          </a:xfrm>
          <a:prstGeom prst="rect">
            <a:avLst/>
          </a:prstGeom>
          <a:ln w="28575">
            <a:solidFill>
              <a:schemeClr val="accent1"/>
            </a:solidFill>
          </a:ln>
        </p:spPr>
      </p:pic>
      <p:cxnSp>
        <p:nvCxnSpPr>
          <p:cNvPr id="15" name="Straight Arrow Connector 14">
            <a:extLst>
              <a:ext uri="{FF2B5EF4-FFF2-40B4-BE49-F238E27FC236}">
                <a16:creationId xmlns:a16="http://schemas.microsoft.com/office/drawing/2014/main" id="{6B34BD1D-0FEE-6344-821E-D38746BDB585}"/>
              </a:ext>
            </a:extLst>
          </p:cNvPr>
          <p:cNvCxnSpPr>
            <a:cxnSpLocks/>
            <a:stCxn id="31" idx="1"/>
            <a:endCxn id="14" idx="3"/>
          </p:cNvCxnSpPr>
          <p:nvPr/>
        </p:nvCxnSpPr>
        <p:spPr>
          <a:xfrm flipH="1">
            <a:off x="6537333" y="4557507"/>
            <a:ext cx="614579" cy="2639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485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FC80A-1D28-0045-AEF9-2E6669DBA918}"/>
              </a:ext>
            </a:extLst>
          </p:cNvPr>
          <p:cNvSpPr>
            <a:spLocks noGrp="1"/>
          </p:cNvSpPr>
          <p:nvPr>
            <p:ph type="title"/>
          </p:nvPr>
        </p:nvSpPr>
        <p:spPr/>
        <p:txBody>
          <a:bodyPr/>
          <a:lstStyle/>
          <a:p>
            <a:pPr algn="ctr"/>
            <a:r>
              <a:rPr lang="en-US" dirty="0"/>
              <a:t>Task III: Step 4</a:t>
            </a:r>
          </a:p>
        </p:txBody>
      </p:sp>
      <p:pic>
        <p:nvPicPr>
          <p:cNvPr id="23" name="Picture 22">
            <a:extLst>
              <a:ext uri="{FF2B5EF4-FFF2-40B4-BE49-F238E27FC236}">
                <a16:creationId xmlns:a16="http://schemas.microsoft.com/office/drawing/2014/main" id="{748CCA77-549E-4646-9385-086165887AAA}"/>
              </a:ext>
            </a:extLst>
          </p:cNvPr>
          <p:cNvPicPr>
            <a:picLocks noChangeAspect="1"/>
          </p:cNvPicPr>
          <p:nvPr/>
        </p:nvPicPr>
        <p:blipFill>
          <a:blip r:embed="rId2"/>
          <a:srcRect/>
          <a:stretch/>
        </p:blipFill>
        <p:spPr>
          <a:xfrm>
            <a:off x="3454712" y="1560664"/>
            <a:ext cx="5282576" cy="3954386"/>
          </a:xfrm>
          <a:prstGeom prst="rect">
            <a:avLst/>
          </a:prstGeom>
          <a:ln w="12700">
            <a:solidFill>
              <a:schemeClr val="tx1"/>
            </a:solidFill>
          </a:ln>
        </p:spPr>
      </p:pic>
      <p:sp>
        <p:nvSpPr>
          <p:cNvPr id="31" name="TextBox 30">
            <a:extLst>
              <a:ext uri="{FF2B5EF4-FFF2-40B4-BE49-F238E27FC236}">
                <a16:creationId xmlns:a16="http://schemas.microsoft.com/office/drawing/2014/main" id="{EFFA15E1-31B4-6B44-9168-509D5B12E8AF}"/>
              </a:ext>
            </a:extLst>
          </p:cNvPr>
          <p:cNvSpPr txBox="1"/>
          <p:nvPr/>
        </p:nvSpPr>
        <p:spPr>
          <a:xfrm>
            <a:off x="2085523" y="5525936"/>
            <a:ext cx="8020956" cy="738664"/>
          </a:xfrm>
          <a:prstGeom prst="rect">
            <a:avLst/>
          </a:prstGeom>
          <a:noFill/>
          <a:ln w="12700">
            <a:solidFill>
              <a:schemeClr val="tx1"/>
            </a:solidFill>
          </a:ln>
        </p:spPr>
        <p:txBody>
          <a:bodyPr wrap="square" rtlCol="0">
            <a:spAutoFit/>
          </a:bodyPr>
          <a:lstStyle/>
          <a:p>
            <a:r>
              <a:rPr lang="en-US" sz="1400" dirty="0"/>
              <a:t>Figure 2. This is a plot of the (u-r) color vs. the (r-z) color for the entire sample of galaxies with a value for their u color. The plot has a color map corresponding to the number of galaxies within each color bin. The more galaxies within a bin the lighter the color.</a:t>
            </a:r>
          </a:p>
        </p:txBody>
      </p:sp>
    </p:spTree>
    <p:extLst>
      <p:ext uri="{BB962C8B-B14F-4D97-AF65-F5344CB8AC3E}">
        <p14:creationId xmlns:p14="http://schemas.microsoft.com/office/powerpoint/2010/main" val="3333778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DCED-9C96-0E47-B9BD-AB89D43931C6}"/>
              </a:ext>
            </a:extLst>
          </p:cNvPr>
          <p:cNvSpPr>
            <a:spLocks noGrp="1"/>
          </p:cNvSpPr>
          <p:nvPr>
            <p:ph type="ctrTitle"/>
          </p:nvPr>
        </p:nvSpPr>
        <p:spPr/>
        <p:txBody>
          <a:bodyPr/>
          <a:lstStyle/>
          <a:p>
            <a:r>
              <a:rPr lang="en-US" dirty="0"/>
              <a:t>Task IV</a:t>
            </a:r>
          </a:p>
        </p:txBody>
      </p:sp>
      <p:sp>
        <p:nvSpPr>
          <p:cNvPr id="3" name="Subtitle 2">
            <a:extLst>
              <a:ext uri="{FF2B5EF4-FFF2-40B4-BE49-F238E27FC236}">
                <a16:creationId xmlns:a16="http://schemas.microsoft.com/office/drawing/2014/main" id="{488E8595-37F3-CF4E-8CAF-7D0848EA0C5E}"/>
              </a:ext>
            </a:extLst>
          </p:cNvPr>
          <p:cNvSpPr>
            <a:spLocks noGrp="1"/>
          </p:cNvSpPr>
          <p:nvPr>
            <p:ph type="subTitle" idx="1"/>
          </p:nvPr>
        </p:nvSpPr>
        <p:spPr/>
        <p:txBody>
          <a:bodyPr/>
          <a:lstStyle/>
          <a:p>
            <a:r>
              <a:rPr lang="en-US" dirty="0"/>
              <a:t>4 steps</a:t>
            </a:r>
          </a:p>
        </p:txBody>
      </p:sp>
    </p:spTree>
    <p:extLst>
      <p:ext uri="{BB962C8B-B14F-4D97-AF65-F5344CB8AC3E}">
        <p14:creationId xmlns:p14="http://schemas.microsoft.com/office/powerpoint/2010/main" val="3861150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FC80A-1D28-0045-AEF9-2E6669DBA918}"/>
              </a:ext>
            </a:extLst>
          </p:cNvPr>
          <p:cNvSpPr>
            <a:spLocks noGrp="1"/>
          </p:cNvSpPr>
          <p:nvPr>
            <p:ph type="title"/>
          </p:nvPr>
        </p:nvSpPr>
        <p:spPr/>
        <p:txBody>
          <a:bodyPr/>
          <a:lstStyle/>
          <a:p>
            <a:pPr algn="ctr"/>
            <a:r>
              <a:rPr lang="en-US" dirty="0"/>
              <a:t>Task IV: Steps 1 - 3</a:t>
            </a:r>
          </a:p>
        </p:txBody>
      </p:sp>
      <p:sp>
        <p:nvSpPr>
          <p:cNvPr id="4" name="TextBox 3">
            <a:extLst>
              <a:ext uri="{FF2B5EF4-FFF2-40B4-BE49-F238E27FC236}">
                <a16:creationId xmlns:a16="http://schemas.microsoft.com/office/drawing/2014/main" id="{D1849933-EE2E-1541-A3EF-D9D458C57477}"/>
              </a:ext>
            </a:extLst>
          </p:cNvPr>
          <p:cNvSpPr txBox="1"/>
          <p:nvPr/>
        </p:nvSpPr>
        <p:spPr>
          <a:xfrm>
            <a:off x="7151913" y="2270866"/>
            <a:ext cx="4688113" cy="646331"/>
          </a:xfrm>
          <a:prstGeom prst="rect">
            <a:avLst/>
          </a:prstGeom>
          <a:noFill/>
          <a:ln w="28575">
            <a:solidFill>
              <a:schemeClr val="accent1"/>
            </a:solidFill>
          </a:ln>
        </p:spPr>
        <p:txBody>
          <a:bodyPr wrap="square" rtlCol="0">
            <a:spAutoFit/>
          </a:bodyPr>
          <a:lstStyle/>
          <a:p>
            <a:r>
              <a:rPr lang="en-US" dirty="0"/>
              <a:t>Step 1.</a:t>
            </a:r>
          </a:p>
          <a:p>
            <a:r>
              <a:rPr lang="en-US" dirty="0"/>
              <a:t>I copied in the same set up as in Task III.</a:t>
            </a:r>
          </a:p>
        </p:txBody>
      </p:sp>
      <p:sp>
        <p:nvSpPr>
          <p:cNvPr id="5" name="TextBox 4">
            <a:extLst>
              <a:ext uri="{FF2B5EF4-FFF2-40B4-BE49-F238E27FC236}">
                <a16:creationId xmlns:a16="http://schemas.microsoft.com/office/drawing/2014/main" id="{23C21CA2-C76A-C64E-824A-924E379BB2C2}"/>
              </a:ext>
            </a:extLst>
          </p:cNvPr>
          <p:cNvSpPr txBox="1"/>
          <p:nvPr/>
        </p:nvSpPr>
        <p:spPr>
          <a:xfrm>
            <a:off x="7151913" y="3042244"/>
            <a:ext cx="4688113" cy="923330"/>
          </a:xfrm>
          <a:prstGeom prst="rect">
            <a:avLst/>
          </a:prstGeom>
          <a:noFill/>
          <a:ln w="28575">
            <a:solidFill>
              <a:schemeClr val="accent6"/>
            </a:solidFill>
          </a:ln>
        </p:spPr>
        <p:txBody>
          <a:bodyPr wrap="square" rtlCol="0">
            <a:spAutoFit/>
          </a:bodyPr>
          <a:lstStyle/>
          <a:p>
            <a:r>
              <a:rPr lang="en-US" dirty="0"/>
              <a:t>Step 2.</a:t>
            </a:r>
          </a:p>
          <a:p>
            <a:r>
              <a:rPr lang="en-US" dirty="0"/>
              <a:t>I plotted the 2D histogram using the listed code and the good subset I created for Step 1.</a:t>
            </a:r>
          </a:p>
        </p:txBody>
      </p:sp>
      <p:pic>
        <p:nvPicPr>
          <p:cNvPr id="6" name="Picture 5">
            <a:extLst>
              <a:ext uri="{FF2B5EF4-FFF2-40B4-BE49-F238E27FC236}">
                <a16:creationId xmlns:a16="http://schemas.microsoft.com/office/drawing/2014/main" id="{D9B4F257-15C0-0142-89B7-968768D647F7}"/>
              </a:ext>
            </a:extLst>
          </p:cNvPr>
          <p:cNvPicPr>
            <a:picLocks noChangeAspect="1"/>
          </p:cNvPicPr>
          <p:nvPr/>
        </p:nvPicPr>
        <p:blipFill>
          <a:blip r:embed="rId2"/>
          <a:srcRect/>
          <a:stretch/>
        </p:blipFill>
        <p:spPr>
          <a:xfrm>
            <a:off x="2041332" y="1361600"/>
            <a:ext cx="2508898" cy="909266"/>
          </a:xfrm>
          <a:prstGeom prst="rect">
            <a:avLst/>
          </a:prstGeom>
          <a:ln w="28575">
            <a:solidFill>
              <a:schemeClr val="accent1"/>
            </a:solidFill>
          </a:ln>
        </p:spPr>
      </p:pic>
      <p:cxnSp>
        <p:nvCxnSpPr>
          <p:cNvPr id="7" name="Straight Arrow Connector 6">
            <a:extLst>
              <a:ext uri="{FF2B5EF4-FFF2-40B4-BE49-F238E27FC236}">
                <a16:creationId xmlns:a16="http://schemas.microsoft.com/office/drawing/2014/main" id="{EBF9A46C-219F-314E-B352-E2FE99EAAC41}"/>
              </a:ext>
            </a:extLst>
          </p:cNvPr>
          <p:cNvCxnSpPr>
            <a:cxnSpLocks/>
            <a:stCxn id="4" idx="1"/>
            <a:endCxn id="6" idx="3"/>
          </p:cNvCxnSpPr>
          <p:nvPr/>
        </p:nvCxnSpPr>
        <p:spPr>
          <a:xfrm flipH="1" flipV="1">
            <a:off x="4550230" y="1816233"/>
            <a:ext cx="2601683" cy="7777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25CA04E-5C75-D847-BB65-59941ABFE26B}"/>
              </a:ext>
            </a:extLst>
          </p:cNvPr>
          <p:cNvCxnSpPr>
            <a:cxnSpLocks/>
            <a:stCxn id="5" idx="1"/>
            <a:endCxn id="23" idx="3"/>
          </p:cNvCxnSpPr>
          <p:nvPr/>
        </p:nvCxnSpPr>
        <p:spPr>
          <a:xfrm flipH="1" flipV="1">
            <a:off x="4767944" y="3378928"/>
            <a:ext cx="2383969" cy="12498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748CCA77-549E-4646-9385-086165887AAA}"/>
              </a:ext>
            </a:extLst>
          </p:cNvPr>
          <p:cNvPicPr>
            <a:picLocks noChangeAspect="1"/>
          </p:cNvPicPr>
          <p:nvPr/>
        </p:nvPicPr>
        <p:blipFill>
          <a:blip r:embed="rId3"/>
          <a:srcRect/>
          <a:stretch/>
        </p:blipFill>
        <p:spPr>
          <a:xfrm>
            <a:off x="1823618" y="2315993"/>
            <a:ext cx="2944326" cy="2125869"/>
          </a:xfrm>
          <a:prstGeom prst="rect">
            <a:avLst/>
          </a:prstGeom>
          <a:ln w="28575">
            <a:solidFill>
              <a:schemeClr val="accent6"/>
            </a:solidFill>
          </a:ln>
        </p:spPr>
      </p:pic>
      <p:sp>
        <p:nvSpPr>
          <p:cNvPr id="31" name="TextBox 30">
            <a:extLst>
              <a:ext uri="{FF2B5EF4-FFF2-40B4-BE49-F238E27FC236}">
                <a16:creationId xmlns:a16="http://schemas.microsoft.com/office/drawing/2014/main" id="{EFFA15E1-31B4-6B44-9168-509D5B12E8AF}"/>
              </a:ext>
            </a:extLst>
          </p:cNvPr>
          <p:cNvSpPr txBox="1"/>
          <p:nvPr/>
        </p:nvSpPr>
        <p:spPr>
          <a:xfrm>
            <a:off x="7151912" y="4095842"/>
            <a:ext cx="4688113" cy="923330"/>
          </a:xfrm>
          <a:prstGeom prst="rect">
            <a:avLst/>
          </a:prstGeom>
          <a:noFill/>
          <a:ln w="28575">
            <a:solidFill>
              <a:schemeClr val="accent1"/>
            </a:solidFill>
          </a:ln>
        </p:spPr>
        <p:txBody>
          <a:bodyPr wrap="square" rtlCol="0">
            <a:spAutoFit/>
          </a:bodyPr>
          <a:lstStyle/>
          <a:p>
            <a:r>
              <a:rPr lang="en-US" dirty="0"/>
              <a:t>Step 3.</a:t>
            </a:r>
          </a:p>
          <a:p>
            <a:r>
              <a:rPr lang="en-US" dirty="0"/>
              <a:t>I plotted the contour lines on top of the 2D histogram plot.</a:t>
            </a:r>
          </a:p>
        </p:txBody>
      </p:sp>
      <p:pic>
        <p:nvPicPr>
          <p:cNvPr id="14" name="Picture 13">
            <a:extLst>
              <a:ext uri="{FF2B5EF4-FFF2-40B4-BE49-F238E27FC236}">
                <a16:creationId xmlns:a16="http://schemas.microsoft.com/office/drawing/2014/main" id="{1813175F-52D2-8E43-B66F-B678C6A1EE27}"/>
              </a:ext>
            </a:extLst>
          </p:cNvPr>
          <p:cNvPicPr>
            <a:picLocks noChangeAspect="1"/>
          </p:cNvPicPr>
          <p:nvPr/>
        </p:nvPicPr>
        <p:blipFill>
          <a:blip r:embed="rId4"/>
          <a:srcRect/>
          <a:stretch/>
        </p:blipFill>
        <p:spPr>
          <a:xfrm>
            <a:off x="1823618" y="4441862"/>
            <a:ext cx="2944368" cy="2115621"/>
          </a:xfrm>
          <a:prstGeom prst="rect">
            <a:avLst/>
          </a:prstGeom>
          <a:ln w="28575">
            <a:solidFill>
              <a:schemeClr val="accent1"/>
            </a:solidFill>
          </a:ln>
        </p:spPr>
      </p:pic>
      <p:cxnSp>
        <p:nvCxnSpPr>
          <p:cNvPr id="15" name="Straight Arrow Connector 14">
            <a:extLst>
              <a:ext uri="{FF2B5EF4-FFF2-40B4-BE49-F238E27FC236}">
                <a16:creationId xmlns:a16="http://schemas.microsoft.com/office/drawing/2014/main" id="{6B34BD1D-0FEE-6344-821E-D38746BDB585}"/>
              </a:ext>
            </a:extLst>
          </p:cNvPr>
          <p:cNvCxnSpPr>
            <a:cxnSpLocks/>
            <a:stCxn id="31" idx="1"/>
            <a:endCxn id="14" idx="3"/>
          </p:cNvCxnSpPr>
          <p:nvPr/>
        </p:nvCxnSpPr>
        <p:spPr>
          <a:xfrm flipH="1">
            <a:off x="4767986" y="4557507"/>
            <a:ext cx="2383926" cy="9421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120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FC80A-1D28-0045-AEF9-2E6669DBA918}"/>
              </a:ext>
            </a:extLst>
          </p:cNvPr>
          <p:cNvSpPr>
            <a:spLocks noGrp="1"/>
          </p:cNvSpPr>
          <p:nvPr>
            <p:ph type="title"/>
          </p:nvPr>
        </p:nvSpPr>
        <p:spPr/>
        <p:txBody>
          <a:bodyPr/>
          <a:lstStyle/>
          <a:p>
            <a:pPr algn="ctr"/>
            <a:r>
              <a:rPr lang="en-US" dirty="0"/>
              <a:t>Task IV: Step 4</a:t>
            </a:r>
          </a:p>
        </p:txBody>
      </p:sp>
      <p:pic>
        <p:nvPicPr>
          <p:cNvPr id="23" name="Picture 22">
            <a:extLst>
              <a:ext uri="{FF2B5EF4-FFF2-40B4-BE49-F238E27FC236}">
                <a16:creationId xmlns:a16="http://schemas.microsoft.com/office/drawing/2014/main" id="{748CCA77-549E-4646-9385-086165887AAA}"/>
              </a:ext>
            </a:extLst>
          </p:cNvPr>
          <p:cNvPicPr>
            <a:picLocks noChangeAspect="1"/>
          </p:cNvPicPr>
          <p:nvPr/>
        </p:nvPicPr>
        <p:blipFill>
          <a:blip r:embed="rId2"/>
          <a:srcRect/>
          <a:stretch/>
        </p:blipFill>
        <p:spPr>
          <a:xfrm>
            <a:off x="3454712" y="1321172"/>
            <a:ext cx="5282576" cy="3954385"/>
          </a:xfrm>
          <a:prstGeom prst="rect">
            <a:avLst/>
          </a:prstGeom>
          <a:ln w="12700">
            <a:solidFill>
              <a:schemeClr val="tx1"/>
            </a:solidFill>
          </a:ln>
        </p:spPr>
      </p:pic>
      <p:sp>
        <p:nvSpPr>
          <p:cNvPr id="31" name="TextBox 30">
            <a:extLst>
              <a:ext uri="{FF2B5EF4-FFF2-40B4-BE49-F238E27FC236}">
                <a16:creationId xmlns:a16="http://schemas.microsoft.com/office/drawing/2014/main" id="{EFFA15E1-31B4-6B44-9168-509D5B12E8AF}"/>
              </a:ext>
            </a:extLst>
          </p:cNvPr>
          <p:cNvSpPr txBox="1"/>
          <p:nvPr/>
        </p:nvSpPr>
        <p:spPr>
          <a:xfrm>
            <a:off x="2085523" y="5286444"/>
            <a:ext cx="8020956" cy="1384995"/>
          </a:xfrm>
          <a:prstGeom prst="rect">
            <a:avLst/>
          </a:prstGeom>
          <a:noFill/>
          <a:ln w="12700">
            <a:solidFill>
              <a:schemeClr val="tx1"/>
            </a:solidFill>
          </a:ln>
        </p:spPr>
        <p:txBody>
          <a:bodyPr wrap="square" rtlCol="0">
            <a:spAutoFit/>
          </a:bodyPr>
          <a:lstStyle/>
          <a:p>
            <a:r>
              <a:rPr lang="en-US" sz="1400" dirty="0"/>
              <a:t>Figure 3. This is a plot of the (u-r) color vs. the (r-z) color for the entire sample of galaxies with a value for their u color. The plot has a color map corresponding to the number of galaxies within each color bin. The more galaxies within a bin the redder the color. The black dashed lines are corresponding contour lines. These represent the amount of galaxies internal to each contour line. Here there are seven contour lines corresponding to ﻿5, 10, 15, 25, 50, 75, or 100 galaxies within a bin internal to that contour line. The bulk of galaxies lie between ~0.5 and ~0.75 on the (r-z) color axis.</a:t>
            </a:r>
          </a:p>
        </p:txBody>
      </p:sp>
    </p:spTree>
    <p:extLst>
      <p:ext uri="{BB962C8B-B14F-4D97-AF65-F5344CB8AC3E}">
        <p14:creationId xmlns:p14="http://schemas.microsoft.com/office/powerpoint/2010/main" val="821255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DCED-9C96-0E47-B9BD-AB89D43931C6}"/>
              </a:ext>
            </a:extLst>
          </p:cNvPr>
          <p:cNvSpPr>
            <a:spLocks noGrp="1"/>
          </p:cNvSpPr>
          <p:nvPr>
            <p:ph type="ctrTitle"/>
          </p:nvPr>
        </p:nvSpPr>
        <p:spPr/>
        <p:txBody>
          <a:bodyPr/>
          <a:lstStyle/>
          <a:p>
            <a:r>
              <a:rPr lang="en-US" dirty="0"/>
              <a:t>Task V</a:t>
            </a:r>
          </a:p>
        </p:txBody>
      </p:sp>
      <p:sp>
        <p:nvSpPr>
          <p:cNvPr id="3" name="Subtitle 2">
            <a:extLst>
              <a:ext uri="{FF2B5EF4-FFF2-40B4-BE49-F238E27FC236}">
                <a16:creationId xmlns:a16="http://schemas.microsoft.com/office/drawing/2014/main" id="{488E8595-37F3-CF4E-8CAF-7D0848EA0C5E}"/>
              </a:ext>
            </a:extLst>
          </p:cNvPr>
          <p:cNvSpPr>
            <a:spLocks noGrp="1"/>
          </p:cNvSpPr>
          <p:nvPr>
            <p:ph type="subTitle" idx="1"/>
          </p:nvPr>
        </p:nvSpPr>
        <p:spPr/>
        <p:txBody>
          <a:bodyPr/>
          <a:lstStyle/>
          <a:p>
            <a:r>
              <a:rPr lang="en-US" dirty="0"/>
              <a:t>3 steps</a:t>
            </a:r>
          </a:p>
        </p:txBody>
      </p:sp>
    </p:spTree>
    <p:extLst>
      <p:ext uri="{BB962C8B-B14F-4D97-AF65-F5344CB8AC3E}">
        <p14:creationId xmlns:p14="http://schemas.microsoft.com/office/powerpoint/2010/main" val="3867905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FC80A-1D28-0045-AEF9-2E6669DBA918}"/>
              </a:ext>
            </a:extLst>
          </p:cNvPr>
          <p:cNvSpPr>
            <a:spLocks noGrp="1"/>
          </p:cNvSpPr>
          <p:nvPr>
            <p:ph type="title"/>
          </p:nvPr>
        </p:nvSpPr>
        <p:spPr/>
        <p:txBody>
          <a:bodyPr/>
          <a:lstStyle/>
          <a:p>
            <a:pPr algn="ctr"/>
            <a:r>
              <a:rPr lang="en-US" dirty="0"/>
              <a:t>Task V: Step 1</a:t>
            </a:r>
          </a:p>
        </p:txBody>
      </p:sp>
      <p:pic>
        <p:nvPicPr>
          <p:cNvPr id="23" name="Picture 22">
            <a:extLst>
              <a:ext uri="{FF2B5EF4-FFF2-40B4-BE49-F238E27FC236}">
                <a16:creationId xmlns:a16="http://schemas.microsoft.com/office/drawing/2014/main" id="{748CCA77-549E-4646-9385-086165887AAA}"/>
              </a:ext>
            </a:extLst>
          </p:cNvPr>
          <p:cNvPicPr>
            <a:picLocks noChangeAspect="1"/>
          </p:cNvPicPr>
          <p:nvPr/>
        </p:nvPicPr>
        <p:blipFill>
          <a:blip r:embed="rId2"/>
          <a:srcRect/>
          <a:stretch/>
        </p:blipFill>
        <p:spPr>
          <a:xfrm>
            <a:off x="1802285" y="1538832"/>
            <a:ext cx="8587430" cy="3780335"/>
          </a:xfrm>
          <a:prstGeom prst="rect">
            <a:avLst/>
          </a:prstGeom>
          <a:ln w="28575">
            <a:solidFill>
              <a:schemeClr val="accent1"/>
            </a:solidFill>
          </a:ln>
        </p:spPr>
      </p:pic>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EFFA15E1-31B4-6B44-9168-509D5B12E8AF}"/>
                  </a:ext>
                </a:extLst>
              </p:cNvPr>
              <p:cNvSpPr txBox="1"/>
              <p:nvPr/>
            </p:nvSpPr>
            <p:spPr>
              <a:xfrm>
                <a:off x="1802285" y="5339045"/>
                <a:ext cx="8587430" cy="1384995"/>
              </a:xfrm>
              <a:prstGeom prst="rect">
                <a:avLst/>
              </a:prstGeom>
              <a:noFill/>
              <a:ln w="28575">
                <a:solidFill>
                  <a:schemeClr val="accent1"/>
                </a:solidFill>
              </a:ln>
            </p:spPr>
            <p:txBody>
              <a:bodyPr wrap="square" rtlCol="0">
                <a:spAutoFit/>
              </a:bodyPr>
              <a:lstStyle/>
              <a:p>
                <a:r>
                  <a:rPr lang="en-US" sz="1400" dirty="0"/>
                  <a:t>Figure 4. The left panel is a plot of (u-r) color vs (r-z) color with a color map corresponding to the log</a:t>
                </a:r>
                <a:r>
                  <a:rPr lang="en-US" sz="1400" baseline="-25000" dirty="0"/>
                  <a:t>10</a:t>
                </a:r>
                <a:r>
                  <a:rPr lang="en-US" sz="1400" dirty="0"/>
                  <a:t> of the velocity dispersion (</a:t>
                </a:r>
                <a14:m>
                  <m:oMath xmlns:m="http://schemas.openxmlformats.org/officeDocument/2006/math">
                    <m:r>
                      <a:rPr lang="en-US" sz="1400" i="1" smtClean="0">
                        <a:latin typeface="Cambria Math" panose="02040503050406030204" pitchFamily="18" charset="0"/>
                        <a:ea typeface="Cambria Math" panose="02040503050406030204" pitchFamily="18" charset="0"/>
                      </a:rPr>
                      <m:t>𝜎</m:t>
                    </m:r>
                  </m:oMath>
                </a14:m>
                <a:r>
                  <a:rPr lang="en-US" sz="1400" dirty="0"/>
                  <a:t>) of the respective galaxy. High velocity dispersion corresponds to red on the color map and low velocity dispersion corresponds to blue on the color map. Galaxies with high color values correspond to ETGs and galaxies with low color values correspond to LTGs. The right panel is a plot of log</a:t>
                </a:r>
                <a:r>
                  <a:rPr lang="en-US" sz="1400" baseline="-25000" dirty="0"/>
                  <a:t>10 </a:t>
                </a:r>
                <a:r>
                  <a:rPr lang="en-US" sz="1400" dirty="0"/>
                  <a:t>of the stellar mass vs. (u-r) color for massive ETG galaxies. The best fit line shows a positive trend where increasing log</a:t>
                </a:r>
                <a:r>
                  <a:rPr lang="en-US" sz="1400" baseline="-25000" dirty="0"/>
                  <a:t>10 </a:t>
                </a:r>
                <a:r>
                  <a:rPr lang="en-US" sz="1400" dirty="0"/>
                  <a:t>of the stellar mass corresponds to increasing mass. Please note the wide </a:t>
                </a:r>
              </a:p>
            </p:txBody>
          </p:sp>
        </mc:Choice>
        <mc:Fallback>
          <p:sp>
            <p:nvSpPr>
              <p:cNvPr id="31" name="TextBox 30">
                <a:extLst>
                  <a:ext uri="{FF2B5EF4-FFF2-40B4-BE49-F238E27FC236}">
                    <a16:creationId xmlns:a16="http://schemas.microsoft.com/office/drawing/2014/main" id="{EFFA15E1-31B4-6B44-9168-509D5B12E8AF}"/>
                  </a:ext>
                </a:extLst>
              </p:cNvPr>
              <p:cNvSpPr txBox="1">
                <a:spLocks noRot="1" noChangeAspect="1" noMove="1" noResize="1" noEditPoints="1" noAdjustHandles="1" noChangeArrowheads="1" noChangeShapeType="1" noTextEdit="1"/>
              </p:cNvSpPr>
              <p:nvPr/>
            </p:nvSpPr>
            <p:spPr>
              <a:xfrm>
                <a:off x="1802285" y="5339045"/>
                <a:ext cx="8587430" cy="1384995"/>
              </a:xfrm>
              <a:prstGeom prst="rect">
                <a:avLst/>
              </a:prstGeom>
              <a:blipFill>
                <a:blip r:embed="rId3"/>
                <a:stretch>
                  <a:fillRect r="-295" b="-2679"/>
                </a:stretch>
              </a:blipFill>
              <a:ln w="28575">
                <a:solidFill>
                  <a:schemeClr val="accent1"/>
                </a:solidFill>
              </a:ln>
            </p:spPr>
            <p:txBody>
              <a:bodyPr/>
              <a:lstStyle/>
              <a:p>
                <a:r>
                  <a:rPr lang="en-US">
                    <a:noFill/>
                  </a:rPr>
                  <a:t> </a:t>
                </a:r>
              </a:p>
            </p:txBody>
          </p:sp>
        </mc:Fallback>
      </mc:AlternateContent>
      <p:sp>
        <p:nvSpPr>
          <p:cNvPr id="5" name="TextBox 4">
            <a:extLst>
              <a:ext uri="{FF2B5EF4-FFF2-40B4-BE49-F238E27FC236}">
                <a16:creationId xmlns:a16="http://schemas.microsoft.com/office/drawing/2014/main" id="{962B7BD2-BE6B-CF42-BD3F-AAEA47EC4DEB}"/>
              </a:ext>
            </a:extLst>
          </p:cNvPr>
          <p:cNvSpPr txBox="1"/>
          <p:nvPr/>
        </p:nvSpPr>
        <p:spPr>
          <a:xfrm>
            <a:off x="4117125" y="144058"/>
            <a:ext cx="3957750" cy="276999"/>
          </a:xfrm>
          <a:prstGeom prst="rect">
            <a:avLst/>
          </a:prstGeom>
          <a:noFill/>
        </p:spPr>
        <p:txBody>
          <a:bodyPr wrap="none" rtlCol="0">
            <a:spAutoFit/>
          </a:bodyPr>
          <a:lstStyle/>
          <a:p>
            <a:r>
              <a:rPr lang="en-US" sz="1200" i="1" dirty="0"/>
              <a:t>Note: I used reference [1] for help with the double axes plot.</a:t>
            </a:r>
          </a:p>
        </p:txBody>
      </p:sp>
    </p:spTree>
    <p:extLst>
      <p:ext uri="{BB962C8B-B14F-4D97-AF65-F5344CB8AC3E}">
        <p14:creationId xmlns:p14="http://schemas.microsoft.com/office/powerpoint/2010/main" val="2469260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FC80A-1D28-0045-AEF9-2E6669DBA918}"/>
              </a:ext>
            </a:extLst>
          </p:cNvPr>
          <p:cNvSpPr>
            <a:spLocks noGrp="1"/>
          </p:cNvSpPr>
          <p:nvPr>
            <p:ph type="title"/>
          </p:nvPr>
        </p:nvSpPr>
        <p:spPr/>
        <p:txBody>
          <a:bodyPr/>
          <a:lstStyle/>
          <a:p>
            <a:pPr algn="ctr"/>
            <a:r>
              <a:rPr lang="en-US" dirty="0"/>
              <a:t>Task V: Step 2</a:t>
            </a:r>
          </a:p>
        </p:txBody>
      </p:sp>
      <p:pic>
        <p:nvPicPr>
          <p:cNvPr id="23" name="Picture 22">
            <a:extLst>
              <a:ext uri="{FF2B5EF4-FFF2-40B4-BE49-F238E27FC236}">
                <a16:creationId xmlns:a16="http://schemas.microsoft.com/office/drawing/2014/main" id="{748CCA77-549E-4646-9385-086165887AAA}"/>
              </a:ext>
            </a:extLst>
          </p:cNvPr>
          <p:cNvPicPr>
            <a:picLocks noChangeAspect="1"/>
          </p:cNvPicPr>
          <p:nvPr/>
        </p:nvPicPr>
        <p:blipFill>
          <a:blip r:embed="rId2"/>
          <a:srcRect/>
          <a:stretch/>
        </p:blipFill>
        <p:spPr>
          <a:xfrm>
            <a:off x="3591192" y="1447246"/>
            <a:ext cx="5009616" cy="3759598"/>
          </a:xfrm>
          <a:prstGeom prst="rect">
            <a:avLst/>
          </a:prstGeom>
          <a:ln w="28575">
            <a:solidFill>
              <a:schemeClr val="accent1"/>
            </a:solidFill>
          </a:ln>
        </p:spPr>
      </p:pic>
      <p:sp>
        <p:nvSpPr>
          <p:cNvPr id="31" name="TextBox 30">
            <a:extLst>
              <a:ext uri="{FF2B5EF4-FFF2-40B4-BE49-F238E27FC236}">
                <a16:creationId xmlns:a16="http://schemas.microsoft.com/office/drawing/2014/main" id="{EFFA15E1-31B4-6B44-9168-509D5B12E8AF}"/>
              </a:ext>
            </a:extLst>
          </p:cNvPr>
          <p:cNvSpPr txBox="1"/>
          <p:nvPr/>
        </p:nvSpPr>
        <p:spPr>
          <a:xfrm>
            <a:off x="2085522" y="5226722"/>
            <a:ext cx="8020956" cy="738664"/>
          </a:xfrm>
          <a:prstGeom prst="rect">
            <a:avLst/>
          </a:prstGeom>
          <a:noFill/>
          <a:ln w="28575">
            <a:solidFill>
              <a:schemeClr val="accent1"/>
            </a:solidFill>
          </a:ln>
        </p:spPr>
        <p:txBody>
          <a:bodyPr wrap="square" rtlCol="0">
            <a:spAutoFit/>
          </a:bodyPr>
          <a:lstStyle/>
          <a:p>
            <a:r>
              <a:rPr lang="en-US" sz="1400" dirty="0"/>
              <a:t>Figure 5. This is a plot of the log</a:t>
            </a:r>
            <a:r>
              <a:rPr lang="en-US" sz="1400" baseline="-25000" dirty="0"/>
              <a:t>10 </a:t>
            </a:r>
            <a:r>
              <a:rPr lang="en-US" sz="1400" dirty="0"/>
              <a:t>of the stellar mass vs (u-r) color, including a color map corresponding to the number of galaxies within a specific bin. The whiter the bin the more galaxies in that bin and the darker the bin the less galaxies within that respective bin. The bin sizes are set at 40.</a:t>
            </a:r>
          </a:p>
        </p:txBody>
      </p:sp>
    </p:spTree>
    <p:extLst>
      <p:ext uri="{BB962C8B-B14F-4D97-AF65-F5344CB8AC3E}">
        <p14:creationId xmlns:p14="http://schemas.microsoft.com/office/powerpoint/2010/main" val="4000140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FC80A-1D28-0045-AEF9-2E6669DBA918}"/>
              </a:ext>
            </a:extLst>
          </p:cNvPr>
          <p:cNvSpPr>
            <a:spLocks noGrp="1"/>
          </p:cNvSpPr>
          <p:nvPr>
            <p:ph type="title"/>
          </p:nvPr>
        </p:nvSpPr>
        <p:spPr/>
        <p:txBody>
          <a:bodyPr/>
          <a:lstStyle/>
          <a:p>
            <a:pPr algn="ctr"/>
            <a:r>
              <a:rPr lang="en-US" dirty="0"/>
              <a:t>Task V: Step 3</a:t>
            </a:r>
          </a:p>
        </p:txBody>
      </p:sp>
      <p:pic>
        <p:nvPicPr>
          <p:cNvPr id="23" name="Picture 22">
            <a:extLst>
              <a:ext uri="{FF2B5EF4-FFF2-40B4-BE49-F238E27FC236}">
                <a16:creationId xmlns:a16="http://schemas.microsoft.com/office/drawing/2014/main" id="{748CCA77-549E-4646-9385-086165887AAA}"/>
              </a:ext>
            </a:extLst>
          </p:cNvPr>
          <p:cNvPicPr>
            <a:picLocks noChangeAspect="1"/>
          </p:cNvPicPr>
          <p:nvPr/>
        </p:nvPicPr>
        <p:blipFill>
          <a:blip r:embed="rId2"/>
          <a:srcRect/>
          <a:stretch/>
        </p:blipFill>
        <p:spPr>
          <a:xfrm>
            <a:off x="3592134" y="1448660"/>
            <a:ext cx="5007732" cy="3758184"/>
          </a:xfrm>
          <a:prstGeom prst="rect">
            <a:avLst/>
          </a:prstGeom>
          <a:ln w="28575">
            <a:solidFill>
              <a:schemeClr val="accent1"/>
            </a:solidFill>
          </a:ln>
        </p:spPr>
      </p:pic>
      <p:sp>
        <p:nvSpPr>
          <p:cNvPr id="31" name="TextBox 30">
            <a:extLst>
              <a:ext uri="{FF2B5EF4-FFF2-40B4-BE49-F238E27FC236}">
                <a16:creationId xmlns:a16="http://schemas.microsoft.com/office/drawing/2014/main" id="{EFFA15E1-31B4-6B44-9168-509D5B12E8AF}"/>
              </a:ext>
            </a:extLst>
          </p:cNvPr>
          <p:cNvSpPr txBox="1"/>
          <p:nvPr/>
        </p:nvSpPr>
        <p:spPr>
          <a:xfrm>
            <a:off x="2085522" y="5206844"/>
            <a:ext cx="8020956" cy="1169551"/>
          </a:xfrm>
          <a:prstGeom prst="rect">
            <a:avLst/>
          </a:prstGeom>
          <a:noFill/>
          <a:ln w="28575">
            <a:solidFill>
              <a:schemeClr val="accent1"/>
            </a:solidFill>
          </a:ln>
        </p:spPr>
        <p:txBody>
          <a:bodyPr wrap="square" rtlCol="0">
            <a:spAutoFit/>
          </a:bodyPr>
          <a:lstStyle/>
          <a:p>
            <a:r>
              <a:rPr lang="en-US" sz="1400" dirty="0"/>
              <a:t>Figure 6. This is a plot of the log</a:t>
            </a:r>
            <a:r>
              <a:rPr lang="en-US" sz="1400" baseline="-25000" dirty="0"/>
              <a:t>10 </a:t>
            </a:r>
            <a:r>
              <a:rPr lang="en-US" sz="1400" dirty="0"/>
              <a:t>of the stellar mass vs (u-r) color, including a color map corresponding to the number of galaxies within a specific bin and a contour map corresponding to the number of galaxies within each interior bin. The redder the bin the more galaxies in that bin and the bluer the bin the less galaxies within that respective bin. The bin sizes are set at 40 and the contour lines range from 5, 10, 15, 25, 50, 75, and 100 galaxies.</a:t>
            </a:r>
          </a:p>
        </p:txBody>
      </p:sp>
    </p:spTree>
    <p:extLst>
      <p:ext uri="{BB962C8B-B14F-4D97-AF65-F5344CB8AC3E}">
        <p14:creationId xmlns:p14="http://schemas.microsoft.com/office/powerpoint/2010/main" val="1795426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DCED-9C96-0E47-B9BD-AB89D43931C6}"/>
              </a:ext>
            </a:extLst>
          </p:cNvPr>
          <p:cNvSpPr>
            <a:spLocks noGrp="1"/>
          </p:cNvSpPr>
          <p:nvPr>
            <p:ph type="ctrTitle"/>
          </p:nvPr>
        </p:nvSpPr>
        <p:spPr/>
        <p:txBody>
          <a:bodyPr/>
          <a:lstStyle/>
          <a:p>
            <a:r>
              <a:rPr lang="en-US" dirty="0"/>
              <a:t>1.1 AXIS-specific plotting</a:t>
            </a:r>
          </a:p>
        </p:txBody>
      </p:sp>
      <p:sp>
        <p:nvSpPr>
          <p:cNvPr id="3" name="Subtitle 2">
            <a:extLst>
              <a:ext uri="{FF2B5EF4-FFF2-40B4-BE49-F238E27FC236}">
                <a16:creationId xmlns:a16="http://schemas.microsoft.com/office/drawing/2014/main" id="{488E8595-37F3-CF4E-8CAF-7D0848EA0C5E}"/>
              </a:ext>
            </a:extLst>
          </p:cNvPr>
          <p:cNvSpPr>
            <a:spLocks noGrp="1"/>
          </p:cNvSpPr>
          <p:nvPr>
            <p:ph type="subTitle" idx="1"/>
          </p:nvPr>
        </p:nvSpPr>
        <p:spPr/>
        <p:txBody>
          <a:bodyPr/>
          <a:lstStyle/>
          <a:p>
            <a:r>
              <a:rPr lang="en-US" dirty="0"/>
              <a:t>Activity I</a:t>
            </a:r>
          </a:p>
        </p:txBody>
      </p:sp>
    </p:spTree>
    <p:extLst>
      <p:ext uri="{BB962C8B-B14F-4D97-AF65-F5344CB8AC3E}">
        <p14:creationId xmlns:p14="http://schemas.microsoft.com/office/powerpoint/2010/main" val="1421288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DCED-9C96-0E47-B9BD-AB89D43931C6}"/>
              </a:ext>
            </a:extLst>
          </p:cNvPr>
          <p:cNvSpPr>
            <a:spLocks noGrp="1"/>
          </p:cNvSpPr>
          <p:nvPr>
            <p:ph type="ctrTitle"/>
          </p:nvPr>
        </p:nvSpPr>
        <p:spPr/>
        <p:txBody>
          <a:bodyPr/>
          <a:lstStyle/>
          <a:p>
            <a:r>
              <a:rPr lang="en-US" dirty="0"/>
              <a:t>Task VI</a:t>
            </a:r>
          </a:p>
        </p:txBody>
      </p:sp>
      <p:sp>
        <p:nvSpPr>
          <p:cNvPr id="3" name="Subtitle 2">
            <a:extLst>
              <a:ext uri="{FF2B5EF4-FFF2-40B4-BE49-F238E27FC236}">
                <a16:creationId xmlns:a16="http://schemas.microsoft.com/office/drawing/2014/main" id="{488E8595-37F3-CF4E-8CAF-7D0848EA0C5E}"/>
              </a:ext>
            </a:extLst>
          </p:cNvPr>
          <p:cNvSpPr>
            <a:spLocks noGrp="1"/>
          </p:cNvSpPr>
          <p:nvPr>
            <p:ph type="subTitle" idx="1"/>
          </p:nvPr>
        </p:nvSpPr>
        <p:spPr/>
        <p:txBody>
          <a:bodyPr/>
          <a:lstStyle/>
          <a:p>
            <a:r>
              <a:rPr lang="en-US" dirty="0"/>
              <a:t>Plot Analysis</a:t>
            </a:r>
          </a:p>
        </p:txBody>
      </p:sp>
    </p:spTree>
    <p:extLst>
      <p:ext uri="{BB962C8B-B14F-4D97-AF65-F5344CB8AC3E}">
        <p14:creationId xmlns:p14="http://schemas.microsoft.com/office/powerpoint/2010/main" val="1490772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F2F9B-551D-3A43-A8F4-CEF1A9CC49A6}"/>
              </a:ext>
            </a:extLst>
          </p:cNvPr>
          <p:cNvSpPr>
            <a:spLocks noGrp="1"/>
          </p:cNvSpPr>
          <p:nvPr>
            <p:ph type="title"/>
          </p:nvPr>
        </p:nvSpPr>
        <p:spPr/>
        <p:txBody>
          <a:bodyPr/>
          <a:lstStyle/>
          <a:p>
            <a:pPr algn="ctr"/>
            <a:r>
              <a:rPr lang="en-US" dirty="0"/>
              <a:t>Task VI: Plots Analysis</a:t>
            </a:r>
          </a:p>
        </p:txBody>
      </p:sp>
      <p:sp>
        <p:nvSpPr>
          <p:cNvPr id="3" name="Content Placeholder 2">
            <a:extLst>
              <a:ext uri="{FF2B5EF4-FFF2-40B4-BE49-F238E27FC236}">
                <a16:creationId xmlns:a16="http://schemas.microsoft.com/office/drawing/2014/main" id="{1FF50882-26AA-D44F-97C5-80C0CB74023D}"/>
              </a:ext>
            </a:extLst>
          </p:cNvPr>
          <p:cNvSpPr>
            <a:spLocks noGrp="1"/>
          </p:cNvSpPr>
          <p:nvPr>
            <p:ph idx="1"/>
          </p:nvPr>
        </p:nvSpPr>
        <p:spPr>
          <a:xfrm>
            <a:off x="6095998" y="1487695"/>
            <a:ext cx="5257799" cy="1575106"/>
          </a:xfrm>
          <a:ln w="28575">
            <a:solidFill>
              <a:schemeClr val="accent1"/>
            </a:solidFill>
          </a:ln>
        </p:spPr>
        <p:txBody>
          <a:bodyPr anchor="ctr">
            <a:normAutofit/>
          </a:bodyPr>
          <a:lstStyle/>
          <a:p>
            <a:pPr marL="0" indent="0">
              <a:buNone/>
            </a:pPr>
            <a:r>
              <a:rPr lang="en-US" sz="1800" dirty="0"/>
              <a:t>I notice in Figure 2 that there is not a legend even with plenty of room in the upper left-hand corner. It is not obvious what the open and closed circles represent. There is also no units with the arbitrary quantity. There should probably be a [arbitrary] next to the axis label.</a:t>
            </a:r>
          </a:p>
        </p:txBody>
      </p:sp>
      <p:pic>
        <p:nvPicPr>
          <p:cNvPr id="4" name="Picture 3">
            <a:extLst>
              <a:ext uri="{FF2B5EF4-FFF2-40B4-BE49-F238E27FC236}">
                <a16:creationId xmlns:a16="http://schemas.microsoft.com/office/drawing/2014/main" id="{3B9F75F1-AB3F-AB4E-A99C-CF142A4E42B2}"/>
              </a:ext>
            </a:extLst>
          </p:cNvPr>
          <p:cNvPicPr>
            <a:picLocks noChangeAspect="1"/>
          </p:cNvPicPr>
          <p:nvPr/>
        </p:nvPicPr>
        <p:blipFill>
          <a:blip r:embed="rId2"/>
          <a:stretch>
            <a:fillRect/>
          </a:stretch>
        </p:blipFill>
        <p:spPr>
          <a:xfrm>
            <a:off x="648276" y="1312106"/>
            <a:ext cx="4888345" cy="1973941"/>
          </a:xfrm>
          <a:prstGeom prst="rect">
            <a:avLst/>
          </a:prstGeom>
          <a:ln w="28575">
            <a:solidFill>
              <a:schemeClr val="accent1"/>
            </a:solidFill>
          </a:ln>
        </p:spPr>
      </p:pic>
      <p:pic>
        <p:nvPicPr>
          <p:cNvPr id="5" name="Picture 4">
            <a:extLst>
              <a:ext uri="{FF2B5EF4-FFF2-40B4-BE49-F238E27FC236}">
                <a16:creationId xmlns:a16="http://schemas.microsoft.com/office/drawing/2014/main" id="{A121C647-8DE2-A04C-A5C3-D5F772245A35}"/>
              </a:ext>
            </a:extLst>
          </p:cNvPr>
          <p:cNvPicPr>
            <a:picLocks noChangeAspect="1"/>
          </p:cNvPicPr>
          <p:nvPr/>
        </p:nvPicPr>
        <p:blipFill>
          <a:blip r:embed="rId3"/>
          <a:stretch>
            <a:fillRect/>
          </a:stretch>
        </p:blipFill>
        <p:spPr>
          <a:xfrm>
            <a:off x="1925378" y="3385437"/>
            <a:ext cx="2334143" cy="3429000"/>
          </a:xfrm>
          <a:prstGeom prst="rect">
            <a:avLst/>
          </a:prstGeom>
          <a:ln w="28575">
            <a:solidFill>
              <a:schemeClr val="accent6"/>
            </a:solidFill>
          </a:ln>
        </p:spPr>
      </p:pic>
      <p:sp>
        <p:nvSpPr>
          <p:cNvPr id="6" name="Content Placeholder 2">
            <a:extLst>
              <a:ext uri="{FF2B5EF4-FFF2-40B4-BE49-F238E27FC236}">
                <a16:creationId xmlns:a16="http://schemas.microsoft.com/office/drawing/2014/main" id="{C39D16D2-E1A3-D241-A4A1-7167E5D249EA}"/>
              </a:ext>
            </a:extLst>
          </p:cNvPr>
          <p:cNvSpPr txBox="1">
            <a:spLocks/>
          </p:cNvSpPr>
          <p:nvPr/>
        </p:nvSpPr>
        <p:spPr>
          <a:xfrm>
            <a:off x="6095998" y="4070686"/>
            <a:ext cx="5257799" cy="2081636"/>
          </a:xfrm>
          <a:prstGeom prst="rect">
            <a:avLst/>
          </a:prstGeom>
          <a:ln w="28575">
            <a:solidFill>
              <a:schemeClr val="accent6"/>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I notice in Figure 6 that the label “Number” is vague. Number of what? “Number of Galaxies” would be better. Also, there is not units with the “stellar mass”. Next to stellar mass should be [</a:t>
            </a:r>
            <a:r>
              <a:rPr lang="en-US" sz="1800" dirty="0" err="1"/>
              <a:t>Msol</a:t>
            </a:r>
            <a:r>
              <a:rPr lang="en-US" sz="1800" dirty="0"/>
              <a:t>]. Also, printing the bottom plot in black and white might lead to confusion. The contour lines might just blend in with the bin colors when printed in black and white. I would print the plot before using it in a paper.</a:t>
            </a:r>
          </a:p>
        </p:txBody>
      </p:sp>
      <p:cxnSp>
        <p:nvCxnSpPr>
          <p:cNvPr id="7" name="Straight Arrow Connector 6">
            <a:extLst>
              <a:ext uri="{FF2B5EF4-FFF2-40B4-BE49-F238E27FC236}">
                <a16:creationId xmlns:a16="http://schemas.microsoft.com/office/drawing/2014/main" id="{D679D8F8-0915-7F4A-AA94-A848DE50ED6B}"/>
              </a:ext>
            </a:extLst>
          </p:cNvPr>
          <p:cNvCxnSpPr>
            <a:cxnSpLocks/>
            <a:endCxn id="4" idx="3"/>
          </p:cNvCxnSpPr>
          <p:nvPr/>
        </p:nvCxnSpPr>
        <p:spPr>
          <a:xfrm flipH="1">
            <a:off x="5536621" y="2275481"/>
            <a:ext cx="559376" cy="235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F249FA4-BF95-F24F-A4E2-B7A0D2E9093C}"/>
              </a:ext>
            </a:extLst>
          </p:cNvPr>
          <p:cNvCxnSpPr>
            <a:cxnSpLocks/>
            <a:stCxn id="6" idx="1"/>
            <a:endCxn id="5" idx="3"/>
          </p:cNvCxnSpPr>
          <p:nvPr/>
        </p:nvCxnSpPr>
        <p:spPr>
          <a:xfrm flipH="1" flipV="1">
            <a:off x="4259521" y="5099937"/>
            <a:ext cx="1836477" cy="1156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845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EEE0D-4B30-374C-AF82-A34E2A814A66}"/>
              </a:ext>
            </a:extLst>
          </p:cNvPr>
          <p:cNvSpPr>
            <a:spLocks noGrp="1"/>
          </p:cNvSpPr>
          <p:nvPr>
            <p:ph type="title"/>
          </p:nvPr>
        </p:nvSpPr>
        <p:spPr/>
        <p:txBody>
          <a:bodyPr/>
          <a:lstStyle/>
          <a:p>
            <a:pPr algn="ctr"/>
            <a:r>
              <a:rPr lang="en-US" dirty="0"/>
              <a:t>Collaborators </a:t>
            </a:r>
          </a:p>
        </p:txBody>
      </p:sp>
      <p:sp>
        <p:nvSpPr>
          <p:cNvPr id="3" name="Content Placeholder 2">
            <a:extLst>
              <a:ext uri="{FF2B5EF4-FFF2-40B4-BE49-F238E27FC236}">
                <a16:creationId xmlns:a16="http://schemas.microsoft.com/office/drawing/2014/main" id="{BE0198D0-801B-F54E-BEA0-4EA156D9FC47}"/>
              </a:ext>
            </a:extLst>
          </p:cNvPr>
          <p:cNvSpPr>
            <a:spLocks noGrp="1"/>
          </p:cNvSpPr>
          <p:nvPr>
            <p:ph idx="1"/>
          </p:nvPr>
        </p:nvSpPr>
        <p:spPr/>
        <p:txBody>
          <a:bodyPr/>
          <a:lstStyle/>
          <a:p>
            <a:r>
              <a:rPr lang="en-US" dirty="0"/>
              <a:t>1.1: none</a:t>
            </a:r>
          </a:p>
          <a:p>
            <a:r>
              <a:rPr lang="en-US" dirty="0"/>
              <a:t>Task I: </a:t>
            </a:r>
            <a:r>
              <a:rPr lang="en-US" dirty="0" err="1"/>
              <a:t>Bry</a:t>
            </a:r>
            <a:r>
              <a:rPr lang="en-US" dirty="0"/>
              <a:t>, Debbie, Grace</a:t>
            </a:r>
          </a:p>
          <a:p>
            <a:r>
              <a:rPr lang="en-US" dirty="0"/>
              <a:t>Task II: none</a:t>
            </a:r>
          </a:p>
          <a:p>
            <a:r>
              <a:rPr lang="en-US" dirty="0"/>
              <a:t>Task III: none</a:t>
            </a:r>
          </a:p>
          <a:p>
            <a:r>
              <a:rPr lang="en-US" dirty="0"/>
              <a:t>Task IV: none</a:t>
            </a:r>
          </a:p>
          <a:p>
            <a:r>
              <a:rPr lang="en-US" dirty="0"/>
              <a:t>Task V: Debbie</a:t>
            </a:r>
          </a:p>
          <a:p>
            <a:r>
              <a:rPr lang="en-US" dirty="0"/>
              <a:t>Task VI: </a:t>
            </a:r>
            <a:r>
              <a:rPr lang="en-US" dirty="0" err="1"/>
              <a:t>Bry</a:t>
            </a:r>
            <a:endParaRPr lang="en-US" dirty="0"/>
          </a:p>
        </p:txBody>
      </p:sp>
    </p:spTree>
    <p:extLst>
      <p:ext uri="{BB962C8B-B14F-4D97-AF65-F5344CB8AC3E}">
        <p14:creationId xmlns:p14="http://schemas.microsoft.com/office/powerpoint/2010/main" val="1218641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9F81-CBA1-F24D-B1FB-15C8AD8478DA}"/>
              </a:ext>
            </a:extLst>
          </p:cNvPr>
          <p:cNvSpPr>
            <a:spLocks noGrp="1"/>
          </p:cNvSpPr>
          <p:nvPr>
            <p:ph type="title"/>
          </p:nvPr>
        </p:nvSpPr>
        <p:spPr/>
        <p:txBody>
          <a:bodyPr/>
          <a:lstStyle/>
          <a:p>
            <a:pPr algn="ctr"/>
            <a:r>
              <a:rPr lang="en-US" dirty="0"/>
              <a:t>Sources</a:t>
            </a:r>
          </a:p>
        </p:txBody>
      </p:sp>
      <p:sp>
        <p:nvSpPr>
          <p:cNvPr id="3" name="Content Placeholder 2">
            <a:extLst>
              <a:ext uri="{FF2B5EF4-FFF2-40B4-BE49-F238E27FC236}">
                <a16:creationId xmlns:a16="http://schemas.microsoft.com/office/drawing/2014/main" id="{18F45EED-4655-3D47-98D8-8EFCAE76280E}"/>
              </a:ext>
            </a:extLst>
          </p:cNvPr>
          <p:cNvSpPr>
            <a:spLocks noGrp="1"/>
          </p:cNvSpPr>
          <p:nvPr>
            <p:ph idx="1"/>
          </p:nvPr>
        </p:nvSpPr>
        <p:spPr/>
        <p:txBody>
          <a:bodyPr/>
          <a:lstStyle/>
          <a:p>
            <a:r>
              <a:rPr lang="en-US" dirty="0"/>
              <a:t>[1] </a:t>
            </a:r>
            <a:r>
              <a:rPr lang="en-US" dirty="0">
                <a:hlinkClick r:id="rId2"/>
              </a:rPr>
              <a:t>https://matplotlib.org/api/_as_gen/matplotlib.axes.Axes.scatter.html#matplotlib.axes.Axes.scatter</a:t>
            </a:r>
            <a:endParaRPr lang="en-US" dirty="0"/>
          </a:p>
        </p:txBody>
      </p:sp>
    </p:spTree>
    <p:extLst>
      <p:ext uri="{BB962C8B-B14F-4D97-AF65-F5344CB8AC3E}">
        <p14:creationId xmlns:p14="http://schemas.microsoft.com/office/powerpoint/2010/main" val="165965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6376-2BA4-2C48-A95D-5BCCD282B6F6}"/>
              </a:ext>
            </a:extLst>
          </p:cNvPr>
          <p:cNvSpPr>
            <a:spLocks noGrp="1"/>
          </p:cNvSpPr>
          <p:nvPr>
            <p:ph type="title"/>
          </p:nvPr>
        </p:nvSpPr>
        <p:spPr/>
        <p:txBody>
          <a:bodyPr/>
          <a:lstStyle/>
          <a:p>
            <a:r>
              <a:rPr lang="en-US" dirty="0"/>
              <a:t>1.1 AXIS – specific plotting: Activity I</a:t>
            </a:r>
          </a:p>
        </p:txBody>
      </p:sp>
      <p:sp>
        <p:nvSpPr>
          <p:cNvPr id="3" name="Content Placeholder 2">
            <a:extLst>
              <a:ext uri="{FF2B5EF4-FFF2-40B4-BE49-F238E27FC236}">
                <a16:creationId xmlns:a16="http://schemas.microsoft.com/office/drawing/2014/main" id="{37EECE9F-E99F-9F48-954C-E89B55CADA76}"/>
              </a:ext>
            </a:extLst>
          </p:cNvPr>
          <p:cNvSpPr>
            <a:spLocks noGrp="1"/>
          </p:cNvSpPr>
          <p:nvPr>
            <p:ph idx="1"/>
          </p:nvPr>
        </p:nvSpPr>
        <p:spPr/>
        <p:txBody>
          <a:bodyPr/>
          <a:lstStyle/>
          <a:p>
            <a:pPr marL="0" indent="0">
              <a:buNone/>
            </a:pPr>
            <a:r>
              <a:rPr lang="en-US" u="sng" dirty="0"/>
              <a:t>Activity I</a:t>
            </a:r>
            <a:endParaRPr lang="en-US" dirty="0"/>
          </a:p>
          <a:p>
            <a:pPr marL="0" indent="0">
              <a:buNone/>
            </a:pPr>
            <a:r>
              <a:rPr lang="en-US" dirty="0"/>
              <a:t>The main conceptual difference I see is instead of using </a:t>
            </a:r>
            <a:r>
              <a:rPr lang="en-US" dirty="0" err="1"/>
              <a:t>plt</a:t>
            </a:r>
            <a:r>
              <a:rPr lang="en-US" dirty="0"/>
              <a:t>.*** this way of plotting uses axis.***. Each corresponding command, </a:t>
            </a:r>
            <a:r>
              <a:rPr lang="en-US" dirty="0" err="1"/>
              <a:t>ie</a:t>
            </a:r>
            <a:r>
              <a:rPr lang="en-US" dirty="0"/>
              <a:t>. </a:t>
            </a:r>
            <a:r>
              <a:rPr lang="en-US" dirty="0" err="1"/>
              <a:t>plt.xticks</a:t>
            </a:r>
            <a:r>
              <a:rPr lang="en-US" dirty="0"/>
              <a:t> vs. </a:t>
            </a:r>
            <a:r>
              <a:rPr lang="en-US" dirty="0" err="1"/>
              <a:t>axis.set_ticks</a:t>
            </a:r>
            <a:r>
              <a:rPr lang="en-US" dirty="0"/>
              <a:t>, tells python to create the same elements of a plot. The main difference I see is ”axis=</a:t>
            </a:r>
            <a:r>
              <a:rPr lang="en-US" dirty="0" err="1"/>
              <a:t>plt.gca</a:t>
            </a:r>
            <a:r>
              <a:rPr lang="en-US" dirty="0"/>
              <a:t>()”. This command gives the user access more control over specifics of the plot. Something I wasn’t able to do in my plot for the (u-r) vs stellar mass plot was, create the powers of 10 increments on my x-axis. I see here with the command I mentioned earlier, </a:t>
            </a:r>
            <a:r>
              <a:rPr lang="en-US" dirty="0" err="1"/>
              <a:t>axis.set_ticks</a:t>
            </a:r>
            <a:r>
              <a:rPr lang="en-US" dirty="0"/>
              <a:t>, will create the ticks I wanted in my previous plot.</a:t>
            </a:r>
          </a:p>
        </p:txBody>
      </p:sp>
    </p:spTree>
    <p:extLst>
      <p:ext uri="{BB962C8B-B14F-4D97-AF65-F5344CB8AC3E}">
        <p14:creationId xmlns:p14="http://schemas.microsoft.com/office/powerpoint/2010/main" val="75673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DCED-9C96-0E47-B9BD-AB89D43931C6}"/>
              </a:ext>
            </a:extLst>
          </p:cNvPr>
          <p:cNvSpPr>
            <a:spLocks noGrp="1"/>
          </p:cNvSpPr>
          <p:nvPr>
            <p:ph type="ctrTitle"/>
          </p:nvPr>
        </p:nvSpPr>
        <p:spPr/>
        <p:txBody>
          <a:bodyPr/>
          <a:lstStyle/>
          <a:p>
            <a:r>
              <a:rPr lang="en-US" dirty="0"/>
              <a:t>Task I</a:t>
            </a:r>
          </a:p>
        </p:txBody>
      </p:sp>
      <p:sp>
        <p:nvSpPr>
          <p:cNvPr id="3" name="Subtitle 2">
            <a:extLst>
              <a:ext uri="{FF2B5EF4-FFF2-40B4-BE49-F238E27FC236}">
                <a16:creationId xmlns:a16="http://schemas.microsoft.com/office/drawing/2014/main" id="{488E8595-37F3-CF4E-8CAF-7D0848EA0C5E}"/>
              </a:ext>
            </a:extLst>
          </p:cNvPr>
          <p:cNvSpPr>
            <a:spLocks noGrp="1"/>
          </p:cNvSpPr>
          <p:nvPr>
            <p:ph type="subTitle" idx="1"/>
          </p:nvPr>
        </p:nvSpPr>
        <p:spPr/>
        <p:txBody>
          <a:bodyPr/>
          <a:lstStyle/>
          <a:p>
            <a:r>
              <a:rPr lang="en-US" dirty="0"/>
              <a:t>4 steps</a:t>
            </a:r>
          </a:p>
          <a:p>
            <a:r>
              <a:rPr lang="en-US" dirty="0"/>
              <a:t>Activities II - IV</a:t>
            </a:r>
          </a:p>
        </p:txBody>
      </p:sp>
    </p:spTree>
    <p:extLst>
      <p:ext uri="{BB962C8B-B14F-4D97-AF65-F5344CB8AC3E}">
        <p14:creationId xmlns:p14="http://schemas.microsoft.com/office/powerpoint/2010/main" val="3053118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4EDC-85A5-6543-A0C2-2311950BB59A}"/>
              </a:ext>
            </a:extLst>
          </p:cNvPr>
          <p:cNvSpPr>
            <a:spLocks noGrp="1"/>
          </p:cNvSpPr>
          <p:nvPr>
            <p:ph type="title"/>
          </p:nvPr>
        </p:nvSpPr>
        <p:spPr/>
        <p:txBody>
          <a:bodyPr/>
          <a:lstStyle/>
          <a:p>
            <a:pPr algn="ctr"/>
            <a:r>
              <a:rPr lang="en-US" dirty="0"/>
              <a:t>Task I: Steps 1 - 2, Activity II</a:t>
            </a:r>
          </a:p>
        </p:txBody>
      </p:sp>
      <p:pic>
        <p:nvPicPr>
          <p:cNvPr id="7" name="Content Placeholder 6" descr="A picture containing red, yellow&#10;&#10;Description automatically generated">
            <a:extLst>
              <a:ext uri="{FF2B5EF4-FFF2-40B4-BE49-F238E27FC236}">
                <a16:creationId xmlns:a16="http://schemas.microsoft.com/office/drawing/2014/main" id="{7E555FED-2167-3748-89A7-02DF17104621}"/>
              </a:ext>
            </a:extLst>
          </p:cNvPr>
          <p:cNvPicPr>
            <a:picLocks noGrp="1" noChangeAspect="1"/>
          </p:cNvPicPr>
          <p:nvPr>
            <p:ph idx="1"/>
          </p:nvPr>
        </p:nvPicPr>
        <p:blipFill>
          <a:blip r:embed="rId2"/>
          <a:stretch>
            <a:fillRect/>
          </a:stretch>
        </p:blipFill>
        <p:spPr>
          <a:xfrm>
            <a:off x="1491485" y="3303814"/>
            <a:ext cx="2794000" cy="495300"/>
          </a:xfrm>
          <a:ln w="28575">
            <a:solidFill>
              <a:schemeClr val="accent1"/>
            </a:solidFill>
          </a:ln>
        </p:spPr>
      </p:pic>
      <p:sp>
        <p:nvSpPr>
          <p:cNvPr id="4" name="TextBox 3">
            <a:extLst>
              <a:ext uri="{FF2B5EF4-FFF2-40B4-BE49-F238E27FC236}">
                <a16:creationId xmlns:a16="http://schemas.microsoft.com/office/drawing/2014/main" id="{25BBA4AE-BDCF-F94B-B3C8-B9DD63898FFB}"/>
              </a:ext>
            </a:extLst>
          </p:cNvPr>
          <p:cNvSpPr txBox="1"/>
          <p:nvPr/>
        </p:nvSpPr>
        <p:spPr>
          <a:xfrm>
            <a:off x="6183085" y="2195739"/>
            <a:ext cx="5646057" cy="1754326"/>
          </a:xfrm>
          <a:prstGeom prst="rect">
            <a:avLst/>
          </a:prstGeom>
          <a:noFill/>
          <a:ln w="28575">
            <a:solidFill>
              <a:schemeClr val="accent1"/>
            </a:solidFill>
          </a:ln>
        </p:spPr>
        <p:txBody>
          <a:bodyPr wrap="square" rtlCol="0">
            <a:spAutoFit/>
          </a:bodyPr>
          <a:lstStyle/>
          <a:p>
            <a:r>
              <a:rPr lang="en-US" dirty="0"/>
              <a:t>Step 1.</a:t>
            </a:r>
          </a:p>
          <a:p>
            <a:r>
              <a:rPr lang="en-US" dirty="0"/>
              <a:t>I wrote the lines of code 1-4 into my python file.</a:t>
            </a:r>
          </a:p>
          <a:p>
            <a:endParaRPr lang="en-US" dirty="0"/>
          </a:p>
          <a:p>
            <a:r>
              <a:rPr lang="en-US" u="sng" dirty="0"/>
              <a:t>Activity II.</a:t>
            </a:r>
          </a:p>
          <a:p>
            <a:r>
              <a:rPr lang="en-US" dirty="0"/>
              <a:t>I computed the look back time for z = 3, by changing the value of redshift to 3.0..</a:t>
            </a:r>
          </a:p>
        </p:txBody>
      </p:sp>
      <p:sp>
        <p:nvSpPr>
          <p:cNvPr id="5" name="TextBox 4">
            <a:extLst>
              <a:ext uri="{FF2B5EF4-FFF2-40B4-BE49-F238E27FC236}">
                <a16:creationId xmlns:a16="http://schemas.microsoft.com/office/drawing/2014/main" id="{B4C3F4E7-3749-C245-A427-E3C03487CB2C}"/>
              </a:ext>
            </a:extLst>
          </p:cNvPr>
          <p:cNvSpPr txBox="1"/>
          <p:nvPr/>
        </p:nvSpPr>
        <p:spPr>
          <a:xfrm>
            <a:off x="6183084" y="4269668"/>
            <a:ext cx="5646057" cy="923330"/>
          </a:xfrm>
          <a:prstGeom prst="rect">
            <a:avLst/>
          </a:prstGeom>
          <a:noFill/>
          <a:ln w="28575">
            <a:solidFill>
              <a:schemeClr val="accent6"/>
            </a:solidFill>
          </a:ln>
        </p:spPr>
        <p:txBody>
          <a:bodyPr wrap="square" rtlCol="0">
            <a:spAutoFit/>
          </a:bodyPr>
          <a:lstStyle/>
          <a:p>
            <a:r>
              <a:rPr lang="en-US" dirty="0"/>
              <a:t>Step 2.</a:t>
            </a:r>
          </a:p>
          <a:p>
            <a:r>
              <a:rPr lang="en-US" dirty="0"/>
              <a:t>I wrote the lines of code 1-5 into my python file and printed the look back times.</a:t>
            </a:r>
          </a:p>
        </p:txBody>
      </p:sp>
      <p:pic>
        <p:nvPicPr>
          <p:cNvPr id="9" name="Picture 8">
            <a:extLst>
              <a:ext uri="{FF2B5EF4-FFF2-40B4-BE49-F238E27FC236}">
                <a16:creationId xmlns:a16="http://schemas.microsoft.com/office/drawing/2014/main" id="{41B2DDC6-F3A5-8F4A-BDA1-004F9E950698}"/>
              </a:ext>
            </a:extLst>
          </p:cNvPr>
          <p:cNvPicPr>
            <a:picLocks noChangeAspect="1"/>
          </p:cNvPicPr>
          <p:nvPr/>
        </p:nvPicPr>
        <p:blipFill>
          <a:blip r:embed="rId3"/>
          <a:stretch>
            <a:fillRect/>
          </a:stretch>
        </p:blipFill>
        <p:spPr>
          <a:xfrm>
            <a:off x="440985" y="2195739"/>
            <a:ext cx="5334000" cy="609600"/>
          </a:xfrm>
          <a:prstGeom prst="rect">
            <a:avLst/>
          </a:prstGeom>
          <a:ln w="28575">
            <a:solidFill>
              <a:schemeClr val="accent1"/>
            </a:solidFill>
          </a:ln>
        </p:spPr>
      </p:pic>
      <p:cxnSp>
        <p:nvCxnSpPr>
          <p:cNvPr id="11" name="Straight Arrow Connector 10">
            <a:extLst>
              <a:ext uri="{FF2B5EF4-FFF2-40B4-BE49-F238E27FC236}">
                <a16:creationId xmlns:a16="http://schemas.microsoft.com/office/drawing/2014/main" id="{ACB36C03-2DF2-CA48-9E84-EDA3B5A7DF11}"/>
              </a:ext>
            </a:extLst>
          </p:cNvPr>
          <p:cNvCxnSpPr>
            <a:cxnSpLocks/>
            <a:endCxn id="7" idx="3"/>
          </p:cNvCxnSpPr>
          <p:nvPr/>
        </p:nvCxnSpPr>
        <p:spPr>
          <a:xfrm flipH="1" flipV="1">
            <a:off x="4285485" y="3551464"/>
            <a:ext cx="1897600" cy="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3A0F025-228B-004C-8127-3D6EEDF7D1CE}"/>
              </a:ext>
            </a:extLst>
          </p:cNvPr>
          <p:cNvCxnSpPr>
            <a:cxnSpLocks/>
            <a:endCxn id="9" idx="3"/>
          </p:cNvCxnSpPr>
          <p:nvPr/>
        </p:nvCxnSpPr>
        <p:spPr>
          <a:xfrm flipH="1" flipV="1">
            <a:off x="5774985" y="2500539"/>
            <a:ext cx="408100" cy="153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72C1A005-26D4-2F46-9451-49F4174E9E2A}"/>
              </a:ext>
            </a:extLst>
          </p:cNvPr>
          <p:cNvPicPr>
            <a:picLocks noChangeAspect="1"/>
          </p:cNvPicPr>
          <p:nvPr/>
        </p:nvPicPr>
        <p:blipFill>
          <a:blip r:embed="rId4"/>
          <a:stretch>
            <a:fillRect/>
          </a:stretch>
        </p:blipFill>
        <p:spPr>
          <a:xfrm>
            <a:off x="386496" y="4109033"/>
            <a:ext cx="5575300" cy="622300"/>
          </a:xfrm>
          <a:prstGeom prst="rect">
            <a:avLst/>
          </a:prstGeom>
          <a:ln w="28575">
            <a:solidFill>
              <a:schemeClr val="accent6"/>
            </a:solidFill>
          </a:ln>
        </p:spPr>
      </p:pic>
      <p:pic>
        <p:nvPicPr>
          <p:cNvPr id="21" name="Picture 20">
            <a:extLst>
              <a:ext uri="{FF2B5EF4-FFF2-40B4-BE49-F238E27FC236}">
                <a16:creationId xmlns:a16="http://schemas.microsoft.com/office/drawing/2014/main" id="{F02612D8-139C-CD40-B86C-9B38E1869045}"/>
              </a:ext>
            </a:extLst>
          </p:cNvPr>
          <p:cNvPicPr>
            <a:picLocks noChangeAspect="1"/>
          </p:cNvPicPr>
          <p:nvPr/>
        </p:nvPicPr>
        <p:blipFill>
          <a:blip r:embed="rId5"/>
          <a:stretch>
            <a:fillRect/>
          </a:stretch>
        </p:blipFill>
        <p:spPr>
          <a:xfrm>
            <a:off x="337512" y="4763633"/>
            <a:ext cx="5689600" cy="685800"/>
          </a:xfrm>
          <a:prstGeom prst="rect">
            <a:avLst/>
          </a:prstGeom>
          <a:ln w="28575">
            <a:solidFill>
              <a:schemeClr val="accent6"/>
            </a:solidFill>
          </a:ln>
        </p:spPr>
      </p:pic>
    </p:spTree>
    <p:extLst>
      <p:ext uri="{BB962C8B-B14F-4D97-AF65-F5344CB8AC3E}">
        <p14:creationId xmlns:p14="http://schemas.microsoft.com/office/powerpoint/2010/main" val="1158295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4EDC-85A5-6543-A0C2-2311950BB59A}"/>
              </a:ext>
            </a:extLst>
          </p:cNvPr>
          <p:cNvSpPr>
            <a:spLocks noGrp="1"/>
          </p:cNvSpPr>
          <p:nvPr>
            <p:ph type="title"/>
          </p:nvPr>
        </p:nvSpPr>
        <p:spPr/>
        <p:txBody>
          <a:bodyPr/>
          <a:lstStyle/>
          <a:p>
            <a:pPr algn="ctr"/>
            <a:r>
              <a:rPr lang="en-US" dirty="0"/>
              <a:t>Task I: Steps 3 - 4, Activities III &amp; IV</a:t>
            </a:r>
          </a:p>
        </p:txBody>
      </p:sp>
      <p:sp>
        <p:nvSpPr>
          <p:cNvPr id="4" name="TextBox 3">
            <a:extLst>
              <a:ext uri="{FF2B5EF4-FFF2-40B4-BE49-F238E27FC236}">
                <a16:creationId xmlns:a16="http://schemas.microsoft.com/office/drawing/2014/main" id="{25BBA4AE-BDCF-F94B-B3C8-B9DD63898FFB}"/>
              </a:ext>
            </a:extLst>
          </p:cNvPr>
          <p:cNvSpPr txBox="1"/>
          <p:nvPr/>
        </p:nvSpPr>
        <p:spPr>
          <a:xfrm>
            <a:off x="6095999" y="1825625"/>
            <a:ext cx="5646057" cy="2862322"/>
          </a:xfrm>
          <a:prstGeom prst="rect">
            <a:avLst/>
          </a:prstGeom>
          <a:noFill/>
          <a:ln w="28575">
            <a:solidFill>
              <a:schemeClr val="accent1"/>
            </a:solidFill>
          </a:ln>
        </p:spPr>
        <p:txBody>
          <a:bodyPr wrap="square" rtlCol="0">
            <a:spAutoFit/>
          </a:bodyPr>
          <a:lstStyle/>
          <a:p>
            <a:r>
              <a:rPr lang="en-US" dirty="0"/>
              <a:t>Step 3.</a:t>
            </a:r>
          </a:p>
          <a:p>
            <a:r>
              <a:rPr lang="en-US" dirty="0"/>
              <a:t>I wrote the lines of code 1-4 into my python file.</a:t>
            </a:r>
          </a:p>
          <a:p>
            <a:endParaRPr lang="en-US" dirty="0"/>
          </a:p>
          <a:p>
            <a:r>
              <a:rPr lang="en-US" u="sng" dirty="0"/>
              <a:t>Activity III.</a:t>
            </a:r>
          </a:p>
          <a:p>
            <a:r>
              <a:rPr lang="en-US" dirty="0"/>
              <a:t>Added lines 1-2 in my code and plotted a replica of the left panel of Figure 2.</a:t>
            </a:r>
          </a:p>
          <a:p>
            <a:endParaRPr lang="en-US" dirty="0"/>
          </a:p>
          <a:p>
            <a:r>
              <a:rPr lang="en-US" u="sng" dirty="0"/>
              <a:t>Activity IV</a:t>
            </a:r>
          </a:p>
          <a:p>
            <a:r>
              <a:rPr lang="en-US" dirty="0"/>
              <a:t>The keywords responsible for creating open markers are “</a:t>
            </a:r>
            <a:r>
              <a:rPr lang="en-US" dirty="0" err="1"/>
              <a:t>markerfacecolor</a:t>
            </a:r>
            <a:r>
              <a:rPr lang="en-US" dirty="0"/>
              <a:t> = ‘None’” and “</a:t>
            </a:r>
            <a:r>
              <a:rPr lang="en-US" dirty="0" err="1"/>
              <a:t>markeredgecolor</a:t>
            </a:r>
            <a:r>
              <a:rPr lang="en-US" dirty="0"/>
              <a:t> = ‘red’”.</a:t>
            </a:r>
          </a:p>
        </p:txBody>
      </p:sp>
      <p:sp>
        <p:nvSpPr>
          <p:cNvPr id="5" name="TextBox 4">
            <a:extLst>
              <a:ext uri="{FF2B5EF4-FFF2-40B4-BE49-F238E27FC236}">
                <a16:creationId xmlns:a16="http://schemas.microsoft.com/office/drawing/2014/main" id="{B4C3F4E7-3749-C245-A427-E3C03487CB2C}"/>
              </a:ext>
            </a:extLst>
          </p:cNvPr>
          <p:cNvSpPr txBox="1"/>
          <p:nvPr/>
        </p:nvSpPr>
        <p:spPr>
          <a:xfrm>
            <a:off x="6095998" y="4822884"/>
            <a:ext cx="5646057" cy="923330"/>
          </a:xfrm>
          <a:prstGeom prst="rect">
            <a:avLst/>
          </a:prstGeom>
          <a:noFill/>
          <a:ln w="28575">
            <a:solidFill>
              <a:schemeClr val="accent6"/>
            </a:solidFill>
          </a:ln>
        </p:spPr>
        <p:txBody>
          <a:bodyPr wrap="square" rtlCol="0">
            <a:spAutoFit/>
          </a:bodyPr>
          <a:lstStyle/>
          <a:p>
            <a:r>
              <a:rPr lang="en-US" dirty="0"/>
              <a:t>Step 4.</a:t>
            </a:r>
          </a:p>
          <a:p>
            <a:r>
              <a:rPr lang="en-US" dirty="0"/>
              <a:t>I wrote the lines of code 1-5 into my python file and created the twin axis plot.</a:t>
            </a:r>
          </a:p>
        </p:txBody>
      </p:sp>
      <p:pic>
        <p:nvPicPr>
          <p:cNvPr id="9" name="Picture 8">
            <a:extLst>
              <a:ext uri="{FF2B5EF4-FFF2-40B4-BE49-F238E27FC236}">
                <a16:creationId xmlns:a16="http://schemas.microsoft.com/office/drawing/2014/main" id="{41B2DDC6-F3A5-8F4A-BDA1-004F9E950698}"/>
              </a:ext>
            </a:extLst>
          </p:cNvPr>
          <p:cNvPicPr>
            <a:picLocks noChangeAspect="1"/>
          </p:cNvPicPr>
          <p:nvPr/>
        </p:nvPicPr>
        <p:blipFill>
          <a:blip r:embed="rId2"/>
          <a:srcRect/>
          <a:stretch/>
        </p:blipFill>
        <p:spPr>
          <a:xfrm>
            <a:off x="1194139" y="1690688"/>
            <a:ext cx="3138374" cy="2453739"/>
          </a:xfrm>
          <a:prstGeom prst="rect">
            <a:avLst/>
          </a:prstGeom>
          <a:ln w="28575">
            <a:solidFill>
              <a:schemeClr val="accent1"/>
            </a:solidFill>
          </a:ln>
        </p:spPr>
      </p:pic>
      <p:cxnSp>
        <p:nvCxnSpPr>
          <p:cNvPr id="14" name="Straight Arrow Connector 13">
            <a:extLst>
              <a:ext uri="{FF2B5EF4-FFF2-40B4-BE49-F238E27FC236}">
                <a16:creationId xmlns:a16="http://schemas.microsoft.com/office/drawing/2014/main" id="{13A0F025-228B-004C-8127-3D6EEDF7D1CE}"/>
              </a:ext>
            </a:extLst>
          </p:cNvPr>
          <p:cNvCxnSpPr>
            <a:cxnSpLocks/>
            <a:stCxn id="4" idx="1"/>
            <a:endCxn id="9" idx="3"/>
          </p:cNvCxnSpPr>
          <p:nvPr/>
        </p:nvCxnSpPr>
        <p:spPr>
          <a:xfrm flipH="1" flipV="1">
            <a:off x="4332513" y="2917558"/>
            <a:ext cx="1763486" cy="3392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4718EE28-9232-9A45-B87C-F7AA257E0FFC}"/>
              </a:ext>
            </a:extLst>
          </p:cNvPr>
          <p:cNvPicPr>
            <a:picLocks noChangeAspect="1"/>
          </p:cNvPicPr>
          <p:nvPr/>
        </p:nvPicPr>
        <p:blipFill>
          <a:blip r:embed="rId3"/>
          <a:srcRect/>
          <a:stretch/>
        </p:blipFill>
        <p:spPr>
          <a:xfrm>
            <a:off x="1035933" y="4244694"/>
            <a:ext cx="3454786" cy="2450592"/>
          </a:xfrm>
          <a:prstGeom prst="rect">
            <a:avLst/>
          </a:prstGeom>
          <a:ln w="28575">
            <a:solidFill>
              <a:schemeClr val="accent6"/>
            </a:solidFill>
          </a:ln>
        </p:spPr>
      </p:pic>
      <p:cxnSp>
        <p:nvCxnSpPr>
          <p:cNvPr id="20" name="Straight Arrow Connector 19">
            <a:extLst>
              <a:ext uri="{FF2B5EF4-FFF2-40B4-BE49-F238E27FC236}">
                <a16:creationId xmlns:a16="http://schemas.microsoft.com/office/drawing/2014/main" id="{59E5A73B-1236-5A4B-A1D0-86DF903F13F8}"/>
              </a:ext>
            </a:extLst>
          </p:cNvPr>
          <p:cNvCxnSpPr>
            <a:cxnSpLocks/>
            <a:endCxn id="18" idx="3"/>
          </p:cNvCxnSpPr>
          <p:nvPr/>
        </p:nvCxnSpPr>
        <p:spPr>
          <a:xfrm flipH="1">
            <a:off x="4490719" y="5249344"/>
            <a:ext cx="1605280" cy="220646"/>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24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DCED-9C96-0E47-B9BD-AB89D43931C6}"/>
              </a:ext>
            </a:extLst>
          </p:cNvPr>
          <p:cNvSpPr>
            <a:spLocks noGrp="1"/>
          </p:cNvSpPr>
          <p:nvPr>
            <p:ph type="ctrTitle"/>
          </p:nvPr>
        </p:nvSpPr>
        <p:spPr/>
        <p:txBody>
          <a:bodyPr/>
          <a:lstStyle/>
          <a:p>
            <a:r>
              <a:rPr lang="en-US" dirty="0"/>
              <a:t>Task II</a:t>
            </a:r>
          </a:p>
        </p:txBody>
      </p:sp>
      <p:sp>
        <p:nvSpPr>
          <p:cNvPr id="3" name="Subtitle 2">
            <a:extLst>
              <a:ext uri="{FF2B5EF4-FFF2-40B4-BE49-F238E27FC236}">
                <a16:creationId xmlns:a16="http://schemas.microsoft.com/office/drawing/2014/main" id="{488E8595-37F3-CF4E-8CAF-7D0848EA0C5E}"/>
              </a:ext>
            </a:extLst>
          </p:cNvPr>
          <p:cNvSpPr>
            <a:spLocks noGrp="1"/>
          </p:cNvSpPr>
          <p:nvPr>
            <p:ph type="subTitle" idx="1"/>
          </p:nvPr>
        </p:nvSpPr>
        <p:spPr/>
        <p:txBody>
          <a:bodyPr/>
          <a:lstStyle/>
          <a:p>
            <a:r>
              <a:rPr lang="en-US" dirty="0"/>
              <a:t>3 steps</a:t>
            </a:r>
          </a:p>
        </p:txBody>
      </p:sp>
    </p:spTree>
    <p:extLst>
      <p:ext uri="{BB962C8B-B14F-4D97-AF65-F5344CB8AC3E}">
        <p14:creationId xmlns:p14="http://schemas.microsoft.com/office/powerpoint/2010/main" val="10033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FC80A-1D28-0045-AEF9-2E6669DBA918}"/>
              </a:ext>
            </a:extLst>
          </p:cNvPr>
          <p:cNvSpPr>
            <a:spLocks noGrp="1"/>
          </p:cNvSpPr>
          <p:nvPr>
            <p:ph type="title"/>
          </p:nvPr>
        </p:nvSpPr>
        <p:spPr/>
        <p:txBody>
          <a:bodyPr/>
          <a:lstStyle/>
          <a:p>
            <a:pPr algn="ctr"/>
            <a:r>
              <a:rPr lang="en-US" dirty="0"/>
              <a:t>Task II: Steps 1 &amp; 2</a:t>
            </a:r>
          </a:p>
        </p:txBody>
      </p:sp>
      <p:sp>
        <p:nvSpPr>
          <p:cNvPr id="4" name="TextBox 3">
            <a:extLst>
              <a:ext uri="{FF2B5EF4-FFF2-40B4-BE49-F238E27FC236}">
                <a16:creationId xmlns:a16="http://schemas.microsoft.com/office/drawing/2014/main" id="{D1849933-EE2E-1541-A3EF-D9D458C57477}"/>
              </a:ext>
            </a:extLst>
          </p:cNvPr>
          <p:cNvSpPr txBox="1"/>
          <p:nvPr/>
        </p:nvSpPr>
        <p:spPr>
          <a:xfrm>
            <a:off x="6966857" y="1978024"/>
            <a:ext cx="4688113" cy="923330"/>
          </a:xfrm>
          <a:prstGeom prst="rect">
            <a:avLst/>
          </a:prstGeom>
          <a:noFill/>
          <a:ln w="28575">
            <a:solidFill>
              <a:schemeClr val="accent1"/>
            </a:solidFill>
          </a:ln>
        </p:spPr>
        <p:txBody>
          <a:bodyPr wrap="square" rtlCol="0">
            <a:spAutoFit/>
          </a:bodyPr>
          <a:lstStyle/>
          <a:p>
            <a:r>
              <a:rPr lang="en-US" dirty="0"/>
              <a:t>Step 1.</a:t>
            </a:r>
          </a:p>
          <a:p>
            <a:r>
              <a:rPr lang="en-US" dirty="0"/>
              <a:t>I loaded in the necessary file and created the ETG and LTG subsets from previous tutorials.</a:t>
            </a:r>
          </a:p>
        </p:txBody>
      </p:sp>
      <p:sp>
        <p:nvSpPr>
          <p:cNvPr id="5" name="TextBox 4">
            <a:extLst>
              <a:ext uri="{FF2B5EF4-FFF2-40B4-BE49-F238E27FC236}">
                <a16:creationId xmlns:a16="http://schemas.microsoft.com/office/drawing/2014/main" id="{23C21CA2-C76A-C64E-824A-924E379BB2C2}"/>
              </a:ext>
            </a:extLst>
          </p:cNvPr>
          <p:cNvSpPr txBox="1"/>
          <p:nvPr/>
        </p:nvSpPr>
        <p:spPr>
          <a:xfrm>
            <a:off x="6966857" y="3193738"/>
            <a:ext cx="4688113" cy="1477328"/>
          </a:xfrm>
          <a:prstGeom prst="rect">
            <a:avLst/>
          </a:prstGeom>
          <a:noFill/>
          <a:ln w="28575">
            <a:solidFill>
              <a:schemeClr val="accent6"/>
            </a:solidFill>
          </a:ln>
        </p:spPr>
        <p:txBody>
          <a:bodyPr wrap="square" rtlCol="0">
            <a:spAutoFit/>
          </a:bodyPr>
          <a:lstStyle/>
          <a:p>
            <a:r>
              <a:rPr lang="en-US" dirty="0"/>
              <a:t>Step 2.</a:t>
            </a:r>
          </a:p>
          <a:p>
            <a:r>
              <a:rPr lang="en-US" dirty="0"/>
              <a:t>I imported the csv file I needed, created the subsets, wrote the code for the plot, and created the figure. (See python code file for code with the file name </a:t>
            </a:r>
            <a:r>
              <a:rPr lang="en-US" dirty="0" err="1"/>
              <a:t>Tutorial_V_TaskII</a:t>
            </a:r>
            <a:r>
              <a:rPr lang="en-US" dirty="0"/>
              <a:t>)</a:t>
            </a:r>
          </a:p>
        </p:txBody>
      </p:sp>
      <p:pic>
        <p:nvPicPr>
          <p:cNvPr id="6" name="Picture 5">
            <a:extLst>
              <a:ext uri="{FF2B5EF4-FFF2-40B4-BE49-F238E27FC236}">
                <a16:creationId xmlns:a16="http://schemas.microsoft.com/office/drawing/2014/main" id="{D9B4F257-15C0-0142-89B7-968768D647F7}"/>
              </a:ext>
            </a:extLst>
          </p:cNvPr>
          <p:cNvPicPr>
            <a:picLocks noChangeAspect="1"/>
          </p:cNvPicPr>
          <p:nvPr/>
        </p:nvPicPr>
        <p:blipFill>
          <a:blip r:embed="rId2"/>
          <a:srcRect/>
          <a:stretch/>
        </p:blipFill>
        <p:spPr>
          <a:xfrm>
            <a:off x="679714" y="1954272"/>
            <a:ext cx="5285658" cy="899578"/>
          </a:xfrm>
          <a:prstGeom prst="rect">
            <a:avLst/>
          </a:prstGeom>
          <a:ln w="28575">
            <a:solidFill>
              <a:schemeClr val="accent1"/>
            </a:solidFill>
          </a:ln>
        </p:spPr>
      </p:pic>
      <p:cxnSp>
        <p:nvCxnSpPr>
          <p:cNvPr id="7" name="Straight Arrow Connector 6">
            <a:extLst>
              <a:ext uri="{FF2B5EF4-FFF2-40B4-BE49-F238E27FC236}">
                <a16:creationId xmlns:a16="http://schemas.microsoft.com/office/drawing/2014/main" id="{EBF9A46C-219F-314E-B352-E2FE99EAAC41}"/>
              </a:ext>
            </a:extLst>
          </p:cNvPr>
          <p:cNvCxnSpPr>
            <a:cxnSpLocks/>
            <a:stCxn id="4" idx="1"/>
            <a:endCxn id="6" idx="3"/>
          </p:cNvCxnSpPr>
          <p:nvPr/>
        </p:nvCxnSpPr>
        <p:spPr>
          <a:xfrm flipH="1" flipV="1">
            <a:off x="5965372" y="2404061"/>
            <a:ext cx="1001485" cy="356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25CA04E-5C75-D847-BB65-59941ABFE26B}"/>
              </a:ext>
            </a:extLst>
          </p:cNvPr>
          <p:cNvCxnSpPr>
            <a:cxnSpLocks/>
            <a:stCxn id="5" idx="1"/>
            <a:endCxn id="23" idx="3"/>
          </p:cNvCxnSpPr>
          <p:nvPr/>
        </p:nvCxnSpPr>
        <p:spPr>
          <a:xfrm flipH="1">
            <a:off x="6291943" y="3932402"/>
            <a:ext cx="674914" cy="48950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748CCA77-549E-4646-9385-086165887AAA}"/>
              </a:ext>
            </a:extLst>
          </p:cNvPr>
          <p:cNvPicPr>
            <a:picLocks noChangeAspect="1"/>
          </p:cNvPicPr>
          <p:nvPr/>
        </p:nvPicPr>
        <p:blipFill>
          <a:blip r:embed="rId3"/>
          <a:srcRect/>
          <a:stretch/>
        </p:blipFill>
        <p:spPr>
          <a:xfrm>
            <a:off x="362858" y="2960363"/>
            <a:ext cx="5929085" cy="2923079"/>
          </a:xfrm>
          <a:prstGeom prst="rect">
            <a:avLst/>
          </a:prstGeom>
          <a:ln w="28575">
            <a:solidFill>
              <a:schemeClr val="accent6"/>
            </a:solidFill>
          </a:ln>
        </p:spPr>
      </p:pic>
    </p:spTree>
    <p:extLst>
      <p:ext uri="{BB962C8B-B14F-4D97-AF65-F5344CB8AC3E}">
        <p14:creationId xmlns:p14="http://schemas.microsoft.com/office/powerpoint/2010/main" val="2100232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FC80A-1D28-0045-AEF9-2E6669DBA918}"/>
              </a:ext>
            </a:extLst>
          </p:cNvPr>
          <p:cNvSpPr>
            <a:spLocks noGrp="1"/>
          </p:cNvSpPr>
          <p:nvPr>
            <p:ph type="title"/>
          </p:nvPr>
        </p:nvSpPr>
        <p:spPr/>
        <p:txBody>
          <a:bodyPr/>
          <a:lstStyle/>
          <a:p>
            <a:pPr algn="ctr"/>
            <a:r>
              <a:rPr lang="en-US" dirty="0"/>
              <a:t>Task II: Step 3</a:t>
            </a:r>
          </a:p>
        </p:txBody>
      </p:sp>
      <p:pic>
        <p:nvPicPr>
          <p:cNvPr id="23" name="Picture 22">
            <a:extLst>
              <a:ext uri="{FF2B5EF4-FFF2-40B4-BE49-F238E27FC236}">
                <a16:creationId xmlns:a16="http://schemas.microsoft.com/office/drawing/2014/main" id="{748CCA77-549E-4646-9385-086165887AAA}"/>
              </a:ext>
            </a:extLst>
          </p:cNvPr>
          <p:cNvPicPr>
            <a:picLocks noChangeAspect="1"/>
          </p:cNvPicPr>
          <p:nvPr/>
        </p:nvPicPr>
        <p:blipFill>
          <a:blip r:embed="rId2"/>
          <a:srcRect/>
          <a:stretch/>
        </p:blipFill>
        <p:spPr>
          <a:xfrm>
            <a:off x="2085521" y="1255864"/>
            <a:ext cx="8020957" cy="3954386"/>
          </a:xfrm>
          <a:prstGeom prst="rect">
            <a:avLst/>
          </a:prstGeom>
          <a:ln w="12700">
            <a:solidFill>
              <a:schemeClr val="tx1"/>
            </a:solidFill>
          </a:ln>
        </p:spPr>
      </p:pic>
      <p:sp>
        <p:nvSpPr>
          <p:cNvPr id="31" name="TextBox 30">
            <a:extLst>
              <a:ext uri="{FF2B5EF4-FFF2-40B4-BE49-F238E27FC236}">
                <a16:creationId xmlns:a16="http://schemas.microsoft.com/office/drawing/2014/main" id="{EFFA15E1-31B4-6B44-9168-509D5B12E8AF}"/>
              </a:ext>
            </a:extLst>
          </p:cNvPr>
          <p:cNvSpPr txBox="1"/>
          <p:nvPr/>
        </p:nvSpPr>
        <p:spPr>
          <a:xfrm>
            <a:off x="2085522" y="5221136"/>
            <a:ext cx="8020956" cy="1384995"/>
          </a:xfrm>
          <a:prstGeom prst="rect">
            <a:avLst/>
          </a:prstGeom>
          <a:noFill/>
          <a:ln w="12700">
            <a:solidFill>
              <a:schemeClr val="tx1"/>
            </a:solidFill>
          </a:ln>
        </p:spPr>
        <p:txBody>
          <a:bodyPr wrap="square" rtlCol="0">
            <a:spAutoFit/>
          </a:bodyPr>
          <a:lstStyle/>
          <a:p>
            <a:r>
              <a:rPr lang="en-US" sz="1400" dirty="0"/>
              <a:t>Figure 1. The red dots are elliptical galaxies (ETGs) and the blue dots are spiral disk galaxies (LTGs). The left panel shows the log</a:t>
            </a:r>
            <a:r>
              <a:rPr lang="en-US" sz="1400" baseline="-25000" dirty="0"/>
              <a:t>10 </a:t>
            </a:r>
            <a:r>
              <a:rPr lang="en-US" sz="1400" dirty="0"/>
              <a:t>of the stellar mass vs. the (u-r) color. Galaxies that have high (u-r) color are red and are concentrated between masses of ~10.4 to ~11 are the ETGs. Galaxies that are generally lower on the (u-r) color scale and are concentrated between 10 to ~10.9 are LTGs. The right panel shows the (r-z) color vs. (u-r) color. Galaxies low on both axis are blue in color and galaxies high on both axis are red in color. These are the LTG and ETG galaxies, respectively. Notice a wider spread in color and mass for the LTGs.</a:t>
            </a:r>
          </a:p>
        </p:txBody>
      </p:sp>
    </p:spTree>
    <p:extLst>
      <p:ext uri="{BB962C8B-B14F-4D97-AF65-F5344CB8AC3E}">
        <p14:creationId xmlns:p14="http://schemas.microsoft.com/office/powerpoint/2010/main" val="3967521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3334</TotalTime>
  <Words>1427</Words>
  <Application>Microsoft Macintosh PowerPoint</Application>
  <PresentationFormat>Widescreen</PresentationFormat>
  <Paragraphs>84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Cambria Math</vt:lpstr>
      <vt:lpstr>Office Theme</vt:lpstr>
      <vt:lpstr>Tutorial V – Professional Plotting with Python</vt:lpstr>
      <vt:lpstr>1.1 AXIS-specific plotting</vt:lpstr>
      <vt:lpstr>1.1 AXIS – specific plotting: Activity I</vt:lpstr>
      <vt:lpstr>Task I</vt:lpstr>
      <vt:lpstr>Task I: Steps 1 - 2, Activity II</vt:lpstr>
      <vt:lpstr>Task I: Steps 3 - 4, Activities III &amp; IV</vt:lpstr>
      <vt:lpstr>Task II</vt:lpstr>
      <vt:lpstr>Task II: Steps 1 &amp; 2</vt:lpstr>
      <vt:lpstr>Task II: Step 3</vt:lpstr>
      <vt:lpstr>Task III</vt:lpstr>
      <vt:lpstr>Task III: Steps 1 &amp; 2</vt:lpstr>
      <vt:lpstr>Task III: Step 4</vt:lpstr>
      <vt:lpstr>Task IV</vt:lpstr>
      <vt:lpstr>Task IV: Steps 1 - 3</vt:lpstr>
      <vt:lpstr>Task IV: Step 4</vt:lpstr>
      <vt:lpstr>Task V</vt:lpstr>
      <vt:lpstr>Task V: Step 1</vt:lpstr>
      <vt:lpstr>Task V: Step 2</vt:lpstr>
      <vt:lpstr>Task V: Step 3</vt:lpstr>
      <vt:lpstr>Task VI</vt:lpstr>
      <vt:lpstr>Task VI: Plots Analysis</vt:lpstr>
      <vt:lpstr>Collaborators </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V – Professional Plotting with Python</dc:title>
  <dc:creator>Higgins, Lauren Anne (UMKC-Student)</dc:creator>
  <cp:lastModifiedBy>Higgins, Lauren Anne (UMKC-Student)</cp:lastModifiedBy>
  <cp:revision>39</cp:revision>
  <dcterms:created xsi:type="dcterms:W3CDTF">2020-03-09T16:14:42Z</dcterms:created>
  <dcterms:modified xsi:type="dcterms:W3CDTF">2020-03-19T20:10:41Z</dcterms:modified>
</cp:coreProperties>
</file>