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6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4" pos="2040" userDrawn="1">
          <p15:clr>
            <a:srgbClr val="A4A3A4"/>
          </p15:clr>
        </p15:guide>
        <p15:guide id="6" orient="horz" pos="3528" userDrawn="1">
          <p15:clr>
            <a:srgbClr val="A4A3A4"/>
          </p15:clr>
        </p15:guide>
        <p15:guide id="7" orient="horz" pos="139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9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stelle Higgins" initials="EH" lastIdx="1" clrIdx="0">
    <p:extLst>
      <p:ext uri="{19B8F6BF-5375-455C-9EA6-DF929625EA0E}">
        <p15:presenceInfo xmlns:p15="http://schemas.microsoft.com/office/powerpoint/2012/main" userId="S::ethiggins@uchicago.edu::7c121095-584b-4999-8539-e13ef696c3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78A"/>
    <a:srgbClr val="56828B"/>
    <a:srgbClr val="628C8C"/>
    <a:srgbClr val="FE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0"/>
    <p:restoredTop sz="78861"/>
  </p:normalViewPr>
  <p:slideViewPr>
    <p:cSldViewPr snapToGrid="0" snapToObjects="1" showGuides="1">
      <p:cViewPr varScale="1">
        <p:scale>
          <a:sx n="81" d="100"/>
          <a:sy n="81" d="100"/>
        </p:scale>
        <p:origin x="440" y="184"/>
      </p:cViewPr>
      <p:guideLst>
        <p:guide orient="horz" pos="1776"/>
        <p:guide orient="horz" pos="336"/>
        <p:guide pos="2040"/>
        <p:guide orient="horz" pos="3528"/>
        <p:guide orient="horz" pos="1392"/>
        <p:guide pos="3840"/>
        <p:guide pos="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D3F4F-FABE-6840-8F1A-BC219A71A8C4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CFADB-D1A3-634F-A322-D90776FB2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2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4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In asthma, psychological distress can negatively impact airway inflammation, asthma control, and treatment efficacy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Asthma-related inflammation has been associated with neural activity in networks involved in regulating attn, and processing and responding to emotionally salient cues</a:t>
            </a:r>
            <a:endParaRPr lang="en-US" sz="1200" baseline="3000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/>
              <a:t>Interventions targeting emotion regulation, such as MBSR, can reduce stress-related inflammation, improve asthma control, and alter neural activity within these networks</a:t>
            </a:r>
          </a:p>
          <a:p>
            <a:pPr marL="349250" indent="-3492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Does activity in these neural networks underlie MBSR’s impact on disease-related outcomes in asthma?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45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randomized 72 asthmatic adults to an 8wk mindfulness-based stress reduction course or wait-list control group, </a:t>
            </a:r>
          </a:p>
          <a:p>
            <a:r>
              <a:rPr lang="en-US" dirty="0"/>
              <a:t>and collected type 2 inflammation, self-report measures, and functional neuroimaging </a:t>
            </a:r>
          </a:p>
          <a:p>
            <a:r>
              <a:rPr lang="en-US" dirty="0"/>
              <a:t>at baseline, after the intervention, and at 6mo </a:t>
            </a:r>
            <a:r>
              <a:rPr lang="en-US" dirty="0" err="1"/>
              <a:t>followup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9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functional neuroimaging, participants in the scanner pressed a button to identify the color of asthma-relevant, negative, or neutral words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73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INTERPRETATION: </a:t>
            </a:r>
            <a:r>
              <a:rPr lang="en-US" dirty="0" err="1"/>
              <a:t>dlPFC</a:t>
            </a:r>
            <a:r>
              <a:rPr lang="en-US" dirty="0"/>
              <a:t> attn allocation, </a:t>
            </a:r>
            <a:r>
              <a:rPr lang="en-US" dirty="0" err="1"/>
              <a:t>amyg</a:t>
            </a:r>
            <a:r>
              <a:rPr lang="en-US" dirty="0"/>
              <a:t> reactivity  -- may reflect a decrease in attn allocated to salient cues, and buffered/reduced reactivity to those cues; associated w increased mindfulness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Brains = regions where change in activation was greater for MBSR than WL, and where there is an association with mindfulness 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dlPFC</a:t>
            </a:r>
            <a:r>
              <a:rPr lang="en-US" dirty="0"/>
              <a:t>: significant </a:t>
            </a:r>
            <a:r>
              <a:rPr lang="en-US" b="1" dirty="0"/>
              <a:t>decrease</a:t>
            </a:r>
            <a:r>
              <a:rPr lang="en-US" b="0" dirty="0"/>
              <a:t> in MBSR group alone, group diff</a:t>
            </a:r>
          </a:p>
          <a:p>
            <a:pPr marL="171450" indent="-171450">
              <a:buFontTx/>
              <a:buChar char="-"/>
            </a:pPr>
            <a:r>
              <a:rPr lang="en-US" b="0" dirty="0" err="1"/>
              <a:t>Amyg</a:t>
            </a:r>
            <a:r>
              <a:rPr lang="en-US" b="0" dirty="0"/>
              <a:t>: significant </a:t>
            </a:r>
            <a:r>
              <a:rPr lang="en-US" b="1" dirty="0"/>
              <a:t>increase</a:t>
            </a:r>
            <a:r>
              <a:rPr lang="en-US" b="0" dirty="0"/>
              <a:t> in WL group alone, group diff – </a:t>
            </a:r>
            <a:r>
              <a:rPr lang="en-US" b="0" i="1" dirty="0"/>
              <a:t>buffering effect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1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Across groups, decreased inflammation and distress correlate with reduced insula response to aversive cues at T2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INTERPRETATION: decreased attn and emotional arousal to salient cues predicts improved asthma-related symptoms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emotion arousal, salience; associated with asthmatic inflammation in our previous studies </a:t>
            </a:r>
          </a:p>
          <a:p>
            <a:pPr marL="628650" lvl="1" indent="-171450">
              <a:buFontTx/>
              <a:buChar char="-"/>
            </a:pPr>
            <a:r>
              <a:rPr lang="en-US" b="1" dirty="0"/>
              <a:t>less intense (emo/</a:t>
            </a:r>
            <a:r>
              <a:rPr lang="en-US" b="1" dirty="0" err="1"/>
              <a:t>inflam</a:t>
            </a:r>
            <a:r>
              <a:rPr lang="en-US" b="1" dirty="0"/>
              <a:t>) response to triggers</a:t>
            </a:r>
          </a:p>
          <a:p>
            <a:pPr marL="628650" lvl="1" indent="-171450">
              <a:buFontTx/>
              <a:buChar char="-"/>
            </a:pP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other words, the greater the decrease in neural response to aversive cues from over time, the bigger the improvement in symptoms</a:t>
            </a:r>
            <a:endParaRPr lang="en-US" b="1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Brains = regions where decrease in activation was greater for those who had more symptom improvement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Distress = GSI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66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Across groups, increased mindfulness and decreased distress correlates with reduced </a:t>
            </a:r>
            <a:r>
              <a:rPr lang="en-US" dirty="0" err="1"/>
              <a:t>dACC</a:t>
            </a:r>
            <a:r>
              <a:rPr lang="en-US" dirty="0"/>
              <a:t> response to aversive cues at T2</a:t>
            </a:r>
          </a:p>
          <a:p>
            <a:pPr marL="171450" indent="-171450">
              <a:buFontTx/>
              <a:buChar char="-"/>
            </a:pPr>
            <a:r>
              <a:rPr lang="en-US" dirty="0"/>
              <a:t>INTERPRETATION: </a:t>
            </a:r>
            <a:r>
              <a:rPr lang="en-US" dirty="0" err="1"/>
              <a:t>dACC</a:t>
            </a:r>
            <a:r>
              <a:rPr lang="en-US" dirty="0"/>
              <a:t> also part of network involved in salience/emotion reactivity, may reflect decreased reactivity – less triggered by salient events, lower symptom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other words, the greater the decrease in neural response to aversive cues from before to after the intervention, the bigger the improvement in mindfulness/</a:t>
            </a:r>
            <a:r>
              <a:rPr lang="en-US" dirty="0" err="1"/>
              <a:t>symp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Brains = regions where decrease in activation was greater for those who showed more mindfulness and less distress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63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In contrast to T2, at T3, MBSR-related improved asthma control and overall decreased depression correlates with increased </a:t>
            </a:r>
            <a:r>
              <a:rPr lang="en-US" sz="1200" dirty="0" err="1"/>
              <a:t>dACC</a:t>
            </a:r>
            <a:r>
              <a:rPr lang="en-US" sz="1200" dirty="0"/>
              <a:t> response to aversive cues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dirty="0"/>
              <a:t>INTERPRETATION: role of </a:t>
            </a:r>
            <a:r>
              <a:rPr lang="en-US" sz="1200" dirty="0" err="1"/>
              <a:t>dACC</a:t>
            </a:r>
            <a:r>
              <a:rPr lang="en-US" sz="1200" dirty="0"/>
              <a:t> in these associations may shift over time, becoming more regulatory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u="none" dirty="0" err="1"/>
              <a:t>dACC</a:t>
            </a:r>
            <a:r>
              <a:rPr lang="en-US" sz="1200" u="none" dirty="0"/>
              <a:t> implicated in both emo reactivity and regulation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u="none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 other words, the greater the INCREASE in neural response to aversive cues from before to after the intervention, the bigger the improvement in symptoms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cluster in the brain where increasing activity from T1 to T3 (in response to aversive compared to neutral cues) was associated with MBSR-related improvements in asthma control /// was greater for those whose depression improved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40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n-US" sz="1200" dirty="0"/>
              <a:t>To recap and summarize, we found that: 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200" dirty="0"/>
              <a:t>MBSR training alters neural processing of aversive cues, which may reflect decreased reactivity to salient triggers and enhanced attn/emotion regulation, and predicts increased mindfulness and asthma control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200" dirty="0"/>
              <a:t>Across groups, decreased neural reactivity to salient cues (in emotion-reactive circuits) is associated with positive disease outcomes (inflammation and distress)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200" dirty="0" err="1"/>
              <a:t>dACC’s</a:t>
            </a:r>
            <a:r>
              <a:rPr lang="en-US" sz="1200" dirty="0"/>
              <a:t> role in mindfulness, emotion, and asthma may become more regulatory over time</a:t>
            </a:r>
          </a:p>
          <a:p>
            <a:pPr marL="171450" indent="-1714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en-US" sz="1200" dirty="0"/>
              <a:t>These results highlight the importance of targeting mind-body relationships in asthma treatment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CFADB-D1A3-634F-A322-D90776FB2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97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14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8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8BE9D97-726D-0C41-8046-04018596CF49}" type="datetimeFigureOut">
              <a:rPr lang="en-US" smtClean="0"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6F23468-BDDB-6944-B959-7140BB948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87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A460-FBA6-5043-A1C3-71B4EF633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2"/>
            <a:ext cx="8791575" cy="3368357"/>
          </a:xfrm>
        </p:spPr>
        <p:txBody>
          <a:bodyPr>
            <a:normAutofit/>
          </a:bodyPr>
          <a:lstStyle/>
          <a:p>
            <a:r>
              <a:rPr lang="en-US" cap="small" dirty="0">
                <a:latin typeface="Gill Sans MT" panose="020B0502020104020203" pitchFamily="34" charset="77"/>
              </a:rPr>
              <a:t>Brain Functional Changes Following Mindfulness Training in Asthma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69C38-5938-BB4F-B112-1A279A9AD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815840"/>
            <a:ext cx="8791575" cy="14427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Estelle T </a:t>
            </a:r>
            <a:r>
              <a:rPr lang="en-US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Higgins</a:t>
            </a:r>
            <a:r>
              <a:rPr lang="en-US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a</a:t>
            </a:r>
            <a:r>
              <a:rPr lang="en-US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, Richard J </a:t>
            </a:r>
            <a:r>
              <a:rPr lang="en-US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Davidson</a:t>
            </a:r>
            <a:r>
              <a:rPr lang="en-US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a,b,c</a:t>
            </a:r>
            <a:r>
              <a:rPr lang="en-US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, Melissa A </a:t>
            </a:r>
            <a:r>
              <a:rPr lang="en-US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Rosenkranz</a:t>
            </a:r>
            <a:r>
              <a:rPr lang="en-US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a,c</a:t>
            </a:r>
            <a:endParaRPr lang="en-US" cap="none" baseline="30000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cap="none" dirty="0">
              <a:solidFill>
                <a:schemeClr val="tx1"/>
              </a:solidFill>
              <a:latin typeface="Gill Sans MT" panose="020B0502020104020203" pitchFamily="34" charset="77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a</a:t>
            </a:r>
            <a:r>
              <a:rPr lang="en-US" sz="1400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University</a:t>
            </a:r>
            <a:r>
              <a:rPr lang="en-US" sz="1400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 of Wisconsin-Madison, Center for Healthy Minds, Madison, WI, USA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b</a:t>
            </a:r>
            <a:r>
              <a:rPr lang="en-US" sz="1400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University</a:t>
            </a:r>
            <a:r>
              <a:rPr lang="en-US" sz="1400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 of Wisconsin School of Medicine and Public Health, Department of Psychiatry, Madison, WI, USA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cap="none" baseline="30000" dirty="0" err="1">
                <a:solidFill>
                  <a:schemeClr val="tx1"/>
                </a:solidFill>
                <a:latin typeface="Gill Sans MT" panose="020B0502020104020203" pitchFamily="34" charset="77"/>
              </a:rPr>
              <a:t>c</a:t>
            </a:r>
            <a:r>
              <a:rPr lang="en-US" sz="1400" cap="none" dirty="0" err="1">
                <a:solidFill>
                  <a:schemeClr val="tx1"/>
                </a:solidFill>
                <a:latin typeface="Gill Sans MT" panose="020B0502020104020203" pitchFamily="34" charset="77"/>
              </a:rPr>
              <a:t>University</a:t>
            </a:r>
            <a:r>
              <a:rPr lang="en-US" sz="1400" cap="none" dirty="0">
                <a:solidFill>
                  <a:schemeClr val="tx1"/>
                </a:solidFill>
                <a:latin typeface="Gill Sans MT" panose="020B0502020104020203" pitchFamily="34" charset="77"/>
              </a:rPr>
              <a:t> of Wisconsin-Madison, Department of Psychology, Madison, WI, USA</a:t>
            </a:r>
          </a:p>
        </p:txBody>
      </p:sp>
    </p:spTree>
    <p:extLst>
      <p:ext uri="{BB962C8B-B14F-4D97-AF65-F5344CB8AC3E}">
        <p14:creationId xmlns:p14="http://schemas.microsoft.com/office/powerpoint/2010/main" val="2937361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93F5-A0E5-AA4D-8E1A-2385600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F7D67-50B6-9F4A-8AFA-F8FBDD00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03" y="4353158"/>
            <a:ext cx="1268249" cy="1449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346635-A637-8E4D-95B3-1660C573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2520075"/>
            <a:ext cx="2074698" cy="1378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D09DA-CFB1-1049-9509-8C01FA6D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904" y="2444093"/>
            <a:ext cx="1422400" cy="1422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93CE30-75AE-8649-A252-4ECC1DAAD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49348"/>
            <a:ext cx="3733800" cy="3378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44C9F-3693-7C42-87FA-EB8AEB0FAE76}"/>
              </a:ext>
            </a:extLst>
          </p:cNvPr>
          <p:cNvSpPr txBox="1"/>
          <p:nvPr/>
        </p:nvSpPr>
        <p:spPr>
          <a:xfrm>
            <a:off x="3925615" y="5801712"/>
            <a:ext cx="1338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6E532-F8EB-A644-B3FC-22A95A5144D2}"/>
              </a:ext>
            </a:extLst>
          </p:cNvPr>
          <p:cNvSpPr txBox="1"/>
          <p:nvPr/>
        </p:nvSpPr>
        <p:spPr>
          <a:xfrm>
            <a:off x="1924311" y="3878319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Melissa Rosenkranz, PhD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6E50B-E11D-B34E-9BF0-93A8EAF57847}"/>
              </a:ext>
            </a:extLst>
          </p:cNvPr>
          <p:cNvSpPr txBox="1"/>
          <p:nvPr/>
        </p:nvSpPr>
        <p:spPr>
          <a:xfrm>
            <a:off x="3873978" y="3841531"/>
            <a:ext cx="16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Davidson, PhD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F2EA1-CAC0-EF44-8D26-F84A02CC36A1}"/>
              </a:ext>
            </a:extLst>
          </p:cNvPr>
          <p:cNvSpPr txBox="1"/>
          <p:nvPr/>
        </p:nvSpPr>
        <p:spPr>
          <a:xfrm>
            <a:off x="6211614" y="5990896"/>
            <a:ext cx="3578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&amp; many others!</a:t>
            </a:r>
          </a:p>
        </p:txBody>
      </p:sp>
    </p:spTree>
    <p:extLst>
      <p:ext uri="{BB962C8B-B14F-4D97-AF65-F5344CB8AC3E}">
        <p14:creationId xmlns:p14="http://schemas.microsoft.com/office/powerpoint/2010/main" val="46132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58C5-A61B-934E-B00F-72949FF4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74CD-0D9B-0C43-9064-BCFB590D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82874"/>
          </a:xfrm>
        </p:spPr>
        <p:txBody>
          <a:bodyPr>
            <a:normAutofit/>
          </a:bodyPr>
          <a:lstStyle/>
          <a:p>
            <a:r>
              <a:rPr lang="en-US" dirty="0"/>
              <a:t>Psychological distress &amp; asthma </a:t>
            </a:r>
          </a:p>
          <a:p>
            <a:r>
              <a:rPr lang="en-US" dirty="0"/>
              <a:t>Neural networks: attention, emotion, salience</a:t>
            </a:r>
          </a:p>
          <a:p>
            <a:pPr lvl="1"/>
            <a:r>
              <a:rPr lang="en-US" i="1" dirty="0"/>
              <a:t>PFC, </a:t>
            </a:r>
            <a:r>
              <a:rPr lang="en-US" i="1" dirty="0" err="1"/>
              <a:t>dACC</a:t>
            </a:r>
            <a:r>
              <a:rPr lang="en-US" i="1" dirty="0"/>
              <a:t>, amygdala, insula</a:t>
            </a:r>
          </a:p>
          <a:p>
            <a:r>
              <a:rPr lang="en-US" dirty="0"/>
              <a:t>Mindfulness-Based Stress Reduction (MBSR)</a:t>
            </a:r>
            <a:endParaRPr lang="en-US" i="1" dirty="0"/>
          </a:p>
          <a:p>
            <a:endParaRPr lang="en-US" i="1" dirty="0"/>
          </a:p>
          <a:p>
            <a:r>
              <a:rPr lang="en-US" b="1" i="1" dirty="0"/>
              <a:t>Does activity in these neural regions underlie MBSR’s impact on disease-related outcomes in asthma?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CAB73A-3621-614C-B729-84B945BD6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36" t="25482" r="8287" b="546"/>
          <a:stretch/>
        </p:blipFill>
        <p:spPr>
          <a:xfrm>
            <a:off x="7209358" y="3117408"/>
            <a:ext cx="3434576" cy="944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C43659-EAAA-F74F-995E-3826BE1AF2CB}"/>
              </a:ext>
            </a:extLst>
          </p:cNvPr>
          <p:cNvSpPr txBox="1"/>
          <p:nvPr/>
        </p:nvSpPr>
        <p:spPr>
          <a:xfrm>
            <a:off x="8164646" y="4034239"/>
            <a:ext cx="2479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(Menon, 2015; </a:t>
            </a:r>
            <a:r>
              <a:rPr lang="en-US" sz="800" i="1" dirty="0"/>
              <a:t>Brain Mapping: An Encyclopedic Reference</a:t>
            </a:r>
            <a:r>
              <a:rPr lang="en-US" sz="800" dirty="0"/>
              <a:t>)</a:t>
            </a:r>
            <a:endParaRPr lang="en-US" sz="800" i="1" dirty="0"/>
          </a:p>
        </p:txBody>
      </p:sp>
    </p:spTree>
    <p:extLst>
      <p:ext uri="{BB962C8B-B14F-4D97-AF65-F5344CB8AC3E}">
        <p14:creationId xmlns:p14="http://schemas.microsoft.com/office/powerpoint/2010/main" val="40019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A272D7D-2406-EA4A-8354-2FCB97659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168" y="2387331"/>
            <a:ext cx="7979664" cy="3101983"/>
          </a:xfrm>
        </p:spPr>
        <p:txBody>
          <a:bodyPr/>
          <a:lstStyle/>
          <a:p>
            <a:r>
              <a:rPr lang="en-US" b="1" dirty="0"/>
              <a:t>Type 2 Inflammation</a:t>
            </a:r>
            <a:r>
              <a:rPr lang="en-US" dirty="0"/>
              <a:t>: blood &amp; sputum eosinophils, </a:t>
            </a:r>
            <a:r>
              <a:rPr lang="en-US" dirty="0" err="1"/>
              <a:t>FeNO</a:t>
            </a:r>
            <a:endParaRPr lang="en-US" dirty="0"/>
          </a:p>
          <a:p>
            <a:r>
              <a:rPr lang="en-US" b="1" dirty="0"/>
              <a:t>Self-Report</a:t>
            </a:r>
            <a:r>
              <a:rPr lang="en-US" dirty="0"/>
              <a:t>: asthma control (ACQ-6), mindfulness (FFMQ), distress (SCL90R), depression (BDI), anxiety (BAI)</a:t>
            </a:r>
          </a:p>
          <a:p>
            <a:r>
              <a:rPr lang="en-US" b="1" dirty="0"/>
              <a:t>Task-Based fMRI: </a:t>
            </a:r>
            <a:r>
              <a:rPr lang="en-US" dirty="0"/>
              <a:t> Asthma Stroop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93C882-647C-CA47-9D27-26D416D386B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687986" y="5589692"/>
            <a:ext cx="593284" cy="721889"/>
          </a:xfrm>
          <a:prstGeom prst="line">
            <a:avLst/>
          </a:prstGeom>
          <a:ln w="12700">
            <a:solidFill>
              <a:srgbClr val="E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F2D5B7-06D5-B441-AAF0-5F390BD0FE30}"/>
              </a:ext>
            </a:extLst>
          </p:cNvPr>
          <p:cNvSpPr txBox="1"/>
          <p:nvPr/>
        </p:nvSpPr>
        <p:spPr>
          <a:xfrm>
            <a:off x="3281270" y="5957638"/>
            <a:ext cx="4706635" cy="707886"/>
          </a:xfrm>
          <a:prstGeom prst="rect">
            <a:avLst/>
          </a:prstGeom>
          <a:solidFill>
            <a:srgbClr val="EFC000"/>
          </a:solidFill>
          <a:ln>
            <a:solidFill>
              <a:schemeClr val="tx1"/>
            </a:solidFill>
          </a:ln>
        </p:spPr>
        <p:txBody>
          <a:bodyPr wrap="square" lIns="182880" tIns="91440" rIns="91440" bIns="91440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Wait-List Control </a:t>
            </a:r>
          </a:p>
          <a:p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(n=34)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4D587-4557-3147-B38B-9CC0C6CA0CF4}"/>
              </a:ext>
            </a:extLst>
          </p:cNvPr>
          <p:cNvSpPr txBox="1"/>
          <p:nvPr/>
        </p:nvSpPr>
        <p:spPr>
          <a:xfrm>
            <a:off x="3281241" y="4017295"/>
            <a:ext cx="4706657" cy="1808187"/>
          </a:xfrm>
          <a:prstGeom prst="rect">
            <a:avLst/>
          </a:prstGeom>
          <a:solidFill>
            <a:srgbClr val="7AA6DC"/>
          </a:solidFill>
          <a:ln>
            <a:solidFill>
              <a:schemeClr val="tx1"/>
            </a:solidFill>
          </a:ln>
        </p:spPr>
        <p:txBody>
          <a:bodyPr wrap="square" lIns="182880" tIns="91440" rIns="91440" bIns="91440" rtlCol="0">
            <a:spAutoFit/>
          </a:bodyPr>
          <a:lstStyle/>
          <a:p>
            <a:pPr>
              <a:spcAft>
                <a:spcPts val="731"/>
              </a:spcAft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8wk Mindfulness-Based Stress Reduction 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(n=38)</a:t>
            </a:r>
          </a:p>
          <a:p>
            <a:pPr marL="344488" indent="-344488">
              <a:spcAft>
                <a:spcPts val="731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Attention on breath, body, and mind</a:t>
            </a:r>
          </a:p>
          <a:p>
            <a:pPr marL="344488" indent="-344488">
              <a:spcAft>
                <a:spcPts val="731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Nonjudgmental awareness</a:t>
            </a:r>
          </a:p>
          <a:p>
            <a:pPr marL="344488" indent="-344488">
              <a:spcAft>
                <a:spcPts val="731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Weekly 2.5hr classes &amp; home practice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9CEF31-5AB8-D34B-8898-261BBBC27D85}"/>
              </a:ext>
            </a:extLst>
          </p:cNvPr>
          <p:cNvCxnSpPr>
            <a:cxnSpLocks/>
          </p:cNvCxnSpPr>
          <p:nvPr/>
        </p:nvCxnSpPr>
        <p:spPr>
          <a:xfrm flipV="1">
            <a:off x="2603098" y="4908578"/>
            <a:ext cx="754449" cy="662940"/>
          </a:xfrm>
          <a:prstGeom prst="line">
            <a:avLst/>
          </a:prstGeom>
          <a:ln w="12700">
            <a:solidFill>
              <a:srgbClr val="7AA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4BEE06-9E42-1F48-B39E-5410BCF10BDF}"/>
              </a:ext>
            </a:extLst>
          </p:cNvPr>
          <p:cNvSpPr txBox="1"/>
          <p:nvPr/>
        </p:nvSpPr>
        <p:spPr>
          <a:xfrm>
            <a:off x="1697935" y="5110694"/>
            <a:ext cx="1202956" cy="861774"/>
          </a:xfrm>
          <a:prstGeom prst="rect">
            <a:avLst/>
          </a:prstGeom>
          <a:solidFill>
            <a:srgbClr val="AFAEB0"/>
          </a:solidFill>
          <a:ln w="3175">
            <a:solidFill>
              <a:schemeClr val="tx1"/>
            </a:solidFill>
          </a:ln>
        </p:spPr>
        <p:txBody>
          <a:bodyPr wrap="square" lIns="164596" rIns="164596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T1 </a:t>
            </a:r>
          </a:p>
          <a:p>
            <a:pPr algn="ctr"/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(baseline)</a:t>
            </a:r>
          </a:p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(n=72)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7AA39B-24E0-E544-BB90-3D9B547C545E}"/>
              </a:ext>
            </a:extLst>
          </p:cNvPr>
          <p:cNvSpPr txBox="1"/>
          <p:nvPr/>
        </p:nvSpPr>
        <p:spPr>
          <a:xfrm>
            <a:off x="9663631" y="5152088"/>
            <a:ext cx="1218251" cy="861774"/>
          </a:xfrm>
          <a:prstGeom prst="rect">
            <a:avLst/>
          </a:prstGeom>
          <a:solidFill>
            <a:srgbClr val="AFAEB0"/>
          </a:solidFill>
          <a:ln w="3175">
            <a:solidFill>
              <a:schemeClr val="tx1"/>
            </a:solidFill>
          </a:ln>
        </p:spPr>
        <p:txBody>
          <a:bodyPr wrap="square" lIns="164596" rIns="164596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T3 </a:t>
            </a:r>
          </a:p>
          <a:p>
            <a:pPr algn="ctr"/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(month 6)</a:t>
            </a:r>
          </a:p>
          <a:p>
            <a:pPr lvl="0"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 = 65)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E1010A-A060-2441-B146-31D079D5D129}"/>
              </a:ext>
            </a:extLst>
          </p:cNvPr>
          <p:cNvSpPr txBox="1"/>
          <p:nvPr/>
        </p:nvSpPr>
        <p:spPr>
          <a:xfrm>
            <a:off x="7909398" y="5111447"/>
            <a:ext cx="1238157" cy="861774"/>
          </a:xfrm>
          <a:prstGeom prst="rect">
            <a:avLst/>
          </a:prstGeom>
          <a:solidFill>
            <a:srgbClr val="AFAEB0"/>
          </a:solidFill>
          <a:ln w="3175">
            <a:solidFill>
              <a:schemeClr val="tx1"/>
            </a:solidFill>
          </a:ln>
        </p:spPr>
        <p:txBody>
          <a:bodyPr wrap="square" lIns="164596" rIns="164596" rtlCol="0">
            <a:spAutoFit/>
          </a:bodyPr>
          <a:lstStyle/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T2 </a:t>
            </a:r>
          </a:p>
          <a:p>
            <a:pPr algn="ctr"/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(month 2)</a:t>
            </a:r>
          </a:p>
          <a:p>
            <a:pPr algn="ctr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 = 67)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913523-9F40-A348-A66D-EC1C301C460B}"/>
              </a:ext>
            </a:extLst>
          </p:cNvPr>
          <p:cNvCxnSpPr>
            <a:cxnSpLocks/>
          </p:cNvCxnSpPr>
          <p:nvPr/>
        </p:nvCxnSpPr>
        <p:spPr>
          <a:xfrm>
            <a:off x="7906005" y="4876778"/>
            <a:ext cx="2560933" cy="0"/>
          </a:xfrm>
          <a:prstGeom prst="line">
            <a:avLst/>
          </a:prstGeom>
          <a:ln w="12700">
            <a:solidFill>
              <a:srgbClr val="7AA6DC"/>
            </a:solidFill>
            <a:headEnd w="lg" len="med"/>
            <a:tailEnd type="diamond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33126C-08C6-9A42-8DCA-F276AC6CB2F8}"/>
              </a:ext>
            </a:extLst>
          </p:cNvPr>
          <p:cNvCxnSpPr>
            <a:cxnSpLocks/>
          </p:cNvCxnSpPr>
          <p:nvPr/>
        </p:nvCxnSpPr>
        <p:spPr>
          <a:xfrm flipH="1">
            <a:off x="7919139" y="6273538"/>
            <a:ext cx="2649399" cy="0"/>
          </a:xfrm>
          <a:prstGeom prst="line">
            <a:avLst/>
          </a:prstGeom>
          <a:ln w="12700">
            <a:solidFill>
              <a:srgbClr val="EFC000"/>
            </a:solidFill>
            <a:headEnd type="diamond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8E215097-CDA4-004A-AF31-441D4B0D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cap="small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741810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659D-0A09-F54C-B8CC-16247CBF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Task-Based fMRI: </a:t>
            </a:r>
            <a:br>
              <a:rPr lang="en-US" b="1" cap="smal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b="1" cap="smal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Asthma Stroop</a:t>
            </a:r>
            <a:endParaRPr lang="en-US" cap="sm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75E0F-2FEB-034D-BB9F-390F90D56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24000"/>
                    </a14:imgEffect>
                  </a14:imgLayer>
                </a14:imgProps>
              </a:ext>
            </a:extLst>
          </a:blip>
          <a:srcRect l="33047" t="15766" r="32398" b="13555"/>
          <a:stretch/>
        </p:blipFill>
        <p:spPr>
          <a:xfrm rot="5400000">
            <a:off x="5760928" y="3725941"/>
            <a:ext cx="660640" cy="1351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5432E8-38E0-2B4B-B0AA-56705A61417B}"/>
              </a:ext>
            </a:extLst>
          </p:cNvPr>
          <p:cNvSpPr txBox="1"/>
          <p:nvPr/>
        </p:nvSpPr>
        <p:spPr>
          <a:xfrm>
            <a:off x="5340745" y="2716790"/>
            <a:ext cx="1472408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lonely</a:t>
            </a:r>
          </a:p>
          <a:p>
            <a:pPr algn="ctr"/>
            <a:endParaRPr lang="en-US" sz="2400" dirty="0">
              <a:solidFill>
                <a:srgbClr val="00B05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9AD56-A9CE-7D4F-A709-9AFFC4A3629C}"/>
              </a:ext>
            </a:extLst>
          </p:cNvPr>
          <p:cNvSpPr txBox="1"/>
          <p:nvPr/>
        </p:nvSpPr>
        <p:spPr>
          <a:xfrm>
            <a:off x="3719833" y="2716790"/>
            <a:ext cx="1473663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wheeze</a:t>
            </a:r>
          </a:p>
          <a:p>
            <a:pPr algn="ctr"/>
            <a:endParaRPr lang="en-US" sz="2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4EA0C-1884-1F41-9F94-73C0A841737F}"/>
              </a:ext>
            </a:extLst>
          </p:cNvPr>
          <p:cNvSpPr txBox="1"/>
          <p:nvPr/>
        </p:nvSpPr>
        <p:spPr>
          <a:xfrm>
            <a:off x="7006508" y="2716790"/>
            <a:ext cx="1469907" cy="1219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2400" dirty="0">
                <a:solidFill>
                  <a:srgbClr val="7AA6D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curtains</a:t>
            </a:r>
          </a:p>
          <a:p>
            <a:endParaRPr lang="en-US" sz="24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58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C75C-F7D4-B944-B34F-6ACDA3D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07" y="533400"/>
            <a:ext cx="7884186" cy="1374228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MBSR decreases </a:t>
            </a:r>
            <a:r>
              <a:rPr lang="en-US" b="1" cap="none" dirty="0" err="1"/>
              <a:t>dlPFC</a:t>
            </a:r>
            <a:r>
              <a:rPr lang="en-US" cap="none" dirty="0"/>
              <a:t> and </a:t>
            </a:r>
            <a:r>
              <a:rPr lang="en-US" b="1" cap="none" dirty="0"/>
              <a:t>AMYG</a:t>
            </a:r>
            <a:r>
              <a:rPr lang="en-US" cap="none" dirty="0"/>
              <a:t> response to </a:t>
            </a:r>
            <a:br>
              <a:rPr lang="en-US" cap="none" dirty="0"/>
            </a:br>
            <a:r>
              <a:rPr lang="en-US" cap="none" dirty="0"/>
              <a:t>aversive cues at T2, relative to wait-list controls, </a:t>
            </a:r>
            <a:br>
              <a:rPr lang="en-US" cap="none" dirty="0"/>
            </a:br>
            <a:r>
              <a:rPr lang="en-US" cap="none" dirty="0"/>
              <a:t>which correlates with increased mindfulness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73B3-30D1-2640-9696-D4CC8A3121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77" t="19704" r="2782" b="5215"/>
          <a:stretch/>
        </p:blipFill>
        <p:spPr>
          <a:xfrm>
            <a:off x="847312" y="2161765"/>
            <a:ext cx="2428655" cy="203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E8707D-47DD-6046-A4A0-9F4B06D567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225" b="6090"/>
          <a:stretch/>
        </p:blipFill>
        <p:spPr>
          <a:xfrm>
            <a:off x="7361270" y="2822817"/>
            <a:ext cx="3918155" cy="27778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BBC33A-A4ED-FE4C-9FEB-2EE8519F558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2" t="9387" r="6880" b="13888"/>
          <a:stretch/>
        </p:blipFill>
        <p:spPr>
          <a:xfrm>
            <a:off x="855237" y="4183292"/>
            <a:ext cx="2423525" cy="21930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58A353-AB00-6B4B-ACA1-349521B4B2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471" t="48446" r="34032" b="48393"/>
          <a:stretch/>
        </p:blipFill>
        <p:spPr>
          <a:xfrm>
            <a:off x="6112587" y="5639586"/>
            <a:ext cx="2440832" cy="1837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53C52B-359D-3442-9801-2CC4D19EC0D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410"/>
          <a:stretch/>
        </p:blipFill>
        <p:spPr>
          <a:xfrm>
            <a:off x="3354879" y="2819400"/>
            <a:ext cx="3962400" cy="27813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3F470C-BA56-944F-947C-78632AFFBB89}"/>
              </a:ext>
            </a:extLst>
          </p:cNvPr>
          <p:cNvCxnSpPr>
            <a:cxnSpLocks/>
          </p:cNvCxnSpPr>
          <p:nvPr/>
        </p:nvCxnSpPr>
        <p:spPr>
          <a:xfrm>
            <a:off x="3986583" y="3197512"/>
            <a:ext cx="11811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52BB06-16D4-A241-A546-C727166B53E7}"/>
              </a:ext>
            </a:extLst>
          </p:cNvPr>
          <p:cNvSpPr txBox="1"/>
          <p:nvPr/>
        </p:nvSpPr>
        <p:spPr>
          <a:xfrm>
            <a:off x="4441664" y="3002145"/>
            <a:ext cx="3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3AD5C5-A28A-BB48-8F66-7549228391DB}"/>
              </a:ext>
            </a:extLst>
          </p:cNvPr>
          <p:cNvCxnSpPr>
            <a:cxnSpLocks/>
          </p:cNvCxnSpPr>
          <p:nvPr/>
        </p:nvCxnSpPr>
        <p:spPr>
          <a:xfrm>
            <a:off x="5822998" y="3197512"/>
            <a:ext cx="11811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CD956F-374F-ED41-B577-8D4E5C2D6C61}"/>
              </a:ext>
            </a:extLst>
          </p:cNvPr>
          <p:cNvSpPr txBox="1"/>
          <p:nvPr/>
        </p:nvSpPr>
        <p:spPr>
          <a:xfrm>
            <a:off x="6278080" y="3002145"/>
            <a:ext cx="31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9DBFF6-A334-A84B-8E6C-1BE555AEBB7F}"/>
              </a:ext>
            </a:extLst>
          </p:cNvPr>
          <p:cNvCxnSpPr>
            <a:cxnSpLocks/>
          </p:cNvCxnSpPr>
          <p:nvPr/>
        </p:nvCxnSpPr>
        <p:spPr>
          <a:xfrm>
            <a:off x="3993902" y="3197512"/>
            <a:ext cx="0" cy="1132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4C49A4-8079-7F4F-8BA0-C017411ABD70}"/>
              </a:ext>
            </a:extLst>
          </p:cNvPr>
          <p:cNvCxnSpPr>
            <a:cxnSpLocks/>
          </p:cNvCxnSpPr>
          <p:nvPr/>
        </p:nvCxnSpPr>
        <p:spPr>
          <a:xfrm>
            <a:off x="5163262" y="3197512"/>
            <a:ext cx="0" cy="1132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C715CD-5FB9-0549-8EAB-5996F4FB1A81}"/>
              </a:ext>
            </a:extLst>
          </p:cNvPr>
          <p:cNvCxnSpPr>
            <a:cxnSpLocks/>
          </p:cNvCxnSpPr>
          <p:nvPr/>
        </p:nvCxnSpPr>
        <p:spPr>
          <a:xfrm>
            <a:off x="5829500" y="3197512"/>
            <a:ext cx="0" cy="1132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678EA9-5E83-324D-A2F4-FD954206C92C}"/>
              </a:ext>
            </a:extLst>
          </p:cNvPr>
          <p:cNvCxnSpPr>
            <a:cxnSpLocks/>
          </p:cNvCxnSpPr>
          <p:nvPr/>
        </p:nvCxnSpPr>
        <p:spPr>
          <a:xfrm>
            <a:off x="6998860" y="3197512"/>
            <a:ext cx="0" cy="1132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949D2B-22C8-AF41-906C-9452DA4A6F63}"/>
              </a:ext>
            </a:extLst>
          </p:cNvPr>
          <p:cNvSpPr txBox="1"/>
          <p:nvPr/>
        </p:nvSpPr>
        <p:spPr>
          <a:xfrm>
            <a:off x="9608186" y="5012124"/>
            <a:ext cx="1372873" cy="209736"/>
          </a:xfrm>
          <a:prstGeom prst="roundRect">
            <a:avLst/>
          </a:prstGeom>
          <a:solidFill>
            <a:srgbClr val="FEF7E7"/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800" i="1" dirty="0">
                <a:ea typeface="Lato" panose="020F0502020204030203" pitchFamily="34" charset="0"/>
                <a:cs typeface="Lato" panose="020F0502020204030203" pitchFamily="34" charset="0"/>
              </a:rPr>
              <a:t>B = -1.04, t(64) = -2.36, p &lt; .05</a:t>
            </a:r>
          </a:p>
        </p:txBody>
      </p:sp>
    </p:spTree>
    <p:extLst>
      <p:ext uri="{BB962C8B-B14F-4D97-AF65-F5344CB8AC3E}">
        <p14:creationId xmlns:p14="http://schemas.microsoft.com/office/powerpoint/2010/main" val="192156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F160AD92-0FD5-F54A-A3A5-6BFFF7D6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721" y="2209800"/>
            <a:ext cx="5135079" cy="385131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D7EF78F-A5B0-C54B-83B7-17AC88F653EE}"/>
              </a:ext>
            </a:extLst>
          </p:cNvPr>
          <p:cNvSpPr txBox="1">
            <a:spLocks/>
          </p:cNvSpPr>
          <p:nvPr/>
        </p:nvSpPr>
        <p:spPr bwMode="black">
          <a:xfrm>
            <a:off x="1620252" y="533400"/>
            <a:ext cx="8951495" cy="11734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cap="none" dirty="0"/>
              <a:t>Across groups, decreased inflammation and distress ~ reduced </a:t>
            </a:r>
            <a:r>
              <a:rPr lang="en-US" sz="2500" b="1" cap="none" dirty="0"/>
              <a:t>insula </a:t>
            </a:r>
            <a:r>
              <a:rPr lang="en-US" sz="2500" cap="none" dirty="0"/>
              <a:t>response to aversive cues at T2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FF9EA-C68A-9C4B-92B3-66E4C6BEA8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3" t="9339" r="56179" b="15560"/>
          <a:stretch/>
        </p:blipFill>
        <p:spPr>
          <a:xfrm>
            <a:off x="2006217" y="2011850"/>
            <a:ext cx="2426884" cy="224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62C22-66D6-7547-AF96-1F07E34818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03" t="9483" r="8134" b="10658"/>
          <a:stretch/>
        </p:blipFill>
        <p:spPr>
          <a:xfrm>
            <a:off x="2006600" y="4226377"/>
            <a:ext cx="2423159" cy="22663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A9F5EC-0CFA-CB42-91CD-B1E64FDBBE51}"/>
              </a:ext>
            </a:extLst>
          </p:cNvPr>
          <p:cNvSpPr txBox="1"/>
          <p:nvPr/>
        </p:nvSpPr>
        <p:spPr>
          <a:xfrm>
            <a:off x="4693920" y="1781810"/>
            <a:ext cx="1716505" cy="328918"/>
          </a:xfrm>
          <a:prstGeom prst="roundRect">
            <a:avLst/>
          </a:prstGeom>
          <a:solidFill>
            <a:srgbClr val="EFC000">
              <a:alpha val="16000"/>
            </a:srgbClr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15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symptoms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642903-1955-C446-BFCC-24983590D9E8}"/>
              </a:ext>
            </a:extLst>
          </p:cNvPr>
          <p:cNvCxnSpPr>
            <a:cxnSpLocks/>
          </p:cNvCxnSpPr>
          <p:nvPr/>
        </p:nvCxnSpPr>
        <p:spPr>
          <a:xfrm flipV="1">
            <a:off x="4858646" y="2195593"/>
            <a:ext cx="0" cy="24170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D90523-7755-684C-BD6E-A5EB2BEE1531}"/>
              </a:ext>
            </a:extLst>
          </p:cNvPr>
          <p:cNvSpPr txBox="1"/>
          <p:nvPr/>
        </p:nvSpPr>
        <p:spPr>
          <a:xfrm>
            <a:off x="4564020" y="6129479"/>
            <a:ext cx="2289168" cy="584307"/>
          </a:xfrm>
          <a:prstGeom prst="roundRect">
            <a:avLst/>
          </a:prstGeom>
          <a:solidFill>
            <a:srgbClr val="EFC000">
              <a:alpha val="16000"/>
            </a:srgbClr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15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Reduced aversive &gt; neutral insula activation over 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951DB7-D555-1D41-89B5-35A71110A9F5}"/>
              </a:ext>
            </a:extLst>
          </p:cNvPr>
          <p:cNvCxnSpPr>
            <a:cxnSpLocks/>
          </p:cNvCxnSpPr>
          <p:nvPr/>
        </p:nvCxnSpPr>
        <p:spPr>
          <a:xfrm flipH="1">
            <a:off x="6978316" y="6421120"/>
            <a:ext cx="267368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D666B72-8FBC-5D4B-B1DB-C369099ADE15}"/>
              </a:ext>
            </a:extLst>
          </p:cNvPr>
          <p:cNvCxnSpPr>
            <a:cxnSpLocks/>
          </p:cNvCxnSpPr>
          <p:nvPr/>
        </p:nvCxnSpPr>
        <p:spPr>
          <a:xfrm flipH="1" flipV="1">
            <a:off x="2166425" y="2461846"/>
            <a:ext cx="237410" cy="71498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6DCD68-A962-0C4E-A358-D182F716E4D0}"/>
              </a:ext>
            </a:extLst>
          </p:cNvPr>
          <p:cNvCxnSpPr>
            <a:cxnSpLocks/>
          </p:cNvCxnSpPr>
          <p:nvPr/>
        </p:nvCxnSpPr>
        <p:spPr>
          <a:xfrm flipV="1">
            <a:off x="3986982" y="2407298"/>
            <a:ext cx="118487" cy="828271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355ECB-7041-134E-AA2C-CDA440157284}"/>
              </a:ext>
            </a:extLst>
          </p:cNvPr>
          <p:cNvSpPr txBox="1"/>
          <p:nvPr/>
        </p:nvSpPr>
        <p:spPr>
          <a:xfrm>
            <a:off x="1960098" y="198452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Sputum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%EOS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37AC9-0C1A-E149-BAEF-D3B0B1DF3E7E}"/>
              </a:ext>
            </a:extLst>
          </p:cNvPr>
          <p:cNvSpPr txBox="1"/>
          <p:nvPr/>
        </p:nvSpPr>
        <p:spPr>
          <a:xfrm>
            <a:off x="3891242" y="1961124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Blood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EOS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1510683-0294-4546-A2DA-8D1E78887B76}"/>
              </a:ext>
            </a:extLst>
          </p:cNvPr>
          <p:cNvCxnSpPr>
            <a:cxnSpLocks/>
          </p:cNvCxnSpPr>
          <p:nvPr/>
        </p:nvCxnSpPr>
        <p:spPr>
          <a:xfrm flipH="1" flipV="1">
            <a:off x="2204020" y="4416080"/>
            <a:ext cx="133827" cy="96662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FF2B7B9-6E36-B24F-9D1B-379E199B8399}"/>
              </a:ext>
            </a:extLst>
          </p:cNvPr>
          <p:cNvSpPr txBox="1"/>
          <p:nvPr/>
        </p:nvSpPr>
        <p:spPr>
          <a:xfrm>
            <a:off x="1986349" y="4160910"/>
            <a:ext cx="760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Distress</a:t>
            </a:r>
          </a:p>
        </p:txBody>
      </p:sp>
    </p:spTree>
    <p:extLst>
      <p:ext uri="{BB962C8B-B14F-4D97-AF65-F5344CB8AC3E}">
        <p14:creationId xmlns:p14="http://schemas.microsoft.com/office/powerpoint/2010/main" val="30838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6A96-FECB-6D4A-AD0C-B8AC13E0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996" y="533400"/>
            <a:ext cx="9970008" cy="1054768"/>
          </a:xfrm>
        </p:spPr>
        <p:txBody>
          <a:bodyPr>
            <a:normAutofit/>
          </a:bodyPr>
          <a:lstStyle/>
          <a:p>
            <a:r>
              <a:rPr lang="en-US" sz="2500" cap="none" dirty="0"/>
              <a:t>Across groups, increased mindfulness and decreased distress ~ reduced </a:t>
            </a:r>
            <a:r>
              <a:rPr lang="en-US" sz="2500" b="1" cap="none" dirty="0" err="1"/>
              <a:t>dACC</a:t>
            </a:r>
            <a:r>
              <a:rPr lang="en-US" sz="2500" cap="none" dirty="0"/>
              <a:t> response to aversive cues </a:t>
            </a:r>
            <a:r>
              <a:rPr lang="en-US" sz="2500" u="sng" cap="none" dirty="0"/>
              <a:t>at T2</a:t>
            </a:r>
            <a:endParaRPr lang="en-US" sz="25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CBE59-A139-EC4D-AD01-F879928D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17" y="2247900"/>
            <a:ext cx="5126483" cy="3844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301D2B-5DA9-4247-8394-2A51D9F86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725" t="16050" r="5099" b="10280"/>
          <a:stretch/>
        </p:blipFill>
        <p:spPr>
          <a:xfrm>
            <a:off x="1498634" y="2473960"/>
            <a:ext cx="3487417" cy="3108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3253FF-E4F0-D44B-B332-371CC90C101D}"/>
              </a:ext>
            </a:extLst>
          </p:cNvPr>
          <p:cNvSpPr txBox="1"/>
          <p:nvPr/>
        </p:nvSpPr>
        <p:spPr>
          <a:xfrm>
            <a:off x="5314334" y="6200741"/>
            <a:ext cx="1107795" cy="311892"/>
          </a:xfrm>
          <a:prstGeom prst="roundRect">
            <a:avLst/>
          </a:prstGeom>
          <a:solidFill>
            <a:srgbClr val="EFC000">
              <a:alpha val="16000"/>
            </a:srgbClr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More mindful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95334-7A8C-8046-906A-42B650440033}"/>
              </a:ext>
            </a:extLst>
          </p:cNvPr>
          <p:cNvSpPr txBox="1"/>
          <p:nvPr/>
        </p:nvSpPr>
        <p:spPr>
          <a:xfrm>
            <a:off x="5342867" y="1893898"/>
            <a:ext cx="1634602" cy="311892"/>
          </a:xfrm>
          <a:prstGeom prst="roundRect">
            <a:avLst/>
          </a:prstGeom>
          <a:solidFill>
            <a:srgbClr val="EFC000">
              <a:alpha val="16000"/>
            </a:srgbClr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14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symptoms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D12417-CB97-304E-B298-6B2C6E97C19D}"/>
              </a:ext>
            </a:extLst>
          </p:cNvPr>
          <p:cNvCxnSpPr>
            <a:cxnSpLocks/>
          </p:cNvCxnSpPr>
          <p:nvPr/>
        </p:nvCxnSpPr>
        <p:spPr>
          <a:xfrm flipV="1">
            <a:off x="5524446" y="2252295"/>
            <a:ext cx="0" cy="1881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B3141F-FB4E-C84B-898B-8DE778DC42C1}"/>
              </a:ext>
            </a:extLst>
          </p:cNvPr>
          <p:cNvCxnSpPr>
            <a:cxnSpLocks/>
          </p:cNvCxnSpPr>
          <p:nvPr/>
        </p:nvCxnSpPr>
        <p:spPr>
          <a:xfrm flipV="1">
            <a:off x="5514834" y="4361842"/>
            <a:ext cx="0" cy="1725911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7041D2-7130-CC47-B5D7-B456C0CD7A4E}"/>
              </a:ext>
            </a:extLst>
          </p:cNvPr>
          <p:cNvSpPr txBox="1"/>
          <p:nvPr/>
        </p:nvSpPr>
        <p:spPr>
          <a:xfrm>
            <a:off x="3680738" y="4944891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0007F"/>
                </a:solidFill>
              </a:rPr>
              <a:t>Anxiety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241F23-073D-9D40-A165-FA8C566E666C}"/>
              </a:ext>
            </a:extLst>
          </p:cNvPr>
          <p:cNvSpPr txBox="1"/>
          <p:nvPr/>
        </p:nvSpPr>
        <p:spPr>
          <a:xfrm>
            <a:off x="1500403" y="2503343"/>
            <a:ext cx="855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770"/>
                </a:solidFill>
              </a:rPr>
              <a:t>Distress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67520-F02F-1045-85F3-1C7184D600A5}"/>
              </a:ext>
            </a:extLst>
          </p:cNvPr>
          <p:cNvSpPr txBox="1"/>
          <p:nvPr/>
        </p:nvSpPr>
        <p:spPr>
          <a:xfrm>
            <a:off x="4405630" y="2489261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E6600"/>
                </a:solidFill>
              </a:rPr>
              <a:t>FFMQ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C793A5-0A1E-644B-BD92-7EB5368A9EBE}"/>
              </a:ext>
            </a:extLst>
          </p:cNvPr>
          <p:cNvCxnSpPr>
            <a:cxnSpLocks/>
          </p:cNvCxnSpPr>
          <p:nvPr/>
        </p:nvCxnSpPr>
        <p:spPr>
          <a:xfrm flipV="1">
            <a:off x="4067122" y="3817351"/>
            <a:ext cx="0" cy="1192696"/>
          </a:xfrm>
          <a:prstGeom prst="line">
            <a:avLst/>
          </a:prstGeom>
          <a:ln w="31750">
            <a:solidFill>
              <a:srgbClr val="E000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C7B3BC-0EE2-F142-AF7C-644FB1759922}"/>
              </a:ext>
            </a:extLst>
          </p:cNvPr>
          <p:cNvCxnSpPr>
            <a:cxnSpLocks/>
          </p:cNvCxnSpPr>
          <p:nvPr/>
        </p:nvCxnSpPr>
        <p:spPr>
          <a:xfrm>
            <a:off x="2228851" y="2767577"/>
            <a:ext cx="1128508" cy="661423"/>
          </a:xfrm>
          <a:prstGeom prst="line">
            <a:avLst/>
          </a:prstGeom>
          <a:ln w="31750">
            <a:solidFill>
              <a:srgbClr val="FFC7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09DD27-14E1-2F48-B664-EC444FAC2A4E}"/>
              </a:ext>
            </a:extLst>
          </p:cNvPr>
          <p:cNvCxnSpPr>
            <a:cxnSpLocks/>
          </p:cNvCxnSpPr>
          <p:nvPr/>
        </p:nvCxnSpPr>
        <p:spPr>
          <a:xfrm flipV="1">
            <a:off x="3831227" y="2778919"/>
            <a:ext cx="719342" cy="534096"/>
          </a:xfrm>
          <a:prstGeom prst="line">
            <a:avLst/>
          </a:prstGeom>
          <a:ln w="31750">
            <a:solidFill>
              <a:srgbClr val="FE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048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EA1F-108C-8644-A93B-71C965F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224" y="533400"/>
            <a:ext cx="9877552" cy="1231232"/>
          </a:xfrm>
        </p:spPr>
        <p:txBody>
          <a:bodyPr>
            <a:noAutofit/>
          </a:bodyPr>
          <a:lstStyle/>
          <a:p>
            <a:r>
              <a:rPr lang="en-US" sz="2500" cap="none" dirty="0"/>
              <a:t>MBSR-related improved asthma control and overall decreased depression ~ </a:t>
            </a:r>
            <a:r>
              <a:rPr lang="en-US" sz="2500" i="1" cap="none" dirty="0"/>
              <a:t>increased</a:t>
            </a:r>
            <a:r>
              <a:rPr lang="en-US" sz="2500" cap="none" dirty="0"/>
              <a:t> </a:t>
            </a:r>
            <a:r>
              <a:rPr lang="en-US" sz="2500" b="1" cap="none" dirty="0" err="1"/>
              <a:t>dACC</a:t>
            </a:r>
            <a:r>
              <a:rPr lang="en-US" sz="2500" cap="none" dirty="0"/>
              <a:t> response to aversive cues </a:t>
            </a:r>
            <a:r>
              <a:rPr lang="en-US" sz="2500" i="1" u="sng" cap="none" dirty="0"/>
              <a:t>at T3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B1476-3BFB-1243-8C22-3981F99AE0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24" t="15210" r="8509" b="8147"/>
          <a:stretch/>
        </p:blipFill>
        <p:spPr>
          <a:xfrm>
            <a:off x="1302624" y="2357512"/>
            <a:ext cx="3467230" cy="3056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5AE06-EA46-E94E-A979-7010410FC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456" y="2205118"/>
            <a:ext cx="5284169" cy="396312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4A410-E31F-A440-BD40-918189D51CEC}"/>
              </a:ext>
            </a:extLst>
          </p:cNvPr>
          <p:cNvCxnSpPr/>
          <p:nvPr/>
        </p:nvCxnSpPr>
        <p:spPr>
          <a:xfrm>
            <a:off x="3868798" y="3641119"/>
            <a:ext cx="0" cy="1422400"/>
          </a:xfrm>
          <a:prstGeom prst="line">
            <a:avLst/>
          </a:prstGeom>
          <a:ln w="317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121173-2AF4-EF45-9E32-19B3C62562F0}"/>
              </a:ext>
            </a:extLst>
          </p:cNvPr>
          <p:cNvSpPr txBox="1"/>
          <p:nvPr/>
        </p:nvSpPr>
        <p:spPr>
          <a:xfrm>
            <a:off x="2860056" y="5105247"/>
            <a:ext cx="1940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FF00"/>
                </a:solidFill>
              </a:rPr>
              <a:t>ACQ6 x MBSR &gt; WL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BF5715A-42FE-704F-B626-B47D9AB426E1}"/>
              </a:ext>
            </a:extLst>
          </p:cNvPr>
          <p:cNvCxnSpPr>
            <a:cxnSpLocks/>
          </p:cNvCxnSpPr>
          <p:nvPr/>
        </p:nvCxnSpPr>
        <p:spPr>
          <a:xfrm flipV="1">
            <a:off x="3957069" y="2569882"/>
            <a:ext cx="334978" cy="50699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7E30420-3CDF-8C48-8F2D-982922A45DB6}"/>
              </a:ext>
            </a:extLst>
          </p:cNvPr>
          <p:cNvSpPr txBox="1"/>
          <p:nvPr/>
        </p:nvSpPr>
        <p:spPr>
          <a:xfrm>
            <a:off x="3668208" y="2287772"/>
            <a:ext cx="1122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Depression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FC82A-61C5-C947-B188-C8F4DEC489A8}"/>
              </a:ext>
            </a:extLst>
          </p:cNvPr>
          <p:cNvSpPr txBox="1"/>
          <p:nvPr/>
        </p:nvSpPr>
        <p:spPr>
          <a:xfrm>
            <a:off x="5456638" y="1828765"/>
            <a:ext cx="1858562" cy="345944"/>
          </a:xfrm>
          <a:prstGeom prst="roundRect">
            <a:avLst/>
          </a:prstGeom>
          <a:solidFill>
            <a:srgbClr val="EFC000">
              <a:alpha val="16000"/>
            </a:srgbClr>
          </a:solidFill>
        </p:spPr>
        <p:txBody>
          <a:bodyPr wrap="square" lIns="32908" tIns="32908" rIns="32908" bIns="32908" rtlCol="0">
            <a:spAutoFit/>
          </a:bodyPr>
          <a:lstStyle/>
          <a:p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Improved symptoms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22D06C-A64D-3E47-AC52-1A7D30BD2CBD}"/>
              </a:ext>
            </a:extLst>
          </p:cNvPr>
          <p:cNvCxnSpPr>
            <a:cxnSpLocks/>
          </p:cNvCxnSpPr>
          <p:nvPr/>
        </p:nvCxnSpPr>
        <p:spPr>
          <a:xfrm flipV="1">
            <a:off x="5519764" y="2259480"/>
            <a:ext cx="0" cy="270045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23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AD69-7458-BE40-AEF2-2497DC0F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9250" indent="-349250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MBSR training alters neural processing of aversive cues</a:t>
            </a:r>
          </a:p>
          <a:p>
            <a:pPr marL="577850" lvl="1" indent="-349250">
              <a:spcBef>
                <a:spcPts val="600"/>
              </a:spcBef>
              <a:spcAft>
                <a:spcPts val="1200"/>
              </a:spcAft>
            </a:pPr>
            <a:r>
              <a:rPr lang="en-US" i="1" dirty="0"/>
              <a:t>Decreased reactivity, enhanced attention/emotion regulation</a:t>
            </a:r>
          </a:p>
          <a:p>
            <a:pPr marL="349250" indent="-3492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Decreased neural salience reactivity is associated with positive disease outcomes</a:t>
            </a:r>
          </a:p>
          <a:p>
            <a:pPr marL="349250" indent="-349250">
              <a:spcBef>
                <a:spcPts val="1200"/>
              </a:spcBef>
              <a:spcAft>
                <a:spcPts val="1200"/>
              </a:spcAft>
            </a:pPr>
            <a:r>
              <a:rPr lang="en-US" dirty="0" err="1"/>
              <a:t>dACC’s</a:t>
            </a:r>
            <a:r>
              <a:rPr lang="en-US" dirty="0"/>
              <a:t> role in mindfulness, emotion, and asthma may become more regulatory over time</a:t>
            </a:r>
          </a:p>
          <a:p>
            <a:pPr marL="349250" indent="-349250"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Mind-body relationships in asthma treatment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06EE94-D31C-C84F-A127-91F1EA1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4088176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{4CA63E39-1EF4-0D48-9286-F8DAF2DE728B}tf10001120</Template>
  <TotalTime>32628</TotalTime>
  <Words>1051</Words>
  <Application>Microsoft Macintosh PowerPoint</Application>
  <PresentationFormat>Widescreen</PresentationFormat>
  <Paragraphs>120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Lato</vt:lpstr>
      <vt:lpstr>Times New Roman</vt:lpstr>
      <vt:lpstr>Parcel</vt:lpstr>
      <vt:lpstr>Brain Functional Changes Following Mindfulness Training in Asthma</vt:lpstr>
      <vt:lpstr>Background</vt:lpstr>
      <vt:lpstr>Methods</vt:lpstr>
      <vt:lpstr>Task-Based fMRI:  Asthma Stroop</vt:lpstr>
      <vt:lpstr>MBSR decreases dlPFC and AMYG response to  aversive cues at T2, relative to wait-list controls,  which correlates with increased mindfulness</vt:lpstr>
      <vt:lpstr>PowerPoint Presentation</vt:lpstr>
      <vt:lpstr>Across groups, increased mindfulness and decreased distress ~ reduced dACC response to aversive cues at T2</vt:lpstr>
      <vt:lpstr>MBSR-related improved asthma control and overall decreased depression ~ increased dACC response to aversive cues at T3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Estelle Higgins</dc:creator>
  <cp:lastModifiedBy>Estelle Higgins</cp:lastModifiedBy>
  <cp:revision>26</cp:revision>
  <dcterms:created xsi:type="dcterms:W3CDTF">2022-08-12T20:01:50Z</dcterms:created>
  <dcterms:modified xsi:type="dcterms:W3CDTF">2022-09-05T11:15:58Z</dcterms:modified>
</cp:coreProperties>
</file>