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159F1-0A14-4C9B-9F0E-49B51F5016A4}" type="datetimeFigureOut">
              <a:rPr lang="ru-RU" smtClean="0"/>
              <a:t>28.11.2021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4949E-B8BB-4460-A99A-C857142C8B57}" type="slidenum">
              <a:rPr lang="ru-RU" smtClean="0"/>
              <a:t>‹#›</a:t>
            </a:fld>
            <a:endParaRPr lang="ru-RU"/>
          </a:p>
        </p:txBody>
      </p:sp>
    </p:spTree>
    <p:extLst>
      <p:ext uri="{BB962C8B-B14F-4D97-AF65-F5344CB8AC3E}">
        <p14:creationId xmlns:p14="http://schemas.microsoft.com/office/powerpoint/2010/main" val="198483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2C92D42-ECF7-4765-B7D7-2046E4A067D0}"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FC2CC37-AF71-4F1E-B719-5B2804D5380D}"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A55C611-8CEB-4CDC-A334-C28EDE8D6B10}"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06546008-47FD-4337-8BC4-688F15349740}"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5C49862B-0A19-4548-B1D3-283D1E687E72}"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43979B6C-0896-49EE-964A-DEC3B2975FA1}"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62FDEE2-5B6C-443A-AC0B-0C1B27BDD97D}"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CA82AAB-57DF-45C5-ABC2-FC72B8E96955}"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1C08C94-4FA7-4829-9DF7-D5D093971606}"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10F569F-7128-4CEC-A340-5B278092436D}"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FC33B1F-0F6F-4036-9B54-E270ACA16AA2}"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A32948E-7DD9-4972-AEC6-15141F7496CF}" type="datetime1">
              <a:rPr lang="en-US" smtClean="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01DB720-7D87-402D-A0AD-EC2DF882ABB6}" type="datetime1">
              <a:rPr lang="en-US" smtClean="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9DAAB-0269-4B8C-ABA6-F4610CF8C5A5}" type="datetime1">
              <a:rPr lang="en-US" smtClean="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EEBB4F6-8038-4FB0-B4DB-CFBFEE416AD1}"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A59A3A0-2932-4F4A-A368-B0FF5F06B5F9}"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AA57DE-7557-4D9E-96CF-42D16C648CB3}" type="datetime1">
              <a:rPr lang="en-US" smtClean="0"/>
              <a:t>11/28/2021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BB2BBC-27BE-496E-8609-05058ABD6432}"/>
              </a:ext>
            </a:extLst>
          </p:cNvPr>
          <p:cNvSpPr>
            <a:spLocks noGrp="1"/>
          </p:cNvSpPr>
          <p:nvPr>
            <p:ph type="ctrTitle"/>
          </p:nvPr>
        </p:nvSpPr>
        <p:spPr/>
        <p:txBody>
          <a:bodyPr>
            <a:normAutofit/>
          </a:bodyPr>
          <a:lstStyle/>
          <a:p>
            <a:r>
              <a:rPr lang="ru-RU" sz="3500" b="1" dirty="0"/>
              <a:t>Прогнозирование благонадёжности компании в процессе проверки потенциальных контрагентов </a:t>
            </a:r>
            <a:endParaRPr lang="ru-RU" sz="3000" dirty="0"/>
          </a:p>
        </p:txBody>
      </p:sp>
      <p:sp>
        <p:nvSpPr>
          <p:cNvPr id="3" name="Подзаголовок 2">
            <a:extLst>
              <a:ext uri="{FF2B5EF4-FFF2-40B4-BE49-F238E27FC236}">
                <a16:creationId xmlns:a16="http://schemas.microsoft.com/office/drawing/2014/main" id="{C0A87717-A02E-4FE9-BDF2-4EA3ED605988}"/>
              </a:ext>
            </a:extLst>
          </p:cNvPr>
          <p:cNvSpPr>
            <a:spLocks noGrp="1"/>
          </p:cNvSpPr>
          <p:nvPr>
            <p:ph type="subTitle" idx="1"/>
          </p:nvPr>
        </p:nvSpPr>
        <p:spPr/>
        <p:txBody>
          <a:bodyPr>
            <a:normAutofit lnSpcReduction="10000"/>
          </a:bodyPr>
          <a:lstStyle/>
          <a:p>
            <a:pPr>
              <a:spcBef>
                <a:spcPts val="600"/>
              </a:spcBef>
            </a:pPr>
            <a:endParaRPr lang="en-US" sz="1600" b="1" dirty="0"/>
          </a:p>
          <a:p>
            <a:pPr>
              <a:spcBef>
                <a:spcPts val="600"/>
              </a:spcBef>
            </a:pPr>
            <a:endParaRPr lang="en-US" sz="1600" b="1" dirty="0"/>
          </a:p>
          <a:p>
            <a:pPr>
              <a:spcBef>
                <a:spcPts val="0"/>
              </a:spcBef>
            </a:pPr>
            <a:r>
              <a:rPr lang="ru-RU" sz="1600" b="1" dirty="0"/>
              <a:t>Одинцов Сергей Сергеевич</a:t>
            </a:r>
          </a:p>
          <a:p>
            <a:pPr>
              <a:spcBef>
                <a:spcPts val="0"/>
              </a:spcBef>
            </a:pPr>
            <a:r>
              <a:rPr lang="ru-RU" sz="1600" b="1" dirty="0"/>
              <a:t>Факультет аналитики </a:t>
            </a:r>
            <a:r>
              <a:rPr lang="en-US" sz="1600" b="1" dirty="0"/>
              <a:t>Big Data</a:t>
            </a:r>
            <a:endParaRPr lang="ru-RU" sz="1600" b="1" dirty="0"/>
          </a:p>
        </p:txBody>
      </p:sp>
    </p:spTree>
    <p:extLst>
      <p:ext uri="{BB962C8B-B14F-4D97-AF65-F5344CB8AC3E}">
        <p14:creationId xmlns:p14="http://schemas.microsoft.com/office/powerpoint/2010/main" val="340555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3C1CD0-E853-41EA-8127-9D331FE7452C}"/>
              </a:ext>
            </a:extLst>
          </p:cNvPr>
          <p:cNvSpPr>
            <a:spLocks noGrp="1"/>
          </p:cNvSpPr>
          <p:nvPr>
            <p:ph type="title"/>
          </p:nvPr>
        </p:nvSpPr>
        <p:spPr/>
        <p:txBody>
          <a:bodyPr>
            <a:normAutofit/>
          </a:bodyPr>
          <a:lstStyle/>
          <a:p>
            <a:br>
              <a:rPr lang="en-US" sz="2400" b="1" dirty="0"/>
            </a:br>
            <a:r>
              <a:rPr lang="ru-RU" sz="3000" b="1" dirty="0"/>
              <a:t>Архитектура</a:t>
            </a:r>
          </a:p>
        </p:txBody>
      </p:sp>
      <p:sp>
        <p:nvSpPr>
          <p:cNvPr id="3" name="Объект 2">
            <a:extLst>
              <a:ext uri="{FF2B5EF4-FFF2-40B4-BE49-F238E27FC236}">
                <a16:creationId xmlns:a16="http://schemas.microsoft.com/office/drawing/2014/main" id="{64924768-30DD-4CD0-8006-9024FBBC7AE7}"/>
              </a:ext>
            </a:extLst>
          </p:cNvPr>
          <p:cNvSpPr>
            <a:spLocks noGrp="1"/>
          </p:cNvSpPr>
          <p:nvPr>
            <p:ph idx="1"/>
          </p:nvPr>
        </p:nvSpPr>
        <p:spPr>
          <a:xfrm>
            <a:off x="2589212" y="1905000"/>
            <a:ext cx="8915400" cy="1524000"/>
          </a:xfrm>
        </p:spPr>
        <p:txBody>
          <a:bodyPr/>
          <a:lstStyle/>
          <a:p>
            <a:pPr marL="0" indent="0" algn="just">
              <a:buNone/>
            </a:pPr>
            <a:r>
              <a:rPr lang="ru-RU" dirty="0"/>
              <a:t>На начальном этапе, для модели будет достаточно одного виртуального сервера в</a:t>
            </a:r>
            <a:r>
              <a:rPr lang="en-US" dirty="0"/>
              <a:t> </a:t>
            </a:r>
            <a:r>
              <a:rPr lang="ru-RU" dirty="0"/>
              <a:t>корпоративном облаке. Но в дальнейшем, с накоплением данных о проверках, порядка</a:t>
            </a:r>
            <a:r>
              <a:rPr lang="en-US" dirty="0"/>
              <a:t> </a:t>
            </a:r>
            <a:r>
              <a:rPr lang="ru-RU" dirty="0"/>
              <a:t>2500 проверок в год на группу компаний и планируемым увеличением числа компаний в</a:t>
            </a:r>
            <a:r>
              <a:rPr lang="en-US" dirty="0"/>
              <a:t> </a:t>
            </a:r>
            <a:r>
              <a:rPr lang="ru-RU" dirty="0"/>
              <a:t>группе до 10, необходимо будет развернуть, распределённое хранилище на базе </a:t>
            </a:r>
            <a:r>
              <a:rPr lang="ru-RU" dirty="0" err="1"/>
              <a:t>Hadoop</a:t>
            </a:r>
            <a:r>
              <a:rPr lang="en-US" dirty="0"/>
              <a:t> </a:t>
            </a:r>
            <a:r>
              <a:rPr lang="ru-RU" dirty="0" err="1"/>
              <a:t>Spark</a:t>
            </a:r>
            <a:endParaRPr lang="ru-RU" dirty="0"/>
          </a:p>
          <a:p>
            <a:endParaRPr lang="ru-RU" dirty="0"/>
          </a:p>
        </p:txBody>
      </p:sp>
      <p:sp>
        <p:nvSpPr>
          <p:cNvPr id="4" name="Прямоугольник 3">
            <a:extLst>
              <a:ext uri="{FF2B5EF4-FFF2-40B4-BE49-F238E27FC236}">
                <a16:creationId xmlns:a16="http://schemas.microsoft.com/office/drawing/2014/main" id="{E974A4AB-4E13-4B19-BE9F-A7373FCDEED8}"/>
              </a:ext>
            </a:extLst>
          </p:cNvPr>
          <p:cNvSpPr/>
          <p:nvPr/>
        </p:nvSpPr>
        <p:spPr>
          <a:xfrm>
            <a:off x="2589212" y="4412015"/>
            <a:ext cx="1276206"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Данные для</a:t>
            </a:r>
          </a:p>
          <a:p>
            <a:pPr algn="ctr"/>
            <a:r>
              <a:rPr lang="ru-RU" sz="1600" dirty="0"/>
              <a:t>проверки</a:t>
            </a:r>
          </a:p>
        </p:txBody>
      </p:sp>
      <p:sp>
        <p:nvSpPr>
          <p:cNvPr id="5" name="Прямоугольник 4">
            <a:extLst>
              <a:ext uri="{FF2B5EF4-FFF2-40B4-BE49-F238E27FC236}">
                <a16:creationId xmlns:a16="http://schemas.microsoft.com/office/drawing/2014/main" id="{C66BD3A6-0AF8-4E0E-9864-68DEE7260C21}"/>
              </a:ext>
            </a:extLst>
          </p:cNvPr>
          <p:cNvSpPr/>
          <p:nvPr/>
        </p:nvSpPr>
        <p:spPr>
          <a:xfrm>
            <a:off x="4017818" y="3560616"/>
            <a:ext cx="7486794" cy="27709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B4EF628-A71B-4F72-8458-B96E64D4F6E4}"/>
              </a:ext>
            </a:extLst>
          </p:cNvPr>
          <p:cNvSpPr/>
          <p:nvPr/>
        </p:nvSpPr>
        <p:spPr>
          <a:xfrm>
            <a:off x="4091636" y="3766468"/>
            <a:ext cx="1276206" cy="645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a:t>Статистические</a:t>
            </a:r>
          </a:p>
          <a:p>
            <a:pPr algn="ctr"/>
            <a:r>
              <a:rPr lang="ru-RU" sz="1000" dirty="0"/>
              <a:t>данные</a:t>
            </a:r>
          </a:p>
        </p:txBody>
      </p:sp>
      <p:sp>
        <p:nvSpPr>
          <p:cNvPr id="8" name="Прямоугольник 7">
            <a:extLst>
              <a:ext uri="{FF2B5EF4-FFF2-40B4-BE49-F238E27FC236}">
                <a16:creationId xmlns:a16="http://schemas.microsoft.com/office/drawing/2014/main" id="{03FA0543-CF2B-42AB-97C7-CB6CC513C119}"/>
              </a:ext>
            </a:extLst>
          </p:cNvPr>
          <p:cNvSpPr/>
          <p:nvPr/>
        </p:nvSpPr>
        <p:spPr>
          <a:xfrm>
            <a:off x="5835035" y="3781632"/>
            <a:ext cx="852055" cy="232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Kafka</a:t>
            </a:r>
            <a:endParaRPr lang="ru-RU" sz="1600" dirty="0"/>
          </a:p>
        </p:txBody>
      </p:sp>
      <p:sp>
        <p:nvSpPr>
          <p:cNvPr id="9" name="Прямоугольник 8">
            <a:extLst>
              <a:ext uri="{FF2B5EF4-FFF2-40B4-BE49-F238E27FC236}">
                <a16:creationId xmlns:a16="http://schemas.microsoft.com/office/drawing/2014/main" id="{B8A554F2-7941-435F-A2C3-022BAD2BD963}"/>
              </a:ext>
            </a:extLst>
          </p:cNvPr>
          <p:cNvSpPr/>
          <p:nvPr/>
        </p:nvSpPr>
        <p:spPr>
          <a:xfrm>
            <a:off x="7162006" y="3781634"/>
            <a:ext cx="852055" cy="232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Spark</a:t>
            </a:r>
            <a:endParaRPr lang="ru-RU" sz="1600" dirty="0"/>
          </a:p>
        </p:txBody>
      </p:sp>
      <p:sp>
        <p:nvSpPr>
          <p:cNvPr id="10" name="Прямоугольник 9">
            <a:extLst>
              <a:ext uri="{FF2B5EF4-FFF2-40B4-BE49-F238E27FC236}">
                <a16:creationId xmlns:a16="http://schemas.microsoft.com/office/drawing/2014/main" id="{00A2C083-B3C8-46DC-A805-0432A8387BFF}"/>
              </a:ext>
            </a:extLst>
          </p:cNvPr>
          <p:cNvSpPr/>
          <p:nvPr/>
        </p:nvSpPr>
        <p:spPr>
          <a:xfrm>
            <a:off x="8514700" y="4412015"/>
            <a:ext cx="1283133"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Модель</a:t>
            </a:r>
          </a:p>
          <a:p>
            <a:pPr algn="ctr"/>
            <a:r>
              <a:rPr lang="ru-RU" sz="1400" dirty="0"/>
              <a:t>машинного</a:t>
            </a:r>
          </a:p>
          <a:p>
            <a:pPr algn="ctr"/>
            <a:r>
              <a:rPr lang="ru-RU" sz="1400" dirty="0"/>
              <a:t>обучения</a:t>
            </a:r>
          </a:p>
        </p:txBody>
      </p:sp>
      <p:sp>
        <p:nvSpPr>
          <p:cNvPr id="11" name="Прямоугольник 10">
            <a:extLst>
              <a:ext uri="{FF2B5EF4-FFF2-40B4-BE49-F238E27FC236}">
                <a16:creationId xmlns:a16="http://schemas.microsoft.com/office/drawing/2014/main" id="{910E8103-6671-4810-9369-1EBBEFE5BB24}"/>
              </a:ext>
            </a:extLst>
          </p:cNvPr>
          <p:cNvSpPr/>
          <p:nvPr/>
        </p:nvSpPr>
        <p:spPr>
          <a:xfrm>
            <a:off x="10298472" y="4412015"/>
            <a:ext cx="1026974"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Результат</a:t>
            </a:r>
          </a:p>
        </p:txBody>
      </p:sp>
      <p:sp>
        <p:nvSpPr>
          <p:cNvPr id="12" name="Стрелка: вправо 11">
            <a:extLst>
              <a:ext uri="{FF2B5EF4-FFF2-40B4-BE49-F238E27FC236}">
                <a16:creationId xmlns:a16="http://schemas.microsoft.com/office/drawing/2014/main" id="{47E5AB40-A353-428E-9CAF-3406AF7CA070}"/>
              </a:ext>
            </a:extLst>
          </p:cNvPr>
          <p:cNvSpPr/>
          <p:nvPr/>
        </p:nvSpPr>
        <p:spPr>
          <a:xfrm>
            <a:off x="3920835" y="4875485"/>
            <a:ext cx="1761800" cy="181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трелка: вправо 12">
            <a:extLst>
              <a:ext uri="{FF2B5EF4-FFF2-40B4-BE49-F238E27FC236}">
                <a16:creationId xmlns:a16="http://schemas.microsoft.com/office/drawing/2014/main" id="{3FF5C253-40EE-46FD-BB3E-F0D44C937E57}"/>
              </a:ext>
            </a:extLst>
          </p:cNvPr>
          <p:cNvSpPr/>
          <p:nvPr/>
        </p:nvSpPr>
        <p:spPr>
          <a:xfrm>
            <a:off x="5424054" y="3998529"/>
            <a:ext cx="258581" cy="1814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трелка: вправо 13">
            <a:extLst>
              <a:ext uri="{FF2B5EF4-FFF2-40B4-BE49-F238E27FC236}">
                <a16:creationId xmlns:a16="http://schemas.microsoft.com/office/drawing/2014/main" id="{F9A0F1BA-D1AB-478E-84AC-3A962F87DB0B}"/>
              </a:ext>
            </a:extLst>
          </p:cNvPr>
          <p:cNvSpPr/>
          <p:nvPr/>
        </p:nvSpPr>
        <p:spPr>
          <a:xfrm>
            <a:off x="6784074" y="4855357"/>
            <a:ext cx="313998" cy="201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право 14">
            <a:extLst>
              <a:ext uri="{FF2B5EF4-FFF2-40B4-BE49-F238E27FC236}">
                <a16:creationId xmlns:a16="http://schemas.microsoft.com/office/drawing/2014/main" id="{3AE94B83-19D0-49E2-8D65-609669980760}"/>
              </a:ext>
            </a:extLst>
          </p:cNvPr>
          <p:cNvSpPr/>
          <p:nvPr/>
        </p:nvSpPr>
        <p:spPr>
          <a:xfrm>
            <a:off x="8118455" y="4865421"/>
            <a:ext cx="313998" cy="201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15">
            <a:extLst>
              <a:ext uri="{FF2B5EF4-FFF2-40B4-BE49-F238E27FC236}">
                <a16:creationId xmlns:a16="http://schemas.microsoft.com/office/drawing/2014/main" id="{B0E310D7-D1ED-4D67-823F-A74E5B4FCDA5}"/>
              </a:ext>
            </a:extLst>
          </p:cNvPr>
          <p:cNvSpPr/>
          <p:nvPr/>
        </p:nvSpPr>
        <p:spPr>
          <a:xfrm>
            <a:off x="9908274" y="4875485"/>
            <a:ext cx="313998" cy="201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63D923D5-A2A5-41BF-ABAE-D041621B9CDF}"/>
              </a:ext>
            </a:extLst>
          </p:cNvPr>
          <p:cNvSpPr txBox="1"/>
          <p:nvPr/>
        </p:nvSpPr>
        <p:spPr>
          <a:xfrm>
            <a:off x="4140128" y="5763816"/>
            <a:ext cx="1276206" cy="369332"/>
          </a:xfrm>
          <a:prstGeom prst="rect">
            <a:avLst/>
          </a:prstGeom>
          <a:noFill/>
        </p:spPr>
        <p:txBody>
          <a:bodyPr wrap="square" rtlCol="0">
            <a:spAutoFit/>
          </a:bodyPr>
          <a:lstStyle/>
          <a:p>
            <a:r>
              <a:rPr lang="en-US" b="1" dirty="0"/>
              <a:t>Hadoop</a:t>
            </a:r>
            <a:endParaRPr lang="ru-RU" b="1" dirty="0"/>
          </a:p>
        </p:txBody>
      </p:sp>
      <p:sp>
        <p:nvSpPr>
          <p:cNvPr id="19" name="Номер слайда 18">
            <a:extLst>
              <a:ext uri="{FF2B5EF4-FFF2-40B4-BE49-F238E27FC236}">
                <a16:creationId xmlns:a16="http://schemas.microsoft.com/office/drawing/2014/main" id="{5805E10A-A2A8-4F92-8283-22B84F80305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5483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92EB8D-C24A-476A-8E45-4A9195EC1477}"/>
              </a:ext>
            </a:extLst>
          </p:cNvPr>
          <p:cNvSpPr>
            <a:spLocks noGrp="1"/>
          </p:cNvSpPr>
          <p:nvPr>
            <p:ph type="title"/>
          </p:nvPr>
        </p:nvSpPr>
        <p:spPr/>
        <p:txBody>
          <a:bodyPr>
            <a:normAutofit/>
          </a:bodyPr>
          <a:lstStyle/>
          <a:p>
            <a:br>
              <a:rPr lang="en-US" sz="2400" dirty="0"/>
            </a:br>
            <a:r>
              <a:rPr lang="ru-RU" sz="3000" b="1" dirty="0"/>
              <a:t>Финансы</a:t>
            </a:r>
          </a:p>
        </p:txBody>
      </p:sp>
      <p:sp>
        <p:nvSpPr>
          <p:cNvPr id="3" name="Объект 2">
            <a:extLst>
              <a:ext uri="{FF2B5EF4-FFF2-40B4-BE49-F238E27FC236}">
                <a16:creationId xmlns:a16="http://schemas.microsoft.com/office/drawing/2014/main" id="{4BAD9D3C-5F99-4CB4-88F5-2B7CF640FB24}"/>
              </a:ext>
            </a:extLst>
          </p:cNvPr>
          <p:cNvSpPr>
            <a:spLocks noGrp="1"/>
          </p:cNvSpPr>
          <p:nvPr>
            <p:ph idx="1"/>
          </p:nvPr>
        </p:nvSpPr>
        <p:spPr>
          <a:xfrm>
            <a:off x="2592925" y="1905000"/>
            <a:ext cx="8915400" cy="4495800"/>
          </a:xfrm>
        </p:spPr>
        <p:txBody>
          <a:bodyPr>
            <a:normAutofit lnSpcReduction="10000"/>
          </a:bodyPr>
          <a:lstStyle/>
          <a:p>
            <a:pPr marL="0" indent="0" algn="just">
              <a:buNone/>
            </a:pPr>
            <a:r>
              <a:rPr lang="ru-RU" b="1" dirty="0"/>
              <a:t>Исходные данные</a:t>
            </a:r>
            <a:r>
              <a:rPr lang="ru-RU" dirty="0"/>
              <a:t>: за прошлый год: всего группа компаний столкнулась с 10 недобросовестными контрагентами. Из них были выявлены только 5. Средний убыток от одного недобросовестного контрагента составил 500 тыс. руб. Таким образом суммарный убыток составил порядка 2,5 млн. руб. </a:t>
            </a:r>
            <a:endParaRPr lang="en-US" dirty="0"/>
          </a:p>
          <a:p>
            <a:pPr marL="0" indent="0" algn="just">
              <a:buNone/>
            </a:pPr>
            <a:r>
              <a:rPr lang="ru-RU" b="1" dirty="0"/>
              <a:t>Предлагаемое решение</a:t>
            </a:r>
            <a:r>
              <a:rPr lang="ru-RU" dirty="0"/>
              <a:t> обладает следующими метриками точности:</a:t>
            </a:r>
            <a:endParaRPr lang="en-US" dirty="0"/>
          </a:p>
          <a:p>
            <a:pPr algn="just"/>
            <a:r>
              <a:rPr lang="ru-RU" dirty="0"/>
              <a:t>Процент добросовестных компаний, определённых по результатам проверки как добросовестные (TPR) = 95% </a:t>
            </a:r>
            <a:endParaRPr lang="en-US" dirty="0"/>
          </a:p>
          <a:p>
            <a:pPr algn="just"/>
            <a:r>
              <a:rPr lang="ru-RU" dirty="0"/>
              <a:t>Процент недобросовестных компаний, определённых в результате проверки как недобросовестные (TNR) = 95%, т.е. ошибка составляет всего 5%. </a:t>
            </a:r>
            <a:endParaRPr lang="en-US" dirty="0"/>
          </a:p>
          <a:p>
            <a:pPr marL="0" indent="0" algn="just">
              <a:buNone/>
            </a:pPr>
            <a:r>
              <a:rPr lang="ru-RU" b="1" dirty="0"/>
              <a:t>Результат применения модели</a:t>
            </a:r>
            <a:r>
              <a:rPr lang="ru-RU" dirty="0"/>
              <a:t>. </a:t>
            </a:r>
            <a:endParaRPr lang="en-US" dirty="0"/>
          </a:p>
          <a:p>
            <a:pPr marL="0" indent="0" algn="just">
              <a:buNone/>
            </a:pPr>
            <a:r>
              <a:rPr lang="ru-RU" dirty="0"/>
              <a:t>Таким образом, применение данной модели в прошлом году позволило бы выявить 9 из 10 недобросовестных компаний. Что позволило бы избежать потерь в размере 2 млн. руб.</a:t>
            </a:r>
          </a:p>
        </p:txBody>
      </p:sp>
      <p:sp>
        <p:nvSpPr>
          <p:cNvPr id="4" name="Номер слайда 3">
            <a:extLst>
              <a:ext uri="{FF2B5EF4-FFF2-40B4-BE49-F238E27FC236}">
                <a16:creationId xmlns:a16="http://schemas.microsoft.com/office/drawing/2014/main" id="{B4FA7BCF-CE9D-43EC-8A35-AF0AED2A6E2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3602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225C12-5948-484C-A58E-3C3E93CA7D44}"/>
              </a:ext>
            </a:extLst>
          </p:cNvPr>
          <p:cNvSpPr>
            <a:spLocks noGrp="1"/>
          </p:cNvSpPr>
          <p:nvPr>
            <p:ph type="title"/>
          </p:nvPr>
        </p:nvSpPr>
        <p:spPr/>
        <p:txBody>
          <a:bodyPr>
            <a:normAutofit/>
          </a:bodyPr>
          <a:lstStyle/>
          <a:p>
            <a:br>
              <a:rPr lang="ru-RU" sz="2400" dirty="0"/>
            </a:br>
            <a:r>
              <a:rPr lang="ru-RU" sz="3000" b="1" dirty="0"/>
              <a:t>Описание проблемы</a:t>
            </a:r>
          </a:p>
        </p:txBody>
      </p:sp>
      <p:sp>
        <p:nvSpPr>
          <p:cNvPr id="3" name="Объект 2">
            <a:extLst>
              <a:ext uri="{FF2B5EF4-FFF2-40B4-BE49-F238E27FC236}">
                <a16:creationId xmlns:a16="http://schemas.microsoft.com/office/drawing/2014/main" id="{582BA26B-E6F5-4235-B0C8-BAEEBEDF728D}"/>
              </a:ext>
            </a:extLst>
          </p:cNvPr>
          <p:cNvSpPr>
            <a:spLocks noGrp="1"/>
          </p:cNvSpPr>
          <p:nvPr>
            <p:ph idx="1"/>
          </p:nvPr>
        </p:nvSpPr>
        <p:spPr>
          <a:xfrm>
            <a:off x="2589212" y="1905000"/>
            <a:ext cx="8915400" cy="4006222"/>
          </a:xfrm>
        </p:spPr>
        <p:txBody>
          <a:bodyPr>
            <a:normAutofit fontScale="92500" lnSpcReduction="20000"/>
          </a:bodyPr>
          <a:lstStyle/>
          <a:p>
            <a:pPr marL="0" indent="0" algn="just">
              <a:buNone/>
            </a:pPr>
            <a:r>
              <a:rPr lang="ru-RU" b="1" dirty="0"/>
              <a:t>Текущая ситуация</a:t>
            </a:r>
            <a:r>
              <a:rPr lang="ru-RU" dirty="0"/>
              <a:t>:</a:t>
            </a:r>
          </a:p>
          <a:p>
            <a:pPr marL="0" indent="0" algn="just">
              <a:buNone/>
            </a:pPr>
            <a:r>
              <a:rPr lang="ru-RU" dirty="0"/>
              <a:t>В состав группы компаний входят 5 организаций. В каждой их них есть подразделение, отвечающее за проверку потенциальных контрагентов. Особенности организации процесса:</a:t>
            </a:r>
          </a:p>
          <a:p>
            <a:r>
              <a:rPr lang="ru-RU" dirty="0"/>
              <a:t>Проверки осуществляются вручную</a:t>
            </a:r>
          </a:p>
          <a:p>
            <a:r>
              <a:rPr lang="ru-RU" dirty="0"/>
              <a:t>Методы проверок различаются от компании к компании, несмотря на наличие общих внутренних документов</a:t>
            </a:r>
          </a:p>
          <a:p>
            <a:r>
              <a:rPr lang="ru-RU" dirty="0"/>
              <a:t>Отличается подготовка персонала, осуществляющего указанные проверки в разных компаниях группы. </a:t>
            </a:r>
          </a:p>
          <a:p>
            <a:pPr marL="0" indent="0">
              <a:buNone/>
            </a:pPr>
            <a:r>
              <a:rPr lang="ru-RU" b="1" dirty="0"/>
              <a:t>Проблема:</a:t>
            </a:r>
          </a:p>
          <a:p>
            <a:pPr marL="0" indent="0" algn="just">
              <a:buNone/>
            </a:pPr>
            <a:r>
              <a:rPr lang="ru-RU" dirty="0"/>
              <a:t>Периодически заключаются договоры с компаниями, которые не выполняют взятые на себя обязательства. В ходе последующих расследований обычно выясняется, что данные контрагенты и не собирались выполнять условия договоров. В итоге, компании группы несут финансовые потери.</a:t>
            </a:r>
          </a:p>
        </p:txBody>
      </p:sp>
      <p:sp>
        <p:nvSpPr>
          <p:cNvPr id="4" name="Номер слайда 3">
            <a:extLst>
              <a:ext uri="{FF2B5EF4-FFF2-40B4-BE49-F238E27FC236}">
                <a16:creationId xmlns:a16="http://schemas.microsoft.com/office/drawing/2014/main" id="{50BC5D45-4E6F-4064-8359-823CEB0EB83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0844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2AB09E-D759-42C1-8E61-91CD45A52E5E}"/>
              </a:ext>
            </a:extLst>
          </p:cNvPr>
          <p:cNvSpPr>
            <a:spLocks noGrp="1"/>
          </p:cNvSpPr>
          <p:nvPr>
            <p:ph type="title"/>
          </p:nvPr>
        </p:nvSpPr>
        <p:spPr/>
        <p:txBody>
          <a:bodyPr>
            <a:normAutofit/>
          </a:bodyPr>
          <a:lstStyle/>
          <a:p>
            <a:br>
              <a:rPr lang="ru-RU" sz="2400" dirty="0"/>
            </a:br>
            <a:r>
              <a:rPr lang="ru-RU" sz="3000" b="1" dirty="0"/>
              <a:t>Задача</a:t>
            </a:r>
          </a:p>
        </p:txBody>
      </p:sp>
      <p:sp>
        <p:nvSpPr>
          <p:cNvPr id="3" name="Объект 2">
            <a:extLst>
              <a:ext uri="{FF2B5EF4-FFF2-40B4-BE49-F238E27FC236}">
                <a16:creationId xmlns:a16="http://schemas.microsoft.com/office/drawing/2014/main" id="{97D0D0A7-3E87-40EA-87B8-18D863A6C13A}"/>
              </a:ext>
            </a:extLst>
          </p:cNvPr>
          <p:cNvSpPr>
            <a:spLocks noGrp="1"/>
          </p:cNvSpPr>
          <p:nvPr>
            <p:ph idx="1"/>
          </p:nvPr>
        </p:nvSpPr>
        <p:spPr/>
        <p:txBody>
          <a:bodyPr/>
          <a:lstStyle/>
          <a:p>
            <a:endParaRPr lang="ru-RU" dirty="0"/>
          </a:p>
          <a:p>
            <a:endParaRPr lang="ru-RU" dirty="0"/>
          </a:p>
          <a:p>
            <a:pPr marL="0" indent="0">
              <a:lnSpc>
                <a:spcPct val="150000"/>
              </a:lnSpc>
              <a:buNone/>
            </a:pPr>
            <a:r>
              <a:rPr lang="ru-RU" sz="2400" b="1" dirty="0"/>
              <a:t>Минимизировать финансовые потери группы компаний, связанные с заключением договоров с недобросовестными контрагентами</a:t>
            </a:r>
          </a:p>
        </p:txBody>
      </p:sp>
      <p:sp>
        <p:nvSpPr>
          <p:cNvPr id="4" name="Номер слайда 3">
            <a:extLst>
              <a:ext uri="{FF2B5EF4-FFF2-40B4-BE49-F238E27FC236}">
                <a16:creationId xmlns:a16="http://schemas.microsoft.com/office/drawing/2014/main" id="{6DEA7480-7DF3-4568-AD8D-EF46C786DBA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4674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BC0B2-B26E-4D7D-AD7D-FBA61D9F5B90}"/>
              </a:ext>
            </a:extLst>
          </p:cNvPr>
          <p:cNvSpPr>
            <a:spLocks noGrp="1"/>
          </p:cNvSpPr>
          <p:nvPr>
            <p:ph type="title"/>
          </p:nvPr>
        </p:nvSpPr>
        <p:spPr/>
        <p:txBody>
          <a:bodyPr>
            <a:normAutofit/>
          </a:bodyPr>
          <a:lstStyle/>
          <a:p>
            <a:br>
              <a:rPr lang="ru-RU" sz="2400" dirty="0"/>
            </a:br>
            <a:r>
              <a:rPr lang="ru-RU" sz="3000" b="1" dirty="0"/>
              <a:t>Решение</a:t>
            </a:r>
          </a:p>
        </p:txBody>
      </p:sp>
      <p:sp>
        <p:nvSpPr>
          <p:cNvPr id="3" name="Объект 2">
            <a:extLst>
              <a:ext uri="{FF2B5EF4-FFF2-40B4-BE49-F238E27FC236}">
                <a16:creationId xmlns:a16="http://schemas.microsoft.com/office/drawing/2014/main" id="{A1F9F3B4-C5C8-4C66-BBA7-D6FDC7FE5FAB}"/>
              </a:ext>
            </a:extLst>
          </p:cNvPr>
          <p:cNvSpPr>
            <a:spLocks noGrp="1"/>
          </p:cNvSpPr>
          <p:nvPr>
            <p:ph idx="1"/>
          </p:nvPr>
        </p:nvSpPr>
        <p:spPr>
          <a:xfrm>
            <a:off x="2589212" y="2160104"/>
            <a:ext cx="8915400" cy="3909392"/>
          </a:xfrm>
        </p:spPr>
        <p:txBody>
          <a:bodyPr>
            <a:normAutofit lnSpcReduction="10000"/>
          </a:bodyPr>
          <a:lstStyle/>
          <a:p>
            <a:pPr marL="0" indent="0" algn="just">
              <a:buNone/>
            </a:pPr>
            <a:r>
              <a:rPr lang="ru-RU" dirty="0"/>
              <a:t>Единый метод проверки потенциальных контрагентов для всех компаний группы на основе модели машинного обучения. Алгоритм позволит выявлять недобросовестных контрагентов на основании стандартного набора данных. Это позволит решить поставленную задачу за счёт:</a:t>
            </a:r>
          </a:p>
          <a:p>
            <a:r>
              <a:rPr lang="ru-RU" dirty="0"/>
              <a:t>Автоматизированная проверка контрагента с заранее заданной точностью</a:t>
            </a:r>
          </a:p>
          <a:p>
            <a:r>
              <a:rPr lang="ru-RU" dirty="0"/>
              <a:t>Минимизация влияния человеческого фактора, т.е. уровня подготовки персонала, осуществляющего проверку, т.к. от линейных работников будет требоваться только внести стандартный набор исходных данных в модель</a:t>
            </a:r>
          </a:p>
          <a:p>
            <a:r>
              <a:rPr lang="ru-RU" dirty="0"/>
              <a:t>Повышение точности выявления неблагонадёжных контрагентов за счёт процесса постоянного дополнительного  обучения модели на новых данных</a:t>
            </a:r>
          </a:p>
        </p:txBody>
      </p:sp>
      <p:sp>
        <p:nvSpPr>
          <p:cNvPr id="4" name="Номер слайда 3">
            <a:extLst>
              <a:ext uri="{FF2B5EF4-FFF2-40B4-BE49-F238E27FC236}">
                <a16:creationId xmlns:a16="http://schemas.microsoft.com/office/drawing/2014/main" id="{534BD67C-189D-4F09-862D-ED1DB91FDA1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4236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842377-7882-4694-9F8E-AB5D8AB634ED}"/>
              </a:ext>
            </a:extLst>
          </p:cNvPr>
          <p:cNvSpPr>
            <a:spLocks noGrp="1"/>
          </p:cNvSpPr>
          <p:nvPr>
            <p:ph type="title"/>
          </p:nvPr>
        </p:nvSpPr>
        <p:spPr/>
        <p:txBody>
          <a:bodyPr>
            <a:normAutofit/>
          </a:bodyPr>
          <a:lstStyle/>
          <a:p>
            <a:br>
              <a:rPr lang="ru-RU" sz="2400" dirty="0"/>
            </a:br>
            <a:r>
              <a:rPr lang="ru-RU" sz="3000" b="1" dirty="0"/>
              <a:t>Как это реализовано</a:t>
            </a:r>
          </a:p>
        </p:txBody>
      </p:sp>
      <p:pic>
        <p:nvPicPr>
          <p:cNvPr id="11" name="Объект 10">
            <a:extLst>
              <a:ext uri="{FF2B5EF4-FFF2-40B4-BE49-F238E27FC236}">
                <a16:creationId xmlns:a16="http://schemas.microsoft.com/office/drawing/2014/main" id="{04345F53-955E-4908-89DA-7A8DEC0FDC5F}"/>
              </a:ext>
            </a:extLst>
          </p:cNvPr>
          <p:cNvPicPr>
            <a:picLocks noGrp="1" noChangeAspect="1"/>
          </p:cNvPicPr>
          <p:nvPr>
            <p:ph idx="1"/>
          </p:nvPr>
        </p:nvPicPr>
        <p:blipFill>
          <a:blip r:embed="rId2"/>
          <a:stretch>
            <a:fillRect/>
          </a:stretch>
        </p:blipFill>
        <p:spPr>
          <a:xfrm>
            <a:off x="8486131" y="5075583"/>
            <a:ext cx="719390" cy="353599"/>
          </a:xfrm>
          <a:prstGeom prst="rect">
            <a:avLst/>
          </a:prstGeom>
        </p:spPr>
      </p:pic>
      <p:sp>
        <p:nvSpPr>
          <p:cNvPr id="4" name="Прямоугольник 3">
            <a:extLst>
              <a:ext uri="{FF2B5EF4-FFF2-40B4-BE49-F238E27FC236}">
                <a16:creationId xmlns:a16="http://schemas.microsoft.com/office/drawing/2014/main" id="{BD11440E-7B8F-43A8-B721-E6519DDCE98F}"/>
              </a:ext>
            </a:extLst>
          </p:cNvPr>
          <p:cNvSpPr/>
          <p:nvPr/>
        </p:nvSpPr>
        <p:spPr>
          <a:xfrm>
            <a:off x="2804424" y="4953001"/>
            <a:ext cx="1563756" cy="54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700" dirty="0"/>
              <a:t>Запрос на проверку</a:t>
            </a:r>
          </a:p>
        </p:txBody>
      </p:sp>
      <p:sp>
        <p:nvSpPr>
          <p:cNvPr id="5" name="Прямоугольник 4">
            <a:extLst>
              <a:ext uri="{FF2B5EF4-FFF2-40B4-BE49-F238E27FC236}">
                <a16:creationId xmlns:a16="http://schemas.microsoft.com/office/drawing/2014/main" id="{5991D73C-1611-4461-A457-162E600612D7}"/>
              </a:ext>
            </a:extLst>
          </p:cNvPr>
          <p:cNvSpPr/>
          <p:nvPr/>
        </p:nvSpPr>
        <p:spPr>
          <a:xfrm>
            <a:off x="5406886" y="2332383"/>
            <a:ext cx="2782957" cy="901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Существующий набор</a:t>
            </a:r>
          </a:p>
          <a:p>
            <a:pPr algn="ctr"/>
            <a:r>
              <a:rPr lang="ru-RU" sz="1600" dirty="0"/>
              <a:t>данных о проверенных</a:t>
            </a:r>
          </a:p>
          <a:p>
            <a:pPr algn="ctr"/>
            <a:r>
              <a:rPr lang="ru-RU" dirty="0"/>
              <a:t>контрагентах</a:t>
            </a:r>
          </a:p>
        </p:txBody>
      </p:sp>
      <p:sp>
        <p:nvSpPr>
          <p:cNvPr id="6" name="Прямоугольник 5">
            <a:extLst>
              <a:ext uri="{FF2B5EF4-FFF2-40B4-BE49-F238E27FC236}">
                <a16:creationId xmlns:a16="http://schemas.microsoft.com/office/drawing/2014/main" id="{0CDE2DB4-0DC9-47F3-B6FD-05AB2CFECB53}"/>
              </a:ext>
            </a:extLst>
          </p:cNvPr>
          <p:cNvSpPr/>
          <p:nvPr/>
        </p:nvSpPr>
        <p:spPr>
          <a:xfrm>
            <a:off x="5406886" y="3564835"/>
            <a:ext cx="2782957" cy="1023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Создание алгоритма</a:t>
            </a:r>
          </a:p>
          <a:p>
            <a:pPr algn="ctr"/>
            <a:r>
              <a:rPr lang="ru-RU" sz="1600" dirty="0"/>
              <a:t>проверки с</a:t>
            </a:r>
          </a:p>
          <a:p>
            <a:pPr algn="ctr"/>
            <a:r>
              <a:rPr lang="ru-RU" sz="1600" dirty="0"/>
              <a:t>использованием модели</a:t>
            </a:r>
          </a:p>
          <a:p>
            <a:pPr algn="ctr"/>
            <a:r>
              <a:rPr lang="ru-RU" sz="1600" dirty="0"/>
              <a:t>линейной регрессии</a:t>
            </a:r>
          </a:p>
        </p:txBody>
      </p:sp>
      <p:sp>
        <p:nvSpPr>
          <p:cNvPr id="7" name="Прямоугольник 6">
            <a:extLst>
              <a:ext uri="{FF2B5EF4-FFF2-40B4-BE49-F238E27FC236}">
                <a16:creationId xmlns:a16="http://schemas.microsoft.com/office/drawing/2014/main" id="{14F9067B-3D36-4E68-BCB3-5E72168C0262}"/>
              </a:ext>
            </a:extLst>
          </p:cNvPr>
          <p:cNvSpPr/>
          <p:nvPr/>
        </p:nvSpPr>
        <p:spPr>
          <a:xfrm>
            <a:off x="5406886" y="4953001"/>
            <a:ext cx="2782957" cy="54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Готовый алгоритм</a:t>
            </a:r>
          </a:p>
        </p:txBody>
      </p:sp>
      <p:sp>
        <p:nvSpPr>
          <p:cNvPr id="8" name="Стрелка: вправо 7">
            <a:extLst>
              <a:ext uri="{FF2B5EF4-FFF2-40B4-BE49-F238E27FC236}">
                <a16:creationId xmlns:a16="http://schemas.microsoft.com/office/drawing/2014/main" id="{AE781C5F-098E-45E8-9A4A-97417AA4B719}"/>
              </a:ext>
            </a:extLst>
          </p:cNvPr>
          <p:cNvSpPr/>
          <p:nvPr/>
        </p:nvSpPr>
        <p:spPr>
          <a:xfrm>
            <a:off x="4540458" y="5075583"/>
            <a:ext cx="694150" cy="298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73A1A6E0-422A-49BF-8599-669CC696B222}"/>
              </a:ext>
            </a:extLst>
          </p:cNvPr>
          <p:cNvSpPr/>
          <p:nvPr/>
        </p:nvSpPr>
        <p:spPr>
          <a:xfrm>
            <a:off x="9501809" y="2332383"/>
            <a:ext cx="1789043" cy="901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a:t>Итоговая база</a:t>
            </a:r>
          </a:p>
          <a:p>
            <a:pPr algn="ctr"/>
            <a:r>
              <a:rPr lang="ru-RU"/>
              <a:t>данных</a:t>
            </a:r>
            <a:endParaRPr lang="ru-RU" dirty="0"/>
          </a:p>
        </p:txBody>
      </p:sp>
      <p:sp>
        <p:nvSpPr>
          <p:cNvPr id="10" name="Прямоугольник 9">
            <a:extLst>
              <a:ext uri="{FF2B5EF4-FFF2-40B4-BE49-F238E27FC236}">
                <a16:creationId xmlns:a16="http://schemas.microsoft.com/office/drawing/2014/main" id="{4AFBE83C-EE2F-435E-808F-F127F0988931}"/>
              </a:ext>
            </a:extLst>
          </p:cNvPr>
          <p:cNvSpPr/>
          <p:nvPr/>
        </p:nvSpPr>
        <p:spPr>
          <a:xfrm>
            <a:off x="9501809" y="4953001"/>
            <a:ext cx="1789043" cy="546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Результат проверки</a:t>
            </a:r>
          </a:p>
        </p:txBody>
      </p:sp>
      <p:sp>
        <p:nvSpPr>
          <p:cNvPr id="12" name="Стрелка: вниз 11">
            <a:extLst>
              <a:ext uri="{FF2B5EF4-FFF2-40B4-BE49-F238E27FC236}">
                <a16:creationId xmlns:a16="http://schemas.microsoft.com/office/drawing/2014/main" id="{FEE694AC-2E37-4C44-A00B-42DBC24D5AE1}"/>
              </a:ext>
            </a:extLst>
          </p:cNvPr>
          <p:cNvSpPr/>
          <p:nvPr/>
        </p:nvSpPr>
        <p:spPr>
          <a:xfrm>
            <a:off x="6414051" y="3301447"/>
            <a:ext cx="768626" cy="195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a:extLst>
              <a:ext uri="{FF2B5EF4-FFF2-40B4-BE49-F238E27FC236}">
                <a16:creationId xmlns:a16="http://schemas.microsoft.com/office/drawing/2014/main" id="{E253391D-D765-4217-BFF8-3681FA2F4C6B}"/>
              </a:ext>
            </a:extLst>
          </p:cNvPr>
          <p:cNvPicPr>
            <a:picLocks noChangeAspect="1"/>
          </p:cNvPicPr>
          <p:nvPr/>
        </p:nvPicPr>
        <p:blipFill>
          <a:blip r:embed="rId3"/>
          <a:stretch>
            <a:fillRect/>
          </a:stretch>
        </p:blipFill>
        <p:spPr>
          <a:xfrm>
            <a:off x="6338076" y="4656483"/>
            <a:ext cx="920576" cy="219475"/>
          </a:xfrm>
          <a:prstGeom prst="rect">
            <a:avLst/>
          </a:prstGeom>
        </p:spPr>
      </p:pic>
      <p:pic>
        <p:nvPicPr>
          <p:cNvPr id="14" name="Рисунок 13">
            <a:extLst>
              <a:ext uri="{FF2B5EF4-FFF2-40B4-BE49-F238E27FC236}">
                <a16:creationId xmlns:a16="http://schemas.microsoft.com/office/drawing/2014/main" id="{2C1EC59C-D418-44F7-89ED-6CCFB7B1BA65}"/>
              </a:ext>
            </a:extLst>
          </p:cNvPr>
          <p:cNvPicPr>
            <a:picLocks noChangeAspect="1"/>
          </p:cNvPicPr>
          <p:nvPr/>
        </p:nvPicPr>
        <p:blipFill>
          <a:blip r:embed="rId2"/>
          <a:stretch>
            <a:fillRect/>
          </a:stretch>
        </p:blipFill>
        <p:spPr>
          <a:xfrm>
            <a:off x="8486131" y="2606156"/>
            <a:ext cx="719390" cy="353599"/>
          </a:xfrm>
          <a:prstGeom prst="rect">
            <a:avLst/>
          </a:prstGeom>
        </p:spPr>
      </p:pic>
      <p:pic>
        <p:nvPicPr>
          <p:cNvPr id="15" name="Рисунок 14">
            <a:extLst>
              <a:ext uri="{FF2B5EF4-FFF2-40B4-BE49-F238E27FC236}">
                <a16:creationId xmlns:a16="http://schemas.microsoft.com/office/drawing/2014/main" id="{6A0F4684-AA90-4259-AD86-1CF23B2B59F6}"/>
              </a:ext>
            </a:extLst>
          </p:cNvPr>
          <p:cNvPicPr>
            <a:picLocks noChangeAspect="1"/>
          </p:cNvPicPr>
          <p:nvPr/>
        </p:nvPicPr>
        <p:blipFill>
          <a:blip r:embed="rId2"/>
          <a:stretch>
            <a:fillRect/>
          </a:stretch>
        </p:blipFill>
        <p:spPr>
          <a:xfrm rot="16200000">
            <a:off x="10143903" y="3911902"/>
            <a:ext cx="1574510" cy="353599"/>
          </a:xfrm>
          <a:prstGeom prst="rect">
            <a:avLst/>
          </a:prstGeom>
        </p:spPr>
      </p:pic>
      <p:sp>
        <p:nvSpPr>
          <p:cNvPr id="16" name="Прямоугольник 15">
            <a:extLst>
              <a:ext uri="{FF2B5EF4-FFF2-40B4-BE49-F238E27FC236}">
                <a16:creationId xmlns:a16="http://schemas.microsoft.com/office/drawing/2014/main" id="{C4754FA2-639A-4B6A-B731-CC69DD0C9257}"/>
              </a:ext>
            </a:extLst>
          </p:cNvPr>
          <p:cNvSpPr/>
          <p:nvPr/>
        </p:nvSpPr>
        <p:spPr>
          <a:xfrm>
            <a:off x="8582668" y="3755335"/>
            <a:ext cx="1488983" cy="642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err="1"/>
              <a:t>Дообучение</a:t>
            </a:r>
            <a:endParaRPr lang="ru-RU" sz="1600" dirty="0"/>
          </a:p>
          <a:p>
            <a:pPr algn="ctr"/>
            <a:r>
              <a:rPr lang="ru-RU" sz="1600" dirty="0"/>
              <a:t>модели</a:t>
            </a:r>
          </a:p>
        </p:txBody>
      </p:sp>
      <p:pic>
        <p:nvPicPr>
          <p:cNvPr id="17" name="Рисунок 16">
            <a:extLst>
              <a:ext uri="{FF2B5EF4-FFF2-40B4-BE49-F238E27FC236}">
                <a16:creationId xmlns:a16="http://schemas.microsoft.com/office/drawing/2014/main" id="{9DFC84E1-3089-485D-B1F4-86FE9DC4F32E}"/>
              </a:ext>
            </a:extLst>
          </p:cNvPr>
          <p:cNvPicPr>
            <a:picLocks noChangeAspect="1"/>
          </p:cNvPicPr>
          <p:nvPr/>
        </p:nvPicPr>
        <p:blipFill>
          <a:blip r:embed="rId2"/>
          <a:stretch>
            <a:fillRect/>
          </a:stretch>
        </p:blipFill>
        <p:spPr>
          <a:xfrm rot="7527436">
            <a:off x="9139265" y="3406248"/>
            <a:ext cx="485007" cy="183968"/>
          </a:xfrm>
          <a:prstGeom prst="rect">
            <a:avLst/>
          </a:prstGeom>
        </p:spPr>
      </p:pic>
      <p:pic>
        <p:nvPicPr>
          <p:cNvPr id="18" name="Рисунок 17">
            <a:extLst>
              <a:ext uri="{FF2B5EF4-FFF2-40B4-BE49-F238E27FC236}">
                <a16:creationId xmlns:a16="http://schemas.microsoft.com/office/drawing/2014/main" id="{47AD7DAF-7473-4477-9465-73355690C724}"/>
              </a:ext>
            </a:extLst>
          </p:cNvPr>
          <p:cNvPicPr>
            <a:picLocks noChangeAspect="1"/>
          </p:cNvPicPr>
          <p:nvPr/>
        </p:nvPicPr>
        <p:blipFill>
          <a:blip r:embed="rId4"/>
          <a:stretch>
            <a:fillRect/>
          </a:stretch>
        </p:blipFill>
        <p:spPr>
          <a:xfrm>
            <a:off x="8266656" y="4510166"/>
            <a:ext cx="438950" cy="512108"/>
          </a:xfrm>
          <a:prstGeom prst="rect">
            <a:avLst/>
          </a:prstGeom>
        </p:spPr>
      </p:pic>
      <p:sp>
        <p:nvSpPr>
          <p:cNvPr id="19" name="Номер слайда 18">
            <a:extLst>
              <a:ext uri="{FF2B5EF4-FFF2-40B4-BE49-F238E27FC236}">
                <a16:creationId xmlns:a16="http://schemas.microsoft.com/office/drawing/2014/main" id="{ED6B8F84-8C6A-4D8E-899F-673B472A540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7352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CE08B4-8951-4547-BA55-E419B8859E62}"/>
              </a:ext>
            </a:extLst>
          </p:cNvPr>
          <p:cNvSpPr>
            <a:spLocks noGrp="1"/>
          </p:cNvSpPr>
          <p:nvPr>
            <p:ph type="title"/>
          </p:nvPr>
        </p:nvSpPr>
        <p:spPr/>
        <p:txBody>
          <a:bodyPr>
            <a:normAutofit/>
          </a:bodyPr>
          <a:lstStyle/>
          <a:p>
            <a:br>
              <a:rPr lang="ru-RU" sz="2400" dirty="0"/>
            </a:br>
            <a:r>
              <a:rPr lang="ru-RU" sz="3000" b="1" dirty="0"/>
              <a:t>Стандартный набор данных для проверки</a:t>
            </a:r>
          </a:p>
        </p:txBody>
      </p:sp>
      <p:graphicFrame>
        <p:nvGraphicFramePr>
          <p:cNvPr id="5" name="Объект 4">
            <a:extLst>
              <a:ext uri="{FF2B5EF4-FFF2-40B4-BE49-F238E27FC236}">
                <a16:creationId xmlns:a16="http://schemas.microsoft.com/office/drawing/2014/main" id="{075D21C1-F391-4B4B-9936-1C5CAF199AF9}"/>
              </a:ext>
            </a:extLst>
          </p:cNvPr>
          <p:cNvGraphicFramePr>
            <a:graphicFrameLocks noGrp="1"/>
          </p:cNvGraphicFramePr>
          <p:nvPr>
            <p:ph idx="1"/>
            <p:extLst>
              <p:ext uri="{D42A27DB-BD31-4B8C-83A1-F6EECF244321}">
                <p14:modId xmlns:p14="http://schemas.microsoft.com/office/powerpoint/2010/main" val="2018966019"/>
              </p:ext>
            </p:extLst>
          </p:nvPr>
        </p:nvGraphicFramePr>
        <p:xfrm>
          <a:off x="2589212" y="1920970"/>
          <a:ext cx="8915400" cy="4312920"/>
        </p:xfrm>
        <a:graphic>
          <a:graphicData uri="http://schemas.openxmlformats.org/drawingml/2006/table">
            <a:tbl>
              <a:tblPr firstRow="1" bandRow="1">
                <a:tableStyleId>{3B4B98B0-60AC-42C2-AFA5-B58CD77FA1E5}</a:tableStyleId>
              </a:tblPr>
              <a:tblGrid>
                <a:gridCol w="1719551">
                  <a:extLst>
                    <a:ext uri="{9D8B030D-6E8A-4147-A177-3AD203B41FA5}">
                      <a16:colId xmlns:a16="http://schemas.microsoft.com/office/drawing/2014/main" val="2687890693"/>
                    </a:ext>
                  </a:extLst>
                </a:gridCol>
                <a:gridCol w="7195849">
                  <a:extLst>
                    <a:ext uri="{9D8B030D-6E8A-4147-A177-3AD203B41FA5}">
                      <a16:colId xmlns:a16="http://schemas.microsoft.com/office/drawing/2014/main" val="2955255389"/>
                    </a:ext>
                  </a:extLst>
                </a:gridCol>
              </a:tblGrid>
              <a:tr h="370840">
                <a:tc>
                  <a:txBody>
                    <a:bodyPr/>
                    <a:lstStyle/>
                    <a:p>
                      <a:r>
                        <a:rPr lang="en-US" dirty="0"/>
                        <a:t>R</a:t>
                      </a:r>
                      <a:r>
                        <a:rPr lang="ru-RU" dirty="0" err="1"/>
                        <a:t>isk</a:t>
                      </a:r>
                      <a:r>
                        <a:rPr lang="ru-RU" dirty="0"/>
                        <a:t> </a:t>
                      </a:r>
                      <a:endParaRPr lang="en-US" b="1" dirty="0"/>
                    </a:p>
                  </a:txBody>
                  <a:tcPr/>
                </a:tc>
                <a:tc>
                  <a:txBody>
                    <a:bodyPr/>
                    <a:lstStyle/>
                    <a:p>
                      <a:r>
                        <a:rPr lang="ru-RU" b="0" dirty="0"/>
                        <a:t>признак добросовестности/не добросовестности контрагента. Целевая переменная.</a:t>
                      </a:r>
                    </a:p>
                  </a:txBody>
                  <a:tcPr/>
                </a:tc>
                <a:extLst>
                  <a:ext uri="{0D108BD9-81ED-4DB2-BD59-A6C34878D82A}">
                    <a16:rowId xmlns:a16="http://schemas.microsoft.com/office/drawing/2014/main" val="4074320169"/>
                  </a:ext>
                </a:extLst>
              </a:tr>
              <a:tr h="370840">
                <a:tc>
                  <a:txBody>
                    <a:bodyPr/>
                    <a:lstStyle/>
                    <a:p>
                      <a:r>
                        <a:rPr lang="ru-RU" b="1" dirty="0" err="1"/>
                        <a:t>Sector_score</a:t>
                      </a:r>
                      <a:endParaRPr lang="ru-RU" b="1" dirty="0"/>
                    </a:p>
                  </a:txBody>
                  <a:tcPr/>
                </a:tc>
                <a:tc>
                  <a:txBody>
                    <a:bodyPr/>
                    <a:lstStyle/>
                    <a:p>
                      <a:r>
                        <a:rPr lang="ru-RU" dirty="0"/>
                        <a:t>исторический уровень финансового риска.</a:t>
                      </a:r>
                    </a:p>
                  </a:txBody>
                  <a:tcPr/>
                </a:tc>
                <a:extLst>
                  <a:ext uri="{0D108BD9-81ED-4DB2-BD59-A6C34878D82A}">
                    <a16:rowId xmlns:a16="http://schemas.microsoft.com/office/drawing/2014/main" val="4202132206"/>
                  </a:ext>
                </a:extLst>
              </a:tr>
              <a:tr h="370840">
                <a:tc>
                  <a:txBody>
                    <a:bodyPr/>
                    <a:lstStyle/>
                    <a:p>
                      <a:r>
                        <a:rPr lang="ru-RU" b="1" dirty="0" err="1"/>
                        <a:t>Score_A</a:t>
                      </a:r>
                      <a:endParaRPr lang="ru-RU" b="1" dirty="0"/>
                    </a:p>
                  </a:txBody>
                  <a:tcPr/>
                </a:tc>
                <a:tc>
                  <a:txBody>
                    <a:bodyPr/>
                    <a:lstStyle/>
                    <a:p>
                      <a:r>
                        <a:rPr lang="ru-RU" dirty="0"/>
                        <a:t>объём собственных средств в тыс. руб.</a:t>
                      </a:r>
                    </a:p>
                  </a:txBody>
                  <a:tcPr/>
                </a:tc>
                <a:extLst>
                  <a:ext uri="{0D108BD9-81ED-4DB2-BD59-A6C34878D82A}">
                    <a16:rowId xmlns:a16="http://schemas.microsoft.com/office/drawing/2014/main" val="4022045017"/>
                  </a:ext>
                </a:extLst>
              </a:tr>
              <a:tr h="370840">
                <a:tc>
                  <a:txBody>
                    <a:bodyPr/>
                    <a:lstStyle/>
                    <a:p>
                      <a:r>
                        <a:rPr lang="ru-RU" b="1" dirty="0"/>
                        <a:t>PARA_A</a:t>
                      </a:r>
                    </a:p>
                  </a:txBody>
                  <a:tcPr/>
                </a:tc>
                <a:tc>
                  <a:txBody>
                    <a:bodyPr/>
                    <a:lstStyle/>
                    <a:p>
                      <a:r>
                        <a:rPr lang="ru-RU" dirty="0"/>
                        <a:t>несоответствие в расходах, отраженных в пунктах бух. отчётности организации в тыс. руб.</a:t>
                      </a:r>
                    </a:p>
                  </a:txBody>
                  <a:tcPr/>
                </a:tc>
                <a:extLst>
                  <a:ext uri="{0D108BD9-81ED-4DB2-BD59-A6C34878D82A}">
                    <a16:rowId xmlns:a16="http://schemas.microsoft.com/office/drawing/2014/main" val="1647661951"/>
                  </a:ext>
                </a:extLst>
              </a:tr>
              <a:tr h="370840">
                <a:tc>
                  <a:txBody>
                    <a:bodyPr/>
                    <a:lstStyle/>
                    <a:p>
                      <a:r>
                        <a:rPr lang="ru-RU" b="1" dirty="0" err="1"/>
                        <a:t>Score_B</a:t>
                      </a:r>
                      <a:endParaRPr lang="ru-RU" b="1" dirty="0"/>
                    </a:p>
                  </a:txBody>
                  <a:tcPr/>
                </a:tc>
                <a:tc>
                  <a:txBody>
                    <a:bodyPr/>
                    <a:lstStyle/>
                    <a:p>
                      <a:r>
                        <a:rPr lang="ru-RU" dirty="0"/>
                        <a:t>объём кредиторской задолженности в тыс. руб.</a:t>
                      </a:r>
                    </a:p>
                  </a:txBody>
                  <a:tcPr/>
                </a:tc>
                <a:extLst>
                  <a:ext uri="{0D108BD9-81ED-4DB2-BD59-A6C34878D82A}">
                    <a16:rowId xmlns:a16="http://schemas.microsoft.com/office/drawing/2014/main" val="945340424"/>
                  </a:ext>
                </a:extLst>
              </a:tr>
              <a:tr h="370840">
                <a:tc>
                  <a:txBody>
                    <a:bodyPr/>
                    <a:lstStyle/>
                    <a:p>
                      <a:r>
                        <a:rPr lang="ru-RU" b="1" dirty="0"/>
                        <a:t>PARA_B</a:t>
                      </a:r>
                    </a:p>
                  </a:txBody>
                  <a:tcPr/>
                </a:tc>
                <a:tc>
                  <a:txBody>
                    <a:bodyPr/>
                    <a:lstStyle/>
                    <a:p>
                      <a:r>
                        <a:rPr lang="ru-RU" dirty="0"/>
                        <a:t>несоответствие в затратах, отраженных в пунктах бух. отчётности организации в тыс. руб.</a:t>
                      </a:r>
                    </a:p>
                  </a:txBody>
                  <a:tcPr/>
                </a:tc>
                <a:extLst>
                  <a:ext uri="{0D108BD9-81ED-4DB2-BD59-A6C34878D82A}">
                    <a16:rowId xmlns:a16="http://schemas.microsoft.com/office/drawing/2014/main" val="1847653767"/>
                  </a:ext>
                </a:extLst>
              </a:tr>
              <a:tr h="370840">
                <a:tc>
                  <a:txBody>
                    <a:bodyPr/>
                    <a:lstStyle/>
                    <a:p>
                      <a:r>
                        <a:rPr lang="ru-RU" b="1" dirty="0" err="1"/>
                        <a:t>Numbers</a:t>
                      </a:r>
                      <a:endParaRPr lang="ru-RU" b="1" dirty="0"/>
                    </a:p>
                  </a:txBody>
                  <a:tcPr/>
                </a:tc>
                <a:tc>
                  <a:txBody>
                    <a:bodyPr/>
                    <a:lstStyle/>
                    <a:p>
                      <a:r>
                        <a:rPr lang="ru-RU" dirty="0"/>
                        <a:t>оценка нарушений бухгалтерской отчётности за 5 последних лет</a:t>
                      </a:r>
                    </a:p>
                  </a:txBody>
                  <a:tcPr/>
                </a:tc>
                <a:extLst>
                  <a:ext uri="{0D108BD9-81ED-4DB2-BD59-A6C34878D82A}">
                    <a16:rowId xmlns:a16="http://schemas.microsoft.com/office/drawing/2014/main" val="1780729116"/>
                  </a:ext>
                </a:extLst>
              </a:tr>
              <a:tr h="370840">
                <a:tc>
                  <a:txBody>
                    <a:bodyPr/>
                    <a:lstStyle/>
                    <a:p>
                      <a:r>
                        <a:rPr lang="en-US" b="1" dirty="0"/>
                        <a:t>Score_B.1</a:t>
                      </a:r>
                      <a:endParaRPr lang="ru-RU" b="1" dirty="0"/>
                    </a:p>
                  </a:txBody>
                  <a:tcPr/>
                </a:tc>
                <a:tc>
                  <a:txBody>
                    <a:bodyPr/>
                    <a:lstStyle/>
                    <a:p>
                      <a:r>
                        <a:rPr lang="ru-RU" dirty="0"/>
                        <a:t>объём просроченной кредиторской задолженности в тыс. руб.</a:t>
                      </a:r>
                    </a:p>
                  </a:txBody>
                  <a:tcPr/>
                </a:tc>
                <a:extLst>
                  <a:ext uri="{0D108BD9-81ED-4DB2-BD59-A6C34878D82A}">
                    <a16:rowId xmlns:a16="http://schemas.microsoft.com/office/drawing/2014/main" val="3424807179"/>
                  </a:ext>
                </a:extLst>
              </a:tr>
            </a:tbl>
          </a:graphicData>
        </a:graphic>
      </p:graphicFrame>
      <p:sp>
        <p:nvSpPr>
          <p:cNvPr id="6" name="Номер слайда 5">
            <a:extLst>
              <a:ext uri="{FF2B5EF4-FFF2-40B4-BE49-F238E27FC236}">
                <a16:creationId xmlns:a16="http://schemas.microsoft.com/office/drawing/2014/main" id="{312AFBF7-E26D-4DA3-808E-D7F3DD22D03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3935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Объект 6">
            <a:extLst>
              <a:ext uri="{FF2B5EF4-FFF2-40B4-BE49-F238E27FC236}">
                <a16:creationId xmlns:a16="http://schemas.microsoft.com/office/drawing/2014/main" id="{7BA2F22A-6D69-4273-828E-F37E313AE948}"/>
              </a:ext>
            </a:extLst>
          </p:cNvPr>
          <p:cNvGraphicFramePr>
            <a:graphicFrameLocks noGrp="1"/>
          </p:cNvGraphicFramePr>
          <p:nvPr>
            <p:ph idx="1"/>
            <p:extLst>
              <p:ext uri="{D42A27DB-BD31-4B8C-83A1-F6EECF244321}">
                <p14:modId xmlns:p14="http://schemas.microsoft.com/office/powerpoint/2010/main" val="350741747"/>
              </p:ext>
            </p:extLst>
          </p:nvPr>
        </p:nvGraphicFramePr>
        <p:xfrm>
          <a:off x="2561504" y="707304"/>
          <a:ext cx="8915400" cy="5694680"/>
        </p:xfrm>
        <a:graphic>
          <a:graphicData uri="http://schemas.openxmlformats.org/drawingml/2006/table">
            <a:tbl>
              <a:tblPr bandRow="1">
                <a:tableStyleId>{3B4B98B0-60AC-42C2-AFA5-B58CD77FA1E5}</a:tableStyleId>
              </a:tblPr>
              <a:tblGrid>
                <a:gridCol w="1844242">
                  <a:extLst>
                    <a:ext uri="{9D8B030D-6E8A-4147-A177-3AD203B41FA5}">
                      <a16:colId xmlns:a16="http://schemas.microsoft.com/office/drawing/2014/main" val="1915208716"/>
                    </a:ext>
                  </a:extLst>
                </a:gridCol>
                <a:gridCol w="7071158">
                  <a:extLst>
                    <a:ext uri="{9D8B030D-6E8A-4147-A177-3AD203B41FA5}">
                      <a16:colId xmlns:a16="http://schemas.microsoft.com/office/drawing/2014/main" val="2284419888"/>
                    </a:ext>
                  </a:extLst>
                </a:gridCol>
              </a:tblGrid>
              <a:tr h="370840">
                <a:tc>
                  <a:txBody>
                    <a:bodyPr/>
                    <a:lstStyle/>
                    <a:p>
                      <a:r>
                        <a:rPr lang="ru-RU" b="1" dirty="0" err="1"/>
                        <a:t>Risk_C</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объём дебиторской задолженности в тыс. руб.</a:t>
                      </a:r>
                    </a:p>
                  </a:txBody>
                  <a:tcPr/>
                </a:tc>
                <a:extLst>
                  <a:ext uri="{0D108BD9-81ED-4DB2-BD59-A6C34878D82A}">
                    <a16:rowId xmlns:a16="http://schemas.microsoft.com/office/drawing/2014/main" val="324387933"/>
                  </a:ext>
                </a:extLst>
              </a:tr>
              <a:tr h="370840">
                <a:tc>
                  <a:txBody>
                    <a:bodyPr/>
                    <a:lstStyle/>
                    <a:p>
                      <a:r>
                        <a:rPr lang="ru-RU" b="1" dirty="0" err="1"/>
                        <a:t>Money_Value</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объём нарушений, выявленный в ходе предыдущего аудита в тыс. руб.</a:t>
                      </a:r>
                    </a:p>
                  </a:txBody>
                  <a:tcPr/>
                </a:tc>
                <a:extLst>
                  <a:ext uri="{0D108BD9-81ED-4DB2-BD59-A6C34878D82A}">
                    <a16:rowId xmlns:a16="http://schemas.microsoft.com/office/drawing/2014/main" val="168320658"/>
                  </a:ext>
                </a:extLst>
              </a:tr>
              <a:tr h="370840">
                <a:tc>
                  <a:txBody>
                    <a:bodyPr/>
                    <a:lstStyle/>
                    <a:p>
                      <a:r>
                        <a:rPr lang="ru-RU" b="1" dirty="0" err="1"/>
                        <a:t>Score_MV</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объём оборотных активов организации в тыс. руб.</a:t>
                      </a:r>
                    </a:p>
                  </a:txBody>
                  <a:tcPr/>
                </a:tc>
                <a:extLst>
                  <a:ext uri="{0D108BD9-81ED-4DB2-BD59-A6C34878D82A}">
                    <a16:rowId xmlns:a16="http://schemas.microsoft.com/office/drawing/2014/main" val="3158112917"/>
                  </a:ext>
                </a:extLst>
              </a:tr>
              <a:tr h="370840">
                <a:tc>
                  <a:txBody>
                    <a:bodyPr/>
                    <a:lstStyle/>
                    <a:p>
                      <a:r>
                        <a:rPr lang="ru-RU" b="1" dirty="0"/>
                        <a:t>PROB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объём проблемных активов на балансе предприятия в тыс. руб.</a:t>
                      </a:r>
                    </a:p>
                  </a:txBody>
                  <a:tcPr/>
                </a:tc>
                <a:extLst>
                  <a:ext uri="{0D108BD9-81ED-4DB2-BD59-A6C34878D82A}">
                    <a16:rowId xmlns:a16="http://schemas.microsoft.com/office/drawing/2014/main" val="3570144068"/>
                  </a:ext>
                </a:extLst>
              </a:tr>
              <a:tr h="370840">
                <a:tc>
                  <a:txBody>
                    <a:bodyPr/>
                    <a:lstStyle/>
                    <a:p>
                      <a:r>
                        <a:rPr lang="ru-RU" b="1" dirty="0" err="1"/>
                        <a:t>RiSk_E</a:t>
                      </a:r>
                      <a:endParaRPr lang="ru-RU" b="1" dirty="0"/>
                    </a:p>
                    <a:p>
                      <a:endParaRPr lang="ru-RU" b="1" dirty="0"/>
                    </a:p>
                  </a:txBody>
                  <a:tcPr/>
                </a:tc>
                <a:tc>
                  <a:txBody>
                    <a:bodyPr/>
                    <a:lstStyle/>
                    <a:p>
                      <a:r>
                        <a:rPr lang="ru-RU" dirty="0"/>
                        <a:t>соотношение собственных и заемных средств</a:t>
                      </a:r>
                    </a:p>
                  </a:txBody>
                  <a:tcPr/>
                </a:tc>
                <a:extLst>
                  <a:ext uri="{0D108BD9-81ED-4DB2-BD59-A6C34878D82A}">
                    <a16:rowId xmlns:a16="http://schemas.microsoft.com/office/drawing/2014/main" val="1350788913"/>
                  </a:ext>
                </a:extLst>
              </a:tr>
              <a:tr h="370840">
                <a:tc>
                  <a:txBody>
                    <a:bodyPr/>
                    <a:lstStyle/>
                    <a:p>
                      <a:r>
                        <a:rPr lang="ru-RU" b="1" dirty="0" err="1"/>
                        <a:t>Risk_D</a:t>
                      </a:r>
                      <a:endParaRPr lang="ru-RU" b="1" dirty="0"/>
                    </a:p>
                    <a:p>
                      <a:endParaRPr lang="ru-RU" b="1" dirty="0"/>
                    </a:p>
                  </a:txBody>
                  <a:tcPr/>
                </a:tc>
                <a:tc>
                  <a:txBody>
                    <a:bodyPr/>
                    <a:lstStyle/>
                    <a:p>
                      <a:r>
                        <a:rPr lang="ru-RU" dirty="0"/>
                        <a:t>соотношение собственных и заемных средств</a:t>
                      </a:r>
                    </a:p>
                  </a:txBody>
                  <a:tcPr/>
                </a:tc>
                <a:extLst>
                  <a:ext uri="{0D108BD9-81ED-4DB2-BD59-A6C34878D82A}">
                    <a16:rowId xmlns:a16="http://schemas.microsoft.com/office/drawing/2014/main" val="323141612"/>
                  </a:ext>
                </a:extLst>
              </a:tr>
              <a:tr h="370840">
                <a:tc>
                  <a:txBody>
                    <a:bodyPr/>
                    <a:lstStyle/>
                    <a:p>
                      <a:r>
                        <a:rPr lang="ru-RU" b="1" dirty="0" err="1"/>
                        <a:t>Prob</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объём проблемной дебиторской задолженности в тыс. руб.</a:t>
                      </a:r>
                    </a:p>
                  </a:txBody>
                  <a:tcPr/>
                </a:tc>
                <a:extLst>
                  <a:ext uri="{0D108BD9-81ED-4DB2-BD59-A6C34878D82A}">
                    <a16:rowId xmlns:a16="http://schemas.microsoft.com/office/drawing/2014/main" val="2872272715"/>
                  </a:ext>
                </a:extLst>
              </a:tr>
              <a:tr h="370840">
                <a:tc>
                  <a:txBody>
                    <a:bodyPr/>
                    <a:lstStyle/>
                    <a:p>
                      <a:r>
                        <a:rPr lang="ru-RU" b="1" dirty="0" err="1"/>
                        <a:t>Risk_F</a:t>
                      </a:r>
                      <a:endParaRPr lang="ru-RU" b="1" dirty="0"/>
                    </a:p>
                  </a:txBody>
                  <a:tcPr/>
                </a:tc>
                <a:tc>
                  <a:txBody>
                    <a:bodyPr/>
                    <a:lstStyle/>
                    <a:p>
                      <a:r>
                        <a:rPr lang="ru-RU" dirty="0"/>
                        <a:t>коэффициент автономии</a:t>
                      </a:r>
                    </a:p>
                  </a:txBody>
                  <a:tcPr/>
                </a:tc>
                <a:extLst>
                  <a:ext uri="{0D108BD9-81ED-4DB2-BD59-A6C34878D82A}">
                    <a16:rowId xmlns:a16="http://schemas.microsoft.com/office/drawing/2014/main" val="3305964991"/>
                  </a:ext>
                </a:extLst>
              </a:tr>
              <a:tr h="370840">
                <a:tc>
                  <a:txBody>
                    <a:bodyPr/>
                    <a:lstStyle/>
                    <a:p>
                      <a:r>
                        <a:rPr lang="ru-RU" b="1" dirty="0" err="1"/>
                        <a:t>Score</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коэффициент финансовой устойчивости</a:t>
                      </a:r>
                    </a:p>
                  </a:txBody>
                  <a:tcPr/>
                </a:tc>
                <a:extLst>
                  <a:ext uri="{0D108BD9-81ED-4DB2-BD59-A6C34878D82A}">
                    <a16:rowId xmlns:a16="http://schemas.microsoft.com/office/drawing/2014/main" val="3072174277"/>
                  </a:ext>
                </a:extLst>
              </a:tr>
              <a:tr h="370840">
                <a:tc>
                  <a:txBody>
                    <a:bodyPr/>
                    <a:lstStyle/>
                    <a:p>
                      <a:r>
                        <a:rPr lang="ru-RU" b="1" dirty="0"/>
                        <a:t>CONTROL_RISK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степень платежеспособности</a:t>
                      </a:r>
                    </a:p>
                  </a:txBody>
                  <a:tcPr/>
                </a:tc>
                <a:extLst>
                  <a:ext uri="{0D108BD9-81ED-4DB2-BD59-A6C34878D82A}">
                    <a16:rowId xmlns:a16="http://schemas.microsoft.com/office/drawing/2014/main" val="175611832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b="1" dirty="0" err="1"/>
                        <a:t>Audit_Risk</a:t>
                      </a:r>
                      <a:endParaRPr lang="ru-RU"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уровень финансового риска на основании аудиторского заключения</a:t>
                      </a:r>
                    </a:p>
                  </a:txBody>
                  <a:tcPr/>
                </a:tc>
                <a:extLst>
                  <a:ext uri="{0D108BD9-81ED-4DB2-BD59-A6C34878D82A}">
                    <a16:rowId xmlns:a16="http://schemas.microsoft.com/office/drawing/2014/main" val="742676398"/>
                  </a:ext>
                </a:extLst>
              </a:tr>
            </a:tbl>
          </a:graphicData>
        </a:graphic>
      </p:graphicFrame>
      <p:sp>
        <p:nvSpPr>
          <p:cNvPr id="8" name="Номер слайда 7">
            <a:extLst>
              <a:ext uri="{FF2B5EF4-FFF2-40B4-BE49-F238E27FC236}">
                <a16:creationId xmlns:a16="http://schemas.microsoft.com/office/drawing/2014/main" id="{A486F880-A037-4411-BC3C-C7478B5196BF}"/>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8351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62D368-F213-4D11-AF5F-63EA09F85602}"/>
              </a:ext>
            </a:extLst>
          </p:cNvPr>
          <p:cNvSpPr>
            <a:spLocks noGrp="1"/>
          </p:cNvSpPr>
          <p:nvPr>
            <p:ph type="title"/>
          </p:nvPr>
        </p:nvSpPr>
        <p:spPr/>
        <p:txBody>
          <a:bodyPr>
            <a:normAutofit/>
          </a:bodyPr>
          <a:lstStyle/>
          <a:p>
            <a:br>
              <a:rPr lang="en-US" sz="2400" dirty="0"/>
            </a:br>
            <a:r>
              <a:rPr lang="ru-RU" sz="3000" b="1" dirty="0"/>
              <a:t>Обработка данных</a:t>
            </a:r>
          </a:p>
        </p:txBody>
      </p:sp>
      <p:sp>
        <p:nvSpPr>
          <p:cNvPr id="3" name="Объект 2">
            <a:extLst>
              <a:ext uri="{FF2B5EF4-FFF2-40B4-BE49-F238E27FC236}">
                <a16:creationId xmlns:a16="http://schemas.microsoft.com/office/drawing/2014/main" id="{A58BB259-BFB1-4A60-A85A-6D715A34A412}"/>
              </a:ext>
            </a:extLst>
          </p:cNvPr>
          <p:cNvSpPr>
            <a:spLocks noGrp="1"/>
          </p:cNvSpPr>
          <p:nvPr>
            <p:ph idx="1"/>
          </p:nvPr>
        </p:nvSpPr>
        <p:spPr>
          <a:xfrm>
            <a:off x="2592925" y="1904999"/>
            <a:ext cx="8915400" cy="3803073"/>
          </a:xfrm>
        </p:spPr>
        <p:txBody>
          <a:bodyPr>
            <a:normAutofit/>
          </a:bodyPr>
          <a:lstStyle/>
          <a:p>
            <a:pPr marL="0" indent="0">
              <a:buNone/>
            </a:pPr>
            <a:r>
              <a:rPr lang="ru-RU" sz="2000" dirty="0"/>
              <a:t>1. Анализ полноты данных.</a:t>
            </a:r>
          </a:p>
          <a:p>
            <a:pPr marL="0" indent="0">
              <a:buNone/>
            </a:pPr>
            <a:r>
              <a:rPr lang="ru-RU" sz="2000" dirty="0"/>
              <a:t>2. Проверка типов данных.</a:t>
            </a:r>
          </a:p>
          <a:p>
            <a:pPr marL="0" indent="0">
              <a:buNone/>
            </a:pPr>
            <a:r>
              <a:rPr lang="ru-RU" sz="2000" dirty="0"/>
              <a:t>3. Проверка признаков на корреляцию.</a:t>
            </a:r>
          </a:p>
          <a:p>
            <a:pPr marL="0" indent="0">
              <a:buNone/>
            </a:pPr>
            <a:r>
              <a:rPr lang="ru-RU" sz="2000" dirty="0"/>
              <a:t>4. Анализ распределения данных для каждого признака.</a:t>
            </a:r>
          </a:p>
          <a:p>
            <a:pPr marL="0" indent="0">
              <a:buNone/>
            </a:pPr>
            <a:r>
              <a:rPr lang="ru-RU" sz="2000" dirty="0"/>
              <a:t>5. Нормализация признаков.</a:t>
            </a:r>
          </a:p>
          <a:p>
            <a:pPr marL="0" indent="0">
              <a:buNone/>
            </a:pPr>
            <a:endParaRPr lang="ru-RU" dirty="0"/>
          </a:p>
        </p:txBody>
      </p:sp>
      <p:sp>
        <p:nvSpPr>
          <p:cNvPr id="4" name="Номер слайда 3">
            <a:extLst>
              <a:ext uri="{FF2B5EF4-FFF2-40B4-BE49-F238E27FC236}">
                <a16:creationId xmlns:a16="http://schemas.microsoft.com/office/drawing/2014/main" id="{B43BBD4A-156B-4573-8043-697F5E578CAD}"/>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7224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26D239-3791-4AD1-9E3F-6FBF9CA0D409}"/>
              </a:ext>
            </a:extLst>
          </p:cNvPr>
          <p:cNvSpPr>
            <a:spLocks noGrp="1"/>
          </p:cNvSpPr>
          <p:nvPr>
            <p:ph type="title"/>
          </p:nvPr>
        </p:nvSpPr>
        <p:spPr/>
        <p:txBody>
          <a:bodyPr>
            <a:normAutofit/>
          </a:bodyPr>
          <a:lstStyle/>
          <a:p>
            <a:br>
              <a:rPr lang="en-US" sz="2400" dirty="0"/>
            </a:br>
            <a:r>
              <a:rPr lang="ru-RU" sz="3000" b="1" dirty="0"/>
              <a:t>Построение модели</a:t>
            </a:r>
          </a:p>
        </p:txBody>
      </p:sp>
      <p:sp>
        <p:nvSpPr>
          <p:cNvPr id="3" name="Объект 2">
            <a:extLst>
              <a:ext uri="{FF2B5EF4-FFF2-40B4-BE49-F238E27FC236}">
                <a16:creationId xmlns:a16="http://schemas.microsoft.com/office/drawing/2014/main" id="{FB500E15-05BE-436E-9FB6-EECDB868540A}"/>
              </a:ext>
            </a:extLst>
          </p:cNvPr>
          <p:cNvSpPr>
            <a:spLocks noGrp="1"/>
          </p:cNvSpPr>
          <p:nvPr>
            <p:ph idx="1"/>
          </p:nvPr>
        </p:nvSpPr>
        <p:spPr/>
        <p:txBody>
          <a:bodyPr>
            <a:normAutofit/>
          </a:bodyPr>
          <a:lstStyle/>
          <a:p>
            <a:pPr marL="0" indent="0">
              <a:buNone/>
            </a:pPr>
            <a:r>
              <a:rPr lang="ru-RU" sz="2000" dirty="0"/>
              <a:t>1. Отбор признаков.</a:t>
            </a:r>
          </a:p>
          <a:p>
            <a:pPr marL="0" indent="0">
              <a:buNone/>
            </a:pPr>
            <a:r>
              <a:rPr lang="ru-RU" sz="2000" dirty="0"/>
              <a:t>2. Нормализация признаков.</a:t>
            </a:r>
          </a:p>
          <a:p>
            <a:pPr marL="0" indent="0">
              <a:buNone/>
            </a:pPr>
            <a:r>
              <a:rPr lang="ru-RU" sz="2000" dirty="0"/>
              <a:t>3. Оценка качества.</a:t>
            </a:r>
          </a:p>
        </p:txBody>
      </p:sp>
      <p:sp>
        <p:nvSpPr>
          <p:cNvPr id="4" name="Номер слайда 3">
            <a:extLst>
              <a:ext uri="{FF2B5EF4-FFF2-40B4-BE49-F238E27FC236}">
                <a16:creationId xmlns:a16="http://schemas.microsoft.com/office/drawing/2014/main" id="{E7EB3BCF-B8B4-47E2-8655-676293CA2BE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45207049"/>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129</TotalTime>
  <Words>724</Words>
  <Application>Microsoft Office PowerPoint</Application>
  <PresentationFormat>Широкоэкранный</PresentationFormat>
  <Paragraphs>116</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Century Gothic</vt:lpstr>
      <vt:lpstr>Wingdings 3</vt:lpstr>
      <vt:lpstr>Легкий дым</vt:lpstr>
      <vt:lpstr>Прогнозирование благонадёжности компании в процессе проверки потенциальных контрагентов </vt:lpstr>
      <vt:lpstr> Описание проблемы</vt:lpstr>
      <vt:lpstr> Задача</vt:lpstr>
      <vt:lpstr> Решение</vt:lpstr>
      <vt:lpstr> Как это реализовано</vt:lpstr>
      <vt:lpstr> Стандартный набор данных для проверки</vt:lpstr>
      <vt:lpstr>Презентация PowerPoint</vt:lpstr>
      <vt:lpstr> Обработка данных</vt:lpstr>
      <vt:lpstr> Построение модели</vt:lpstr>
      <vt:lpstr> Архитектура</vt:lpstr>
      <vt:lpstr> Финансы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Прогнозирование благонадёжности компании в процессе проверки потенциальных контрагентов</dc:title>
  <dc:creator>Одинцов Сергей</dc:creator>
  <cp:lastModifiedBy>Одинцов Сергей</cp:lastModifiedBy>
  <cp:revision>13</cp:revision>
  <dcterms:created xsi:type="dcterms:W3CDTF">2021-11-28T16:22:24Z</dcterms:created>
  <dcterms:modified xsi:type="dcterms:W3CDTF">2021-11-28T18:31:29Z</dcterms:modified>
</cp:coreProperties>
</file>