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5" r:id="rId17"/>
    <p:sldId id="273" r:id="rId18"/>
    <p:sldId id="271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5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5D8746-9FCA-4127-8967-224A541D6F16}">
          <p14:sldIdLst>
            <p14:sldId id="256"/>
            <p14:sldId id="257"/>
          </p14:sldIdLst>
        </p14:section>
        <p14:section name="了解路由" id="{4C309A63-AAAD-49CD-98B3-1BD2AD7DB47C}">
          <p14:sldIdLst>
            <p14:sldId id="258"/>
            <p14:sldId id="259"/>
            <p14:sldId id="260"/>
            <p14:sldId id="268"/>
          </p14:sldIdLst>
        </p14:section>
        <p14:section name="关于前端路由的Js api" id="{9C354B93-D7DA-4F4D-A6D8-7A017108D034}">
          <p14:sldIdLst>
            <p14:sldId id="261"/>
            <p14:sldId id="262"/>
            <p14:sldId id="263"/>
            <p14:sldId id="264"/>
          </p14:sldIdLst>
        </p14:section>
        <p14:section name="vue-router基础" id="{27570B9F-BB70-4F3E-ABFF-6CA79D88031F}">
          <p14:sldIdLst>
            <p14:sldId id="265"/>
            <p14:sldId id="266"/>
            <p14:sldId id="267"/>
            <p14:sldId id="269"/>
            <p14:sldId id="270"/>
            <p14:sldId id="275"/>
            <p14:sldId id="273"/>
            <p14:sldId id="271"/>
          </p14:sldIdLst>
        </p14:section>
        <p14:section name="细节处理" id="{CEB3782F-4E0C-428F-8ECF-F094FB8F9DED}">
          <p14:sldIdLst>
            <p14:sldId id="276"/>
            <p14:sldId id="277"/>
            <p14:sldId id="278"/>
            <p14:sldId id="279"/>
            <p14:sldId id="280"/>
            <p14:sldId id="281"/>
            <p14:sldId id="283"/>
            <p14:sldId id="282"/>
            <p14:sldId id="285"/>
          </p14:sldIdLst>
        </p14:section>
        <p14:section name="动态路由" id="{3ED01EAD-1269-4459-9837-F3BA56309B10}">
          <p14:sldIdLst>
            <p14:sldId id="284"/>
          </p14:sldIdLst>
        </p14:section>
        <p14:section name="路由懒加载" id="{8F0CDB6F-A482-478B-B3C4-8095810ACF61}">
          <p14:sldIdLst>
            <p14:sldId id="286"/>
            <p14:sldId id="287"/>
            <p14:sldId id="288"/>
          </p14:sldIdLst>
        </p14:section>
        <p14:section name="路由嵌套" id="{A7E153BA-1967-477F-B385-FCD79772DE3F}">
          <p14:sldIdLst>
            <p14:sldId id="289"/>
            <p14:sldId id="290"/>
            <p14:sldId id="291"/>
          </p14:sldIdLst>
        </p14:section>
        <p14:section name="传递参数" id="{44B22614-1825-47E2-942D-E7B8DD860F3B}">
          <p14:sldIdLst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导航守卫" id="{D50334A2-3FE7-4C25-AA35-6DB4E78BC7B4}">
          <p14:sldIdLst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4D0"/>
    <a:srgbClr val="03409B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34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1ECB9-AE64-4132-AD9E-4E0FE7C9B2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65163"/>
            <a:ext cx="9144000" cy="23876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 b="1">
                <a:ln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Vue</a:t>
            </a:r>
            <a:r>
              <a:rPr lang="zh-CN" altLang="en-US" dirty="0"/>
              <a:t>组件化开发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0FF624-C823-4437-9551-2F12D173C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讲师：赵延明</a:t>
            </a:r>
            <a:endParaRPr lang="en-US" altLang="zh-CN" dirty="0"/>
          </a:p>
          <a:p>
            <a:r>
              <a:rPr lang="zh-CN" altLang="en-US" dirty="0"/>
              <a:t>微博：</a:t>
            </a:r>
            <a:r>
              <a:rPr lang="en-US" altLang="zh-CN" dirty="0"/>
              <a:t>@</a:t>
            </a:r>
            <a:r>
              <a:rPr lang="en-US" altLang="zh-CN" dirty="0" err="1"/>
              <a:t>ym</a:t>
            </a:r>
            <a:r>
              <a:rPr lang="zh-CN" altLang="en-US" dirty="0"/>
              <a:t>赵延明</a:t>
            </a:r>
            <a:endParaRPr lang="en-US" altLang="zh-CN" dirty="0"/>
          </a:p>
          <a:p>
            <a:r>
              <a:rPr lang="zh-CN" altLang="en-US" dirty="0"/>
              <a:t>微信公众号：赵燕明</a:t>
            </a:r>
          </a:p>
        </p:txBody>
      </p:sp>
    </p:spTree>
    <p:extLst>
      <p:ext uri="{BB962C8B-B14F-4D97-AF65-F5344CB8AC3E}">
        <p14:creationId xmlns:p14="http://schemas.microsoft.com/office/powerpoint/2010/main" val="82629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D4FE5-E7D6-48AE-867E-CD9F51F20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1216" y="881290"/>
            <a:ext cx="10952584" cy="4666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>
                <a:solidFill>
                  <a:srgbClr val="03409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组件化认识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13B1F-DC43-4486-BBA1-DBDE751A7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6" y="1562327"/>
            <a:ext cx="10952584" cy="461463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3409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B1796E-8863-472E-8D17-FB117B5E3E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22309" cy="52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7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1F6544F-1645-46B4-947F-FE26892241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1216" y="1527305"/>
            <a:ext cx="5148943" cy="464032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3409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654A45B-431D-4F65-B7F7-2EA6DC18E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310" y="1527305"/>
            <a:ext cx="5559490" cy="464965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3409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EB558AA-CD70-4B85-9F0C-FBED167C3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1216" y="881290"/>
            <a:ext cx="10952584" cy="4666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>
                <a:solidFill>
                  <a:srgbClr val="03409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组件化认识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10DB21-5C7E-4EFF-B76E-4607634B74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22309" cy="52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1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92BECA-2D9B-400F-9BF0-597E18A658A5}"/>
              </a:ext>
            </a:extLst>
          </p:cNvPr>
          <p:cNvSpPr txBox="1"/>
          <p:nvPr userDrawn="1"/>
        </p:nvSpPr>
        <p:spPr>
          <a:xfrm>
            <a:off x="65314" y="352697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E74D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4BFA9B-D34F-4E1A-A63E-F7473FCCAB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291" y="2004915"/>
            <a:ext cx="2181418" cy="105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3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62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outer.vuejs.org/zh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tiff"/><Relationship Id="rId4" Type="http://schemas.openxmlformats.org/officeDocument/2006/relationships/image" Target="../media/image26.tif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router.vuejs.org/zh/guide/advanced/navigation-guards.html#%E8%B7%AF%E7%94%B1%E7%8B%AC%E4%BA%AB%E7%9A%84%E5%AE%88%E5%8D%AB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0EB8A-1775-45F9-AD4F-9D27E8ECC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Vue</a:t>
            </a:r>
            <a:r>
              <a:rPr lang="zh-CN" altLang="en-US" dirty="0"/>
              <a:t>路由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C914B6-437E-4FDF-83BE-C0B5E53E9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053" y="3593649"/>
            <a:ext cx="9144000" cy="1655762"/>
          </a:xfrm>
        </p:spPr>
        <p:txBody>
          <a:bodyPr/>
          <a:lstStyle/>
          <a:p>
            <a:r>
              <a:rPr lang="zh-CN" altLang="en-US" dirty="0"/>
              <a:t>讲师：赵延明</a:t>
            </a:r>
            <a:endParaRPr lang="en-US" altLang="zh-CN" dirty="0"/>
          </a:p>
          <a:p>
            <a:r>
              <a:rPr lang="zh-CN" altLang="en-US" dirty="0"/>
              <a:t>         微博：</a:t>
            </a:r>
            <a:r>
              <a:rPr lang="en-US" altLang="zh-CN" dirty="0"/>
              <a:t>@</a:t>
            </a:r>
            <a:r>
              <a:rPr lang="en-US" altLang="zh-CN" dirty="0" err="1"/>
              <a:t>ym</a:t>
            </a:r>
            <a:r>
              <a:rPr lang="zh-CN" altLang="en-US" dirty="0"/>
              <a:t>赵延明</a:t>
            </a:r>
            <a:endParaRPr lang="en-US" altLang="zh-CN" dirty="0"/>
          </a:p>
          <a:p>
            <a:r>
              <a:rPr lang="zh-CN" altLang="en-US" dirty="0"/>
              <a:t>微信：赵燕明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0545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87" y="708647"/>
            <a:ext cx="10952584" cy="466628"/>
          </a:xfrm>
        </p:spPr>
        <p:txBody>
          <a:bodyPr/>
          <a:lstStyle/>
          <a:p>
            <a:r>
              <a:rPr lang="en-US" altLang="zh-CN" b="0" dirty="0"/>
              <a:t>HTML5</a:t>
            </a:r>
            <a:r>
              <a:rPr lang="zh-CN" altLang="en-US" b="0" dirty="0"/>
              <a:t>的</a:t>
            </a:r>
            <a:r>
              <a:rPr lang="en-US" altLang="zh-CN" b="0" dirty="0"/>
              <a:t>history</a:t>
            </a:r>
            <a:r>
              <a:rPr lang="zh-CN" altLang="en-US" b="0" dirty="0"/>
              <a:t>模式：</a:t>
            </a:r>
            <a:r>
              <a:rPr lang="en-US" altLang="zh-CN" b="0" dirty="0"/>
              <a:t>go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87" y="1422043"/>
            <a:ext cx="10952584" cy="5295673"/>
          </a:xfrm>
        </p:spPr>
        <p:txBody>
          <a:bodyPr/>
          <a:lstStyle/>
          <a:p>
            <a:r>
              <a:rPr lang="en-US" altLang="zh-CN" dirty="0" err="1"/>
              <a:t>history.go</a:t>
            </a:r>
            <a:r>
              <a:rPr lang="en-US" altLang="zh-CN" dirty="0"/>
              <a:t>()</a:t>
            </a:r>
          </a:p>
          <a:p>
            <a:r>
              <a:rPr kumimoji="1" lang="en-US" altLang="zh-CN" dirty="0" err="1"/>
              <a:t>history.forward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 err="1"/>
              <a:t>history.back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EDCDD5-9412-4DF8-8C86-BD7EAED33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87" y="2745791"/>
            <a:ext cx="102584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14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87" y="708647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认识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-router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87" y="1422043"/>
            <a:ext cx="10952584" cy="5295673"/>
          </a:xfrm>
        </p:spPr>
        <p:txBody>
          <a:bodyPr/>
          <a:lstStyle/>
          <a:p>
            <a:r>
              <a:rPr lang="zh-CN" altLang="en-US" dirty="0"/>
              <a:t>目前前端流行的三大框架</a:t>
            </a:r>
            <a:r>
              <a:rPr lang="en-US" altLang="zh-CN" dirty="0"/>
              <a:t>, </a:t>
            </a:r>
            <a:r>
              <a:rPr lang="zh-CN" altLang="en-US" dirty="0"/>
              <a:t>都有自己的路由实现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Angular</a:t>
            </a:r>
            <a:r>
              <a:rPr lang="zh-CN" altLang="en-US" dirty="0"/>
              <a:t>的</a:t>
            </a:r>
            <a:r>
              <a:rPr lang="en-US" altLang="zh-CN" dirty="0" err="1"/>
              <a:t>ngRouter</a:t>
            </a:r>
            <a:endParaRPr lang="en-US" altLang="zh-CN" dirty="0"/>
          </a:p>
          <a:p>
            <a:pPr lvl="1"/>
            <a:r>
              <a:rPr lang="en-US" altLang="zh-CN" dirty="0"/>
              <a:t>React</a:t>
            </a:r>
            <a:r>
              <a:rPr lang="zh-CN" altLang="en-US" dirty="0"/>
              <a:t>的</a:t>
            </a:r>
            <a:r>
              <a:rPr lang="en-US" altLang="zh-CN" dirty="0" err="1"/>
              <a:t>ReactRouter</a:t>
            </a:r>
            <a:endParaRPr lang="en-US" altLang="zh-CN" dirty="0"/>
          </a:p>
          <a:p>
            <a:pPr lvl="1"/>
            <a:r>
              <a:rPr lang="en-US" altLang="zh-CN" dirty="0"/>
              <a:t>Vue</a:t>
            </a:r>
            <a:r>
              <a:rPr lang="zh-CN" altLang="en-US" dirty="0"/>
              <a:t>的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</a:p>
          <a:p>
            <a:endParaRPr lang="en-US" altLang="zh-CN" dirty="0"/>
          </a:p>
          <a:p>
            <a:r>
              <a:rPr lang="zh-CN" altLang="en-US" dirty="0"/>
              <a:t>当然</a:t>
            </a:r>
            <a:r>
              <a:rPr lang="en-US" altLang="zh-CN" dirty="0"/>
              <a:t>, </a:t>
            </a:r>
            <a:r>
              <a:rPr lang="zh-CN" altLang="en-US" dirty="0"/>
              <a:t>我们的重点是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</a:p>
          <a:p>
            <a:pPr lvl="1"/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是</a:t>
            </a:r>
            <a:r>
              <a:rPr lang="en-US" altLang="zh-CN" dirty="0"/>
              <a:t>Vue.js</a:t>
            </a:r>
            <a:r>
              <a:rPr lang="zh-CN" altLang="en-US" dirty="0"/>
              <a:t>官方的路由插件，它和</a:t>
            </a:r>
            <a:r>
              <a:rPr lang="en-US" altLang="zh-CN" dirty="0"/>
              <a:t>vue.js</a:t>
            </a:r>
            <a:r>
              <a:rPr lang="zh-CN" altLang="en-US" dirty="0"/>
              <a:t>是深度集成的，适合用于构建单页面应用。</a:t>
            </a:r>
          </a:p>
          <a:p>
            <a:pPr lvl="1"/>
            <a:r>
              <a:rPr lang="zh-CN" altLang="en-US" dirty="0"/>
              <a:t>我们可以访问其官方网站对其进行学习</a:t>
            </a:r>
            <a:r>
              <a:rPr lang="en-US" altLang="zh-CN" dirty="0"/>
              <a:t>: </a:t>
            </a:r>
            <a:r>
              <a:rPr lang="en-US" altLang="zh-CN" dirty="0">
                <a:hlinkClick r:id="rId2"/>
              </a:rPr>
              <a:t>https://router.vuejs.org/zh/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是基于路由和组件的</a:t>
            </a:r>
          </a:p>
          <a:p>
            <a:pPr lvl="1"/>
            <a:r>
              <a:rPr lang="zh-CN" altLang="en-US" dirty="0"/>
              <a:t>路由用于设定访问路径</a:t>
            </a:r>
            <a:r>
              <a:rPr lang="en-US" altLang="zh-CN" dirty="0"/>
              <a:t>, </a:t>
            </a:r>
            <a:r>
              <a:rPr lang="zh-CN" altLang="en-US" dirty="0"/>
              <a:t>将路径和组件映射起来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的单页面应用中</a:t>
            </a:r>
            <a:r>
              <a:rPr lang="en-US" altLang="zh-CN" dirty="0"/>
              <a:t>, </a:t>
            </a:r>
            <a:r>
              <a:rPr lang="zh-CN" altLang="en-US" dirty="0"/>
              <a:t>页面的路径的改变就是组件的切换</a:t>
            </a:r>
            <a:r>
              <a:rPr lang="en-US" altLang="zh-CN" dirty="0"/>
              <a:t>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930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87" y="708647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安装和使用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-router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87" y="1422043"/>
            <a:ext cx="10952584" cy="5295673"/>
          </a:xfrm>
        </p:spPr>
        <p:txBody>
          <a:bodyPr/>
          <a:lstStyle/>
          <a:p>
            <a:r>
              <a:rPr lang="zh-CN" altLang="en-US" dirty="0"/>
              <a:t>因为我们已经学习了</a:t>
            </a:r>
            <a:r>
              <a:rPr lang="en-US" altLang="zh-CN" dirty="0"/>
              <a:t>webpack, </a:t>
            </a:r>
            <a:r>
              <a:rPr lang="zh-CN" altLang="en-US" dirty="0"/>
              <a:t>后续开发中我们主要是通过工程化的方式进行开发的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所以在后续</a:t>
            </a:r>
            <a:r>
              <a:rPr lang="en-US" altLang="zh-CN" dirty="0"/>
              <a:t>, </a:t>
            </a:r>
            <a:r>
              <a:rPr lang="zh-CN" altLang="en-US" dirty="0"/>
              <a:t>我们直接使用</a:t>
            </a:r>
            <a:r>
              <a:rPr lang="en-US" altLang="zh-CN" dirty="0" err="1"/>
              <a:t>npm</a:t>
            </a:r>
            <a:r>
              <a:rPr lang="zh-CN" altLang="en-US" dirty="0"/>
              <a:t>来安装路由即可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步骤一</a:t>
            </a:r>
            <a:r>
              <a:rPr lang="en-US" altLang="zh-CN" dirty="0"/>
              <a:t>: </a:t>
            </a:r>
            <a:r>
              <a:rPr lang="zh-CN" altLang="en-US" dirty="0"/>
              <a:t>安装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</a:p>
          <a:p>
            <a:pPr lvl="2"/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/>
              <a:t>vue</a:t>
            </a:r>
            <a:r>
              <a:rPr lang="en-US" altLang="zh-CN" dirty="0"/>
              <a:t>-router --save</a:t>
            </a:r>
            <a:endParaRPr kumimoji="1" lang="en-US" altLang="zh-CN" dirty="0"/>
          </a:p>
          <a:p>
            <a:pPr lvl="1"/>
            <a:r>
              <a:rPr lang="zh-CN" altLang="en-US" dirty="0"/>
              <a:t>步骤二</a:t>
            </a:r>
            <a:r>
              <a:rPr lang="en-US" altLang="zh-CN" dirty="0"/>
              <a:t>: </a:t>
            </a:r>
            <a:r>
              <a:rPr lang="zh-CN" altLang="en-US" dirty="0"/>
              <a:t>在模块化工程中使用它</a:t>
            </a:r>
            <a:r>
              <a:rPr lang="en-US" altLang="zh-CN" dirty="0"/>
              <a:t>(</a:t>
            </a:r>
            <a:r>
              <a:rPr lang="zh-CN" altLang="en-US" dirty="0"/>
              <a:t>因为是一个插件</a:t>
            </a:r>
            <a:r>
              <a:rPr lang="en-US" altLang="zh-CN" dirty="0"/>
              <a:t>, </a:t>
            </a:r>
            <a:r>
              <a:rPr lang="zh-CN" altLang="en-US" dirty="0"/>
              <a:t>所以可以通过</a:t>
            </a:r>
            <a:r>
              <a:rPr lang="en-US" altLang="zh-CN" dirty="0" err="1"/>
              <a:t>Vue.use</a:t>
            </a:r>
            <a:r>
              <a:rPr lang="en-US" altLang="zh-CN" dirty="0"/>
              <a:t>()</a:t>
            </a:r>
            <a:r>
              <a:rPr lang="zh-CN" altLang="en-US" dirty="0"/>
              <a:t>来安装路由功能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第一步：</a:t>
            </a:r>
            <a:r>
              <a:rPr lang="zh-CN" altLang="en-US" dirty="0">
                <a:solidFill>
                  <a:srgbClr val="FF0000"/>
                </a:solidFill>
              </a:rPr>
              <a:t>导入</a:t>
            </a:r>
            <a:r>
              <a:rPr lang="zh-CN" altLang="en-US" dirty="0"/>
              <a:t>路由对象，并且</a:t>
            </a:r>
            <a:r>
              <a:rPr lang="zh-CN" altLang="en-US" dirty="0">
                <a:solidFill>
                  <a:srgbClr val="FF0000"/>
                </a:solidFill>
              </a:rPr>
              <a:t>调用 </a:t>
            </a:r>
            <a:r>
              <a:rPr lang="en-US" altLang="zh-CN" dirty="0" err="1">
                <a:solidFill>
                  <a:srgbClr val="FF0000"/>
                </a:solidFill>
              </a:rPr>
              <a:t>Vue.use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VueRouter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zh-CN" altLang="en-US" dirty="0"/>
              <a:t>第二步：创建</a:t>
            </a:r>
            <a:r>
              <a:rPr lang="zh-CN" altLang="en-US" dirty="0">
                <a:solidFill>
                  <a:srgbClr val="FF0000"/>
                </a:solidFill>
              </a:rPr>
              <a:t>路由实例</a:t>
            </a:r>
            <a:r>
              <a:rPr lang="zh-CN" altLang="en-US" dirty="0"/>
              <a:t>，并且传入路由</a:t>
            </a:r>
            <a:r>
              <a:rPr lang="zh-CN" altLang="en-US" dirty="0">
                <a:solidFill>
                  <a:srgbClr val="FF0000"/>
                </a:solidFill>
              </a:rPr>
              <a:t>映射配置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第三步：在</a:t>
            </a:r>
            <a:r>
              <a:rPr lang="en-US" altLang="zh-CN" dirty="0">
                <a:solidFill>
                  <a:srgbClr val="FF0000"/>
                </a:solidFill>
              </a:rPr>
              <a:t>Vue</a:t>
            </a:r>
            <a:r>
              <a:rPr lang="zh-CN" altLang="en-US" dirty="0">
                <a:solidFill>
                  <a:srgbClr val="FF0000"/>
                </a:solidFill>
              </a:rPr>
              <a:t>实例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挂载</a:t>
            </a:r>
            <a:r>
              <a:rPr lang="zh-CN" altLang="en-US" dirty="0"/>
              <a:t>创建的</a:t>
            </a:r>
            <a:r>
              <a:rPr lang="zh-CN" altLang="en-US" dirty="0">
                <a:solidFill>
                  <a:srgbClr val="FF0000"/>
                </a:solidFill>
              </a:rPr>
              <a:t>路由实例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使用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的步骤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第一步</a:t>
            </a:r>
            <a:r>
              <a:rPr lang="en-US" altLang="zh-CN" dirty="0"/>
              <a:t>: </a:t>
            </a:r>
            <a:r>
              <a:rPr lang="zh-CN" altLang="en-US" dirty="0"/>
              <a:t>创建路由组件</a:t>
            </a:r>
          </a:p>
          <a:p>
            <a:pPr lvl="1"/>
            <a:r>
              <a:rPr lang="zh-CN" altLang="en-US" dirty="0"/>
              <a:t>第二步</a:t>
            </a:r>
            <a:r>
              <a:rPr lang="en-US" altLang="zh-CN" dirty="0"/>
              <a:t>: </a:t>
            </a:r>
            <a:r>
              <a:rPr lang="zh-CN" altLang="en-US" dirty="0"/>
              <a:t>配置路由映射</a:t>
            </a:r>
            <a:r>
              <a:rPr lang="en-US" altLang="zh-CN" dirty="0"/>
              <a:t>: </a:t>
            </a:r>
            <a:r>
              <a:rPr lang="zh-CN" altLang="en-US" dirty="0"/>
              <a:t>组件和路径映射关系</a:t>
            </a:r>
          </a:p>
          <a:p>
            <a:pPr lvl="1"/>
            <a:r>
              <a:rPr lang="zh-CN" altLang="en-US" dirty="0"/>
              <a:t>第三步</a:t>
            </a:r>
            <a:r>
              <a:rPr lang="en-US" altLang="zh-CN" dirty="0"/>
              <a:t>: </a:t>
            </a:r>
            <a:r>
              <a:rPr lang="zh-CN" altLang="en-US" dirty="0"/>
              <a:t>使用路由</a:t>
            </a:r>
            <a:r>
              <a:rPr lang="en-US" altLang="zh-CN" dirty="0"/>
              <a:t>: </a:t>
            </a:r>
            <a:r>
              <a:rPr lang="zh-CN" altLang="en-US" dirty="0"/>
              <a:t>通过</a:t>
            </a:r>
            <a:r>
              <a:rPr lang="en-US" altLang="zh-CN" dirty="0"/>
              <a:t>&lt;router-link&gt;</a:t>
            </a:r>
            <a:r>
              <a:rPr lang="zh-CN" altLang="en-US" dirty="0"/>
              <a:t>和</a:t>
            </a:r>
            <a:r>
              <a:rPr lang="en-US" altLang="zh-CN" dirty="0"/>
              <a:t>&lt;router-view&gt;</a:t>
            </a:r>
          </a:p>
          <a:p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887A61-3D9C-41C1-AE80-B475716D10CE}"/>
              </a:ext>
            </a:extLst>
          </p:cNvPr>
          <p:cNvSpPr txBox="1"/>
          <p:nvPr/>
        </p:nvSpPr>
        <p:spPr>
          <a:xfrm>
            <a:off x="7292730" y="3276600"/>
            <a:ext cx="40334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E74D0"/>
                </a:solidFill>
              </a:rPr>
              <a:t>import Vue from '</a:t>
            </a:r>
            <a:r>
              <a:rPr lang="en-US" altLang="zh-CN" b="1" dirty="0" err="1">
                <a:solidFill>
                  <a:srgbClr val="2E74D0"/>
                </a:solidFill>
              </a:rPr>
              <a:t>vue</a:t>
            </a:r>
            <a:r>
              <a:rPr lang="en-US" altLang="zh-CN" b="1" dirty="0">
                <a:solidFill>
                  <a:srgbClr val="2E74D0"/>
                </a:solidFill>
              </a:rPr>
              <a:t>' </a:t>
            </a:r>
          </a:p>
          <a:p>
            <a:r>
              <a:rPr lang="en-US" altLang="zh-CN" b="1" dirty="0">
                <a:solidFill>
                  <a:srgbClr val="2E74D0"/>
                </a:solidFill>
              </a:rPr>
              <a:t>import </a:t>
            </a:r>
            <a:r>
              <a:rPr lang="en-US" altLang="zh-CN" b="1" dirty="0" err="1">
                <a:solidFill>
                  <a:srgbClr val="2E74D0"/>
                </a:solidFill>
              </a:rPr>
              <a:t>VueRouter</a:t>
            </a:r>
            <a:r>
              <a:rPr lang="en-US" altLang="zh-CN" b="1" dirty="0">
                <a:solidFill>
                  <a:srgbClr val="2E74D0"/>
                </a:solidFill>
              </a:rPr>
              <a:t> from '</a:t>
            </a:r>
            <a:r>
              <a:rPr lang="en-US" altLang="zh-CN" b="1" dirty="0" err="1">
                <a:solidFill>
                  <a:srgbClr val="2E74D0"/>
                </a:solidFill>
              </a:rPr>
              <a:t>vue</a:t>
            </a:r>
            <a:r>
              <a:rPr lang="en-US" altLang="zh-CN" b="1" dirty="0">
                <a:solidFill>
                  <a:srgbClr val="2E74D0"/>
                </a:solidFill>
              </a:rPr>
              <a:t>-router' </a:t>
            </a:r>
          </a:p>
          <a:p>
            <a:endParaRPr lang="en-US" altLang="zh-CN" b="1" dirty="0">
              <a:solidFill>
                <a:srgbClr val="2E74D0"/>
              </a:solidFill>
            </a:endParaRPr>
          </a:p>
          <a:p>
            <a:r>
              <a:rPr lang="en-US" altLang="zh-CN" b="1" dirty="0" err="1">
                <a:solidFill>
                  <a:srgbClr val="2E74D0"/>
                </a:solidFill>
              </a:rPr>
              <a:t>Vue.use</a:t>
            </a:r>
            <a:r>
              <a:rPr lang="en-US" altLang="zh-CN" b="1" dirty="0">
                <a:solidFill>
                  <a:srgbClr val="2E74D0"/>
                </a:solidFill>
              </a:rPr>
              <a:t>(</a:t>
            </a:r>
            <a:r>
              <a:rPr lang="en-US" altLang="zh-CN" b="1" dirty="0" err="1">
                <a:solidFill>
                  <a:srgbClr val="2E74D0"/>
                </a:solidFill>
              </a:rPr>
              <a:t>VueRouter</a:t>
            </a:r>
            <a:r>
              <a:rPr lang="en-US" altLang="zh-CN" b="1" dirty="0">
                <a:solidFill>
                  <a:srgbClr val="2E74D0"/>
                </a:solidFill>
              </a:rPr>
              <a:t>)</a:t>
            </a:r>
            <a:endParaRPr kumimoji="1" lang="zh-CN" altLang="en-US" b="1" dirty="0">
              <a:solidFill>
                <a:srgbClr val="2E74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0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13223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创建</a:t>
            </a:r>
            <a:r>
              <a:rPr kumimoji="1" lang="en-US" altLang="zh-CN" dirty="0"/>
              <a:t>router</a:t>
            </a:r>
            <a:r>
              <a:rPr kumimoji="1" lang="zh-CN" altLang="en-US" dirty="0"/>
              <a:t>实例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B10AB4-9DCC-45D0-8E8D-F17C8B674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241" y="602367"/>
            <a:ext cx="8496478" cy="565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94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挂载到</a:t>
            </a:r>
            <a:r>
              <a:rPr kumimoji="1" lang="en-US" altLang="zh-CN" dirty="0"/>
              <a:t>Vue</a:t>
            </a:r>
            <a:r>
              <a:rPr kumimoji="1" lang="zh-CN" altLang="en-US" dirty="0"/>
              <a:t>实例中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486F5B-4C01-43DC-8238-4A37E184F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87" y="711421"/>
            <a:ext cx="827722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75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步骤一：创建路由组件</a:t>
            </a:r>
            <a:r>
              <a:rPr kumimoji="1" lang="en-US" altLang="zh-CN" dirty="0"/>
              <a:t>	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3EF152B-F75B-4EE9-988A-88A56172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3950325"/>
          </a:xfrm>
        </p:spPr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components(</a:t>
            </a:r>
            <a:r>
              <a:rPr kumimoji="1" lang="zh-CN" altLang="en-US" dirty="0"/>
              <a:t>组件库文件夹中</a:t>
            </a:r>
            <a:r>
              <a:rPr kumimoji="1" lang="en-US" altLang="zh-CN" dirty="0"/>
              <a:t>)</a:t>
            </a:r>
            <a:r>
              <a:rPr kumimoji="1" lang="zh-CN" altLang="en-US" dirty="0"/>
              <a:t>创建</a:t>
            </a:r>
            <a:r>
              <a:rPr kumimoji="1" lang="en-US" altLang="zh-CN" dirty="0" err="1"/>
              <a:t>about.vue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home.vue</a:t>
            </a:r>
            <a:r>
              <a:rPr kumimoji="1" lang="zh-CN" altLang="en-US" dirty="0"/>
              <a:t>文件</a:t>
            </a: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36DD02-9E63-44CC-A4C0-EF689AD7C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8045"/>
            <a:ext cx="12192000" cy="514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48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步骤二：</a:t>
            </a:r>
            <a:r>
              <a:rPr lang="zh-CN" altLang="en-US" b="0" dirty="0"/>
              <a:t>配置组件和路径的映射关系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3EF152B-F75B-4EE9-988A-88A56172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3950325"/>
          </a:xfrm>
        </p:spPr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components(</a:t>
            </a:r>
            <a:r>
              <a:rPr kumimoji="1" lang="zh-CN" altLang="en-US" dirty="0"/>
              <a:t>组件库文件夹中</a:t>
            </a:r>
            <a:r>
              <a:rPr kumimoji="1" lang="en-US" altLang="zh-CN" dirty="0"/>
              <a:t>)</a:t>
            </a:r>
            <a:r>
              <a:rPr kumimoji="1" lang="zh-CN" altLang="en-US" dirty="0"/>
              <a:t>创建</a:t>
            </a:r>
            <a:r>
              <a:rPr kumimoji="1" lang="en-US" altLang="zh-CN" dirty="0" err="1"/>
              <a:t>about.vue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home.vue</a:t>
            </a:r>
            <a:r>
              <a:rPr kumimoji="1" lang="zh-CN" altLang="en-US" dirty="0"/>
              <a:t>文件</a:t>
            </a:r>
            <a:endParaRPr kumimoji="1"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A87357-8975-47DB-91BF-5754D4A3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83" y="1273451"/>
            <a:ext cx="5370141" cy="542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13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6DDB6B-1F77-42A6-BB36-10391CBC77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12652" y="681037"/>
            <a:ext cx="5337508" cy="5486597"/>
          </a:xfrm>
        </p:spPr>
        <p:txBody>
          <a:bodyPr/>
          <a:lstStyle/>
          <a:p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&lt;router-link&gt;: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该标签是一个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vue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-router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中已经内置的组件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它会被渲染成一个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&lt;a&gt;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标签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</a:p>
          <a:p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&lt;router-view&gt;: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该标签会根据当前的路径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动态渲染出不同的组件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</a:p>
          <a:p>
            <a:pPr lvl="1"/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网页的其他内容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比如顶部的标题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导航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或者底部的一些版权信息等会和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&lt;router-view&gt;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处于同一个等级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</a:p>
          <a:p>
            <a:pPr lvl="1"/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在路由切换时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切换的是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&lt;router-view&gt;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挂载的组件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其他内容不会发生改变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</a:p>
          <a:p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51E74B9-52CF-4408-AAB1-BECCC9E1E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0160" y="690366"/>
            <a:ext cx="5803640" cy="548659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3766A4-FC05-43F9-802C-4716B740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780" y="214409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步骤三：</a:t>
            </a:r>
            <a:r>
              <a:rPr lang="zh-CN" altLang="en-US" b="0" dirty="0"/>
              <a:t>使用路由</a:t>
            </a:r>
            <a:r>
              <a:rPr lang="en-US" altLang="zh-CN" b="0" dirty="0"/>
              <a:t>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B18008-09B2-4009-95ED-865CD89B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621" y="327773"/>
            <a:ext cx="6126211" cy="619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45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步骤四：最终效果如下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3EF152B-F75B-4EE9-988A-88A56172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3950325"/>
          </a:xfrm>
        </p:spPr>
        <p:txBody>
          <a:bodyPr/>
          <a:lstStyle/>
          <a:p>
            <a:r>
              <a:rPr kumimoji="1" lang="zh-CN" altLang="en-US" dirty="0"/>
              <a:t>路由是如何进行匹配？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打开网页，默认显示首页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会获取到</a:t>
            </a:r>
            <a:r>
              <a:rPr kumimoji="1" lang="en-US" altLang="zh-CN" dirty="0"/>
              <a:t>hash </a:t>
            </a:r>
            <a:r>
              <a:rPr kumimoji="1" lang="zh-CN" altLang="en-US" dirty="0"/>
              <a:t>默认为 </a:t>
            </a:r>
            <a:r>
              <a:rPr kumimoji="1" lang="en-US" altLang="zh-CN" dirty="0"/>
              <a:t>“/”</a:t>
            </a:r>
          </a:p>
          <a:p>
            <a:pPr lvl="2"/>
            <a:r>
              <a:rPr kumimoji="1" lang="en-US" altLang="zh-CN" dirty="0"/>
              <a:t>router.js</a:t>
            </a:r>
            <a:r>
              <a:rPr kumimoji="1" lang="zh-CN" altLang="en-US" dirty="0"/>
              <a:t>中定义的</a:t>
            </a:r>
            <a:r>
              <a:rPr kumimoji="1" lang="en-US" altLang="zh-CN" dirty="0"/>
              <a:t>routes</a:t>
            </a:r>
            <a:r>
              <a:rPr kumimoji="1" lang="zh-CN" altLang="en-US" dirty="0"/>
              <a:t>中有没有一个可以与之匹配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router-view</a:t>
            </a:r>
            <a:r>
              <a:rPr kumimoji="1" lang="zh-CN" altLang="en-US" dirty="0"/>
              <a:t>组件则什么都不显示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1"/>
            <a:r>
              <a:rPr kumimoji="1" lang="zh-CN" altLang="en-US" dirty="0"/>
              <a:t>切换首页时，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页面的路径添加了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此值为</a:t>
            </a:r>
            <a:r>
              <a:rPr kumimoji="1" lang="en-US" altLang="zh-CN" dirty="0"/>
              <a:t>home</a:t>
            </a:r>
          </a:p>
          <a:p>
            <a:pPr lvl="2"/>
            <a:r>
              <a:rPr kumimoji="1" lang="en-US" altLang="zh-CN" dirty="0"/>
              <a:t>router.js</a:t>
            </a:r>
            <a:r>
              <a:rPr kumimoji="1" lang="zh-CN" altLang="en-US" dirty="0"/>
              <a:t>中定义的</a:t>
            </a:r>
            <a:r>
              <a:rPr kumimoji="1" lang="en-US" altLang="zh-CN" dirty="0"/>
              <a:t>routes</a:t>
            </a:r>
            <a:r>
              <a:rPr kumimoji="1" lang="zh-CN" altLang="en-US" dirty="0"/>
              <a:t>中有一个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为</a:t>
            </a:r>
            <a:r>
              <a:rPr kumimoji="1" lang="en-US" altLang="zh-CN" dirty="0"/>
              <a:t>home</a:t>
            </a:r>
            <a:r>
              <a:rPr kumimoji="1" lang="zh-CN" altLang="en-US" dirty="0"/>
              <a:t>的和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得到匹配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router-view</a:t>
            </a:r>
            <a:r>
              <a:rPr kumimoji="1" lang="zh-CN" altLang="en-US" dirty="0"/>
              <a:t>组件则显示匹配项的组件内部内容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355EDA-F163-4D71-8801-4393B4995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686" y="4013177"/>
            <a:ext cx="4906352" cy="20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03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lang="zh-CN" altLang="en-US" dirty="0"/>
              <a:t>路由的默认路径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3EF152B-F75B-4EE9-988A-88A56172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3950325"/>
          </a:xfrm>
        </p:spPr>
        <p:txBody>
          <a:bodyPr/>
          <a:lstStyle/>
          <a:p>
            <a:r>
              <a:rPr lang="zh-CN" altLang="en-US" dirty="0"/>
              <a:t>我们这里还有一个不太好的实现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默认情况下</a:t>
            </a:r>
            <a:r>
              <a:rPr lang="en-US" altLang="zh-CN" dirty="0"/>
              <a:t>, </a:t>
            </a:r>
            <a:r>
              <a:rPr lang="zh-CN" altLang="en-US" dirty="0"/>
              <a:t>进入网站的首页</a:t>
            </a:r>
            <a:r>
              <a:rPr lang="en-US" altLang="zh-CN" dirty="0"/>
              <a:t>, </a:t>
            </a:r>
            <a:r>
              <a:rPr lang="zh-CN" altLang="en-US" dirty="0"/>
              <a:t>我们希望</a:t>
            </a:r>
            <a:r>
              <a:rPr lang="en-US" altLang="zh-CN" dirty="0"/>
              <a:t>&lt;router-view&gt;</a:t>
            </a:r>
            <a:r>
              <a:rPr lang="zh-CN" altLang="en-US" dirty="0"/>
              <a:t>渲染首页的内容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但是我们的实现中</a:t>
            </a:r>
            <a:r>
              <a:rPr lang="en-US" altLang="zh-CN" dirty="0"/>
              <a:t>, </a:t>
            </a:r>
            <a:r>
              <a:rPr lang="zh-CN" altLang="en-US" dirty="0"/>
              <a:t>默认没有显示首页组件</a:t>
            </a:r>
            <a:r>
              <a:rPr lang="en-US" altLang="zh-CN" dirty="0"/>
              <a:t>, </a:t>
            </a:r>
            <a:r>
              <a:rPr lang="zh-CN" altLang="en-US" dirty="0"/>
              <a:t>必须让用户点击才可以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如何可以让</a:t>
            </a:r>
            <a:r>
              <a:rPr lang="zh-CN" altLang="en-US" b="1" dirty="0"/>
              <a:t>路径</a:t>
            </a:r>
            <a:r>
              <a:rPr lang="zh-CN" altLang="en-US" dirty="0"/>
              <a:t>默认跳到到</a:t>
            </a:r>
            <a:r>
              <a:rPr lang="zh-CN" altLang="en-US" b="1" dirty="0"/>
              <a:t>首页</a:t>
            </a:r>
            <a:r>
              <a:rPr lang="en-US" altLang="zh-CN" dirty="0"/>
              <a:t>, </a:t>
            </a:r>
            <a:r>
              <a:rPr lang="zh-CN" altLang="en-US" dirty="0"/>
              <a:t>并且</a:t>
            </a:r>
            <a:r>
              <a:rPr lang="en-US" altLang="zh-CN" dirty="0"/>
              <a:t>&lt;router-view&gt;</a:t>
            </a:r>
            <a:r>
              <a:rPr lang="zh-CN" altLang="en-US" dirty="0"/>
              <a:t>渲染首页组件呢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非常简单</a:t>
            </a:r>
            <a:r>
              <a:rPr lang="en-US" altLang="zh-CN" dirty="0"/>
              <a:t>, </a:t>
            </a:r>
            <a:r>
              <a:rPr lang="zh-CN" altLang="en-US" dirty="0"/>
              <a:t>我们只需要配置多配置一个映射就可以了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配置解析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我们在</a:t>
            </a:r>
            <a:r>
              <a:rPr lang="en-US" altLang="zh-CN" dirty="0"/>
              <a:t>routes</a:t>
            </a:r>
            <a:r>
              <a:rPr lang="zh-CN" altLang="en-US" dirty="0"/>
              <a:t>中又配置了一个映射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path</a:t>
            </a:r>
            <a:r>
              <a:rPr lang="zh-CN" altLang="en-US" dirty="0"/>
              <a:t>配置的是根路径</a:t>
            </a:r>
            <a:r>
              <a:rPr lang="en-US" altLang="zh-CN" dirty="0"/>
              <a:t>: /</a:t>
            </a:r>
          </a:p>
          <a:p>
            <a:pPr lvl="1"/>
            <a:r>
              <a:rPr lang="en-US" altLang="zh-CN" dirty="0"/>
              <a:t>redirect</a:t>
            </a:r>
            <a:r>
              <a:rPr lang="zh-CN" altLang="en-US" dirty="0"/>
              <a:t>是重定向</a:t>
            </a:r>
            <a:r>
              <a:rPr lang="en-US" altLang="zh-CN" dirty="0"/>
              <a:t>, </a:t>
            </a:r>
            <a:r>
              <a:rPr lang="zh-CN" altLang="en-US" dirty="0"/>
              <a:t>也就是我们将根路径重定向到</a:t>
            </a:r>
            <a:r>
              <a:rPr lang="en-US" altLang="zh-CN" dirty="0"/>
              <a:t>/home</a:t>
            </a:r>
            <a:r>
              <a:rPr lang="zh-CN" altLang="en-US" dirty="0"/>
              <a:t>的路径下</a:t>
            </a:r>
            <a:r>
              <a:rPr lang="en-US" altLang="zh-CN" dirty="0"/>
              <a:t>, </a:t>
            </a:r>
            <a:r>
              <a:rPr lang="zh-CN" altLang="en-US" dirty="0"/>
              <a:t>这样就可以得到我们想要的结果了</a:t>
            </a:r>
            <a:r>
              <a:rPr lang="en-US" altLang="zh-CN" dirty="0"/>
              <a:t>.</a:t>
            </a: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260654-330F-4305-A370-5A98D3C90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477" y="2145121"/>
            <a:ext cx="4669316" cy="242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6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83" y="722152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内容概述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83" y="1879594"/>
            <a:ext cx="10952584" cy="4614636"/>
          </a:xfrm>
        </p:spPr>
        <p:txBody>
          <a:bodyPr/>
          <a:lstStyle/>
          <a:p>
            <a:r>
              <a:rPr kumimoji="1" lang="zh-CN" altLang="en-US" dirty="0"/>
              <a:t>认识路由</a:t>
            </a:r>
            <a:endParaRPr kumimoji="1" lang="en-US" altLang="zh-CN" dirty="0"/>
          </a:p>
          <a:p>
            <a:r>
              <a:rPr kumimoji="1" lang="en-US" altLang="zh-CN" dirty="0" err="1"/>
              <a:t>vue</a:t>
            </a:r>
            <a:r>
              <a:rPr kumimoji="1" lang="en-US" altLang="zh-CN" dirty="0"/>
              <a:t>-router</a:t>
            </a:r>
            <a:r>
              <a:rPr kumimoji="1" lang="zh-CN" altLang="en-US" dirty="0"/>
              <a:t>基本使用</a:t>
            </a:r>
            <a:endParaRPr kumimoji="1" lang="en-US" altLang="zh-CN" dirty="0"/>
          </a:p>
          <a:p>
            <a:r>
              <a:rPr kumimoji="1" lang="en-US" altLang="zh-CN" dirty="0" err="1"/>
              <a:t>vue</a:t>
            </a:r>
            <a:r>
              <a:rPr kumimoji="1" lang="en-US" altLang="zh-CN" dirty="0"/>
              <a:t>-router</a:t>
            </a:r>
            <a:r>
              <a:rPr kumimoji="1" lang="zh-CN" altLang="en-US" dirty="0"/>
              <a:t>嵌套路由</a:t>
            </a:r>
            <a:endParaRPr kumimoji="1" lang="en-US" altLang="zh-CN" dirty="0"/>
          </a:p>
          <a:p>
            <a:r>
              <a:rPr kumimoji="1" lang="en-US" altLang="zh-CN" dirty="0" err="1"/>
              <a:t>vue</a:t>
            </a:r>
            <a:r>
              <a:rPr kumimoji="1" lang="en-US" altLang="zh-CN" dirty="0"/>
              <a:t>-router</a:t>
            </a:r>
            <a:r>
              <a:rPr kumimoji="1" lang="zh-CN" altLang="en-US" dirty="0"/>
              <a:t>参数传递</a:t>
            </a:r>
            <a:endParaRPr kumimoji="1" lang="en-US" altLang="zh-CN" dirty="0"/>
          </a:p>
          <a:p>
            <a:r>
              <a:rPr kumimoji="1" lang="en-US" altLang="zh-CN" dirty="0" err="1"/>
              <a:t>vue</a:t>
            </a:r>
            <a:r>
              <a:rPr kumimoji="1" lang="en-US" altLang="zh-CN" dirty="0"/>
              <a:t>-router</a:t>
            </a:r>
            <a:r>
              <a:rPr kumimoji="1" lang="zh-CN" altLang="en-US" dirty="0"/>
              <a:t>导航守卫</a:t>
            </a:r>
            <a:endParaRPr kumimoji="1" lang="en-US" altLang="zh-CN" dirty="0"/>
          </a:p>
          <a:p>
            <a:r>
              <a:rPr kumimoji="1" lang="en-US" altLang="zh-CN" dirty="0"/>
              <a:t>keep-alive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154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</a:t>
            </a:r>
            <a:r>
              <a:rPr lang="en-US" altLang="zh-CN" dirty="0"/>
              <a:t>History</a:t>
            </a:r>
            <a:r>
              <a:rPr lang="zh-CN" altLang="en-US" dirty="0"/>
              <a:t>模式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3EF152B-F75B-4EE9-988A-88A56172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5817112"/>
          </a:xfrm>
        </p:spPr>
        <p:txBody>
          <a:bodyPr/>
          <a:lstStyle/>
          <a:p>
            <a:r>
              <a:rPr lang="zh-CN" altLang="en-US" dirty="0"/>
              <a:t>我们前面说过改变路径的方式有两种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URL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</a:p>
          <a:p>
            <a:pPr lvl="1"/>
            <a:r>
              <a:rPr lang="en-US" altLang="zh-CN" dirty="0"/>
              <a:t>HTML5</a:t>
            </a:r>
            <a:r>
              <a:rPr lang="zh-CN" altLang="en-US" dirty="0"/>
              <a:t>的</a:t>
            </a:r>
            <a:r>
              <a:rPr lang="en-US" altLang="zh-CN" dirty="0"/>
              <a:t>history</a:t>
            </a:r>
          </a:p>
          <a:p>
            <a:pPr lvl="1"/>
            <a:r>
              <a:rPr lang="zh-CN" altLang="en-US" dirty="0"/>
              <a:t>默认情况下</a:t>
            </a:r>
            <a:r>
              <a:rPr lang="en-US" altLang="zh-CN" dirty="0"/>
              <a:t>, </a:t>
            </a:r>
            <a:r>
              <a:rPr lang="zh-CN" altLang="en-US" dirty="0"/>
              <a:t>路径的改变使用的</a:t>
            </a:r>
            <a:r>
              <a:rPr lang="en-US" altLang="zh-CN" dirty="0"/>
              <a:t>URL</a:t>
            </a:r>
            <a:r>
              <a:rPr lang="zh-CN" altLang="en-US" dirty="0"/>
              <a:t>的</a:t>
            </a:r>
            <a:r>
              <a:rPr lang="en-US" altLang="zh-CN" dirty="0"/>
              <a:t>hash.</a:t>
            </a:r>
          </a:p>
          <a:p>
            <a:r>
              <a:rPr lang="zh-CN" altLang="en-US" dirty="0"/>
              <a:t>如果希望使用</a:t>
            </a:r>
            <a:r>
              <a:rPr lang="en-US" altLang="zh-CN" dirty="0"/>
              <a:t>HTML5</a:t>
            </a:r>
            <a:r>
              <a:rPr lang="zh-CN" altLang="en-US" dirty="0"/>
              <a:t>的</a:t>
            </a:r>
            <a:r>
              <a:rPr lang="en-US" altLang="zh-CN" dirty="0"/>
              <a:t>history</a:t>
            </a:r>
            <a:r>
              <a:rPr lang="zh-CN" altLang="en-US" dirty="0"/>
              <a:t>模式</a:t>
            </a:r>
            <a:r>
              <a:rPr lang="en-US" altLang="zh-CN" dirty="0"/>
              <a:t>, </a:t>
            </a:r>
            <a:r>
              <a:rPr lang="zh-CN" altLang="en-US" dirty="0"/>
              <a:t>非常简单</a:t>
            </a:r>
            <a:r>
              <a:rPr lang="en-US" altLang="zh-CN" dirty="0"/>
              <a:t>, </a:t>
            </a:r>
            <a:r>
              <a:rPr lang="zh-CN" altLang="en-US" dirty="0"/>
              <a:t>进行如下配置即可</a:t>
            </a:r>
            <a:r>
              <a:rPr lang="en-US" altLang="zh-CN" dirty="0"/>
              <a:t>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F580E4-A6F8-43DF-B8D7-21F58EDA7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22" y="2647950"/>
            <a:ext cx="4400550" cy="15621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CD3420A-8799-4413-B0B4-6CBE6685E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656" y="2545278"/>
            <a:ext cx="42291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60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3EF152B-F75B-4EE9-988A-88A56172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5817112"/>
          </a:xfrm>
        </p:spPr>
        <p:txBody>
          <a:bodyPr/>
          <a:lstStyle/>
          <a:p>
            <a:r>
              <a:rPr kumimoji="1" lang="zh-CN" altLang="en-US" dirty="0"/>
              <a:t>我们可以知道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是通过监听</a:t>
            </a:r>
            <a:r>
              <a:rPr kumimoji="1" lang="en-US" altLang="zh-CN" dirty="0" err="1"/>
              <a:t>onhashchange</a:t>
            </a:r>
            <a:r>
              <a:rPr kumimoji="1" lang="zh-CN" altLang="en-US" dirty="0"/>
              <a:t>来实现更新相应的组件，那么</a:t>
            </a:r>
            <a:r>
              <a:rPr kumimoji="1" lang="en-US" altLang="zh-CN" dirty="0"/>
              <a:t>History</a:t>
            </a:r>
            <a:r>
              <a:rPr kumimoji="1" lang="zh-CN" altLang="en-US" dirty="0"/>
              <a:t>是监听什么事件呢</a:t>
            </a:r>
            <a:r>
              <a:rPr kumimoji="1" lang="en-US" altLang="zh-CN" dirty="0"/>
              <a:t>?</a:t>
            </a:r>
            <a:r>
              <a:rPr kumimoji="1" lang="zh-CN" altLang="en-US" dirty="0"/>
              <a:t>（了解）</a:t>
            </a:r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2C1DD4-D97C-42B2-96F2-30E4CBA190DE}"/>
              </a:ext>
            </a:extLst>
          </p:cNvPr>
          <p:cNvSpPr txBox="1"/>
          <p:nvPr/>
        </p:nvSpPr>
        <p:spPr>
          <a:xfrm>
            <a:off x="4646426" y="2906738"/>
            <a:ext cx="38383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0" dirty="0">
                <a:solidFill>
                  <a:srgbClr val="2E74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0" dirty="0">
              <a:solidFill>
                <a:srgbClr val="2E74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1140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</a:t>
            </a:r>
            <a:r>
              <a:rPr lang="en-US" altLang="zh-CN" dirty="0"/>
              <a:t>History</a:t>
            </a:r>
            <a:r>
              <a:rPr lang="zh-CN" altLang="en-US" dirty="0"/>
              <a:t>模式思考题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3EF152B-F75B-4EE9-988A-88A56172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5817112"/>
          </a:xfrm>
        </p:spPr>
        <p:txBody>
          <a:bodyPr/>
          <a:lstStyle/>
          <a:p>
            <a:r>
              <a:rPr kumimoji="1" lang="zh-CN" altLang="en-US" dirty="0"/>
              <a:t>我们可以知道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是通过监听</a:t>
            </a:r>
            <a:r>
              <a:rPr kumimoji="1" lang="en-US" altLang="zh-CN" dirty="0" err="1"/>
              <a:t>onhashchange</a:t>
            </a:r>
            <a:r>
              <a:rPr kumimoji="1" lang="zh-CN" altLang="en-US" dirty="0"/>
              <a:t>来实现更新相应的组件，那么</a:t>
            </a:r>
            <a:r>
              <a:rPr kumimoji="1" lang="en-US" altLang="zh-CN" dirty="0"/>
              <a:t>History</a:t>
            </a:r>
            <a:r>
              <a:rPr kumimoji="1" lang="zh-CN" altLang="en-US" dirty="0"/>
              <a:t>是监听什么事件呢</a:t>
            </a:r>
            <a:r>
              <a:rPr kumimoji="1" lang="en-US" altLang="zh-CN" dirty="0"/>
              <a:t>?</a:t>
            </a:r>
            <a:r>
              <a:rPr kumimoji="1" lang="zh-CN" altLang="en-US" dirty="0"/>
              <a:t>（了解）</a:t>
            </a:r>
            <a:endParaRPr kumimoji="1" lang="en-US" altLang="zh-CN" dirty="0"/>
          </a:p>
          <a:p>
            <a:r>
              <a:rPr kumimoji="1" lang="en-US" altLang="zh-CN" dirty="0" err="1"/>
              <a:t>popstate</a:t>
            </a:r>
            <a:r>
              <a:rPr kumimoji="1" lang="zh-CN" altLang="en-US" dirty="0"/>
              <a:t>事件？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我们可以尝试想一下，为什么不直接用</a:t>
            </a:r>
            <a:r>
              <a:rPr kumimoji="1" lang="en-US" altLang="zh-CN" dirty="0"/>
              <a:t>a</a:t>
            </a:r>
            <a:r>
              <a:rPr kumimoji="1" lang="zh-CN" altLang="en-US" dirty="0"/>
              <a:t>标签而要用</a:t>
            </a:r>
            <a:r>
              <a:rPr kumimoji="1" lang="en-US" altLang="zh-CN" dirty="0"/>
              <a:t>router-link</a:t>
            </a:r>
            <a:r>
              <a:rPr kumimoji="1" lang="zh-CN" altLang="en-US" dirty="0"/>
              <a:t>组件。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很显然，它应该是对</a:t>
            </a:r>
            <a:r>
              <a:rPr kumimoji="1" lang="en-US" altLang="zh-CN" dirty="0"/>
              <a:t>a</a:t>
            </a:r>
            <a:r>
              <a:rPr kumimoji="1" lang="zh-CN" altLang="en-US" dirty="0"/>
              <a:t>标签做了封装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router/index.js</a:t>
            </a:r>
            <a:r>
              <a:rPr kumimoji="1" lang="zh-CN" altLang="en-US" dirty="0"/>
              <a:t>中我们对</a:t>
            </a:r>
            <a:r>
              <a:rPr kumimoji="1" lang="en-US" altLang="zh-CN" dirty="0"/>
              <a:t>mode</a:t>
            </a:r>
            <a:r>
              <a:rPr kumimoji="1" lang="zh-CN" altLang="en-US" dirty="0"/>
              <a:t>设置了</a:t>
            </a:r>
            <a:r>
              <a:rPr kumimoji="1" lang="en-US" altLang="zh-CN" dirty="0"/>
              <a:t>history</a:t>
            </a:r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/>
              <a:t>router-link</a:t>
            </a:r>
            <a:r>
              <a:rPr kumimoji="1" lang="zh-CN" altLang="en-US" dirty="0"/>
              <a:t>组件内部会检测到，那么</a:t>
            </a:r>
            <a:r>
              <a:rPr kumimoji="1" lang="en-US" altLang="zh-CN" dirty="0"/>
              <a:t> </a:t>
            </a:r>
            <a:r>
              <a:rPr kumimoji="1" lang="zh-CN" altLang="en-US" dirty="0"/>
              <a:t>我们单击了</a:t>
            </a:r>
            <a:r>
              <a:rPr kumimoji="1" lang="en-US" altLang="zh-CN" dirty="0"/>
              <a:t>a</a:t>
            </a:r>
            <a:r>
              <a:rPr kumimoji="1" lang="zh-CN" altLang="en-US" dirty="0"/>
              <a:t>标签其实是将</a:t>
            </a:r>
            <a:r>
              <a:rPr kumimoji="1" lang="en-US" altLang="zh-CN" dirty="0"/>
              <a:t>a</a:t>
            </a:r>
            <a:r>
              <a:rPr kumimoji="1" lang="zh-CN" altLang="en-US" dirty="0"/>
              <a:t>标签绑定了事件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这个事件对应的指令是，会调用</a:t>
            </a:r>
            <a:r>
              <a:rPr kumimoji="1" lang="en-US" altLang="zh-CN" dirty="0" err="1"/>
              <a:t>pushstate</a:t>
            </a:r>
            <a:r>
              <a:rPr kumimoji="1" lang="zh-CN" altLang="en-US" dirty="0"/>
              <a:t>方法让路由跳转。同时再将</a:t>
            </a:r>
            <a:r>
              <a:rPr kumimoji="1" lang="en-US" altLang="zh-CN" dirty="0"/>
              <a:t>router-view</a:t>
            </a:r>
            <a:r>
              <a:rPr kumimoji="1" lang="zh-CN" altLang="en-US" dirty="0"/>
              <a:t>的传递的结果再进行修改即可。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也就是说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标签中的</a:t>
            </a:r>
            <a:r>
              <a:rPr kumimoji="1" lang="en-US" altLang="zh-CN" b="1" dirty="0" err="1"/>
              <a:t>href</a:t>
            </a:r>
            <a:r>
              <a:rPr kumimoji="1" lang="zh-CN" altLang="en-US" b="1" dirty="0"/>
              <a:t>地址在我们看来基本上算是一个摆设。</a:t>
            </a:r>
            <a:endParaRPr kumimoji="1"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4EA644-30F3-43F9-80D2-FB784C9F187D}"/>
              </a:ext>
            </a:extLst>
          </p:cNvPr>
          <p:cNvSpPr txBox="1"/>
          <p:nvPr/>
        </p:nvSpPr>
        <p:spPr>
          <a:xfrm>
            <a:off x="-158643" y="2186693"/>
            <a:ext cx="8627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window.addEventListener</a:t>
            </a:r>
            <a:r>
              <a:rPr lang="en-US" altLang="zh-CN" dirty="0"/>
              <a:t>("</a:t>
            </a:r>
            <a:r>
              <a:rPr lang="en-US" altLang="zh-CN" dirty="0" err="1"/>
              <a:t>popstate</a:t>
            </a:r>
            <a:r>
              <a:rPr lang="en-US" altLang="zh-CN" dirty="0"/>
              <a:t>", function() { 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监听浏览器前进后退事件，</a:t>
            </a:r>
            <a:r>
              <a:rPr lang="en-US" altLang="zh-CN" dirty="0" err="1"/>
              <a:t>pushState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 err="1"/>
              <a:t>replaceState</a:t>
            </a:r>
            <a:r>
              <a:rPr lang="en-US" altLang="zh-CN" dirty="0"/>
              <a:t> </a:t>
            </a:r>
            <a:r>
              <a:rPr lang="zh-CN" altLang="en-US" dirty="0"/>
              <a:t>方法不会触发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71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kumimoji="1" lang="en-US" altLang="zh-CN" dirty="0"/>
              <a:t>router-link</a:t>
            </a:r>
            <a:r>
              <a:rPr kumimoji="1" lang="zh-CN" altLang="en-US" dirty="0"/>
              <a:t>补充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3EF152B-F75B-4EE9-988A-88A56172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5817112"/>
          </a:xfrm>
        </p:spPr>
        <p:txBody>
          <a:bodyPr/>
          <a:lstStyle/>
          <a:p>
            <a:r>
              <a:rPr kumimoji="1" lang="zh-CN" altLang="en-US" dirty="0"/>
              <a:t>在前面的</a:t>
            </a:r>
            <a:r>
              <a:rPr kumimoji="1" lang="en-US" altLang="zh-CN" dirty="0"/>
              <a:t>&lt;router-link&gt;</a:t>
            </a:r>
            <a:r>
              <a:rPr kumimoji="1" lang="zh-CN" altLang="en-US" dirty="0"/>
              <a:t>中</a:t>
            </a:r>
            <a:r>
              <a:rPr kumimoji="1" lang="en-US" altLang="zh-CN" dirty="0"/>
              <a:t>, </a:t>
            </a:r>
            <a:r>
              <a:rPr kumimoji="1" lang="zh-CN" altLang="en-US" dirty="0"/>
              <a:t>我们只是使用了一个</a:t>
            </a:r>
            <a:r>
              <a:rPr kumimoji="1" lang="zh-CN" altLang="en-US" dirty="0">
                <a:solidFill>
                  <a:srgbClr val="FF0000"/>
                </a:solidFill>
              </a:rPr>
              <a:t>属性</a:t>
            </a:r>
            <a:r>
              <a:rPr kumimoji="1" lang="en-US" altLang="zh-CN" dirty="0">
                <a:solidFill>
                  <a:srgbClr val="FF0000"/>
                </a:solidFill>
              </a:rPr>
              <a:t>: to</a:t>
            </a:r>
            <a:r>
              <a:rPr kumimoji="1" lang="en-US" altLang="zh-CN" dirty="0"/>
              <a:t>, </a:t>
            </a:r>
            <a:r>
              <a:rPr kumimoji="1" lang="zh-CN" altLang="en-US" dirty="0"/>
              <a:t>用于指定跳转的路径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&lt;router-link&gt;</a:t>
            </a:r>
            <a:r>
              <a:rPr kumimoji="1" lang="zh-CN" altLang="en-US" dirty="0"/>
              <a:t>还有一些</a:t>
            </a:r>
            <a:r>
              <a:rPr kumimoji="1" lang="zh-CN" altLang="en-US" b="1" dirty="0"/>
              <a:t>其他属性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tag: </a:t>
            </a:r>
            <a:r>
              <a:rPr kumimoji="1" lang="en-US" altLang="zh-CN" dirty="0"/>
              <a:t>tag</a:t>
            </a:r>
            <a:r>
              <a:rPr kumimoji="1" lang="zh-CN" altLang="en-US" dirty="0"/>
              <a:t>可以指定</a:t>
            </a:r>
            <a:r>
              <a:rPr kumimoji="1" lang="en-US" altLang="zh-CN" dirty="0"/>
              <a:t>&lt;router-link&gt;</a:t>
            </a:r>
            <a:r>
              <a:rPr kumimoji="1" lang="zh-CN" altLang="en-US" dirty="0"/>
              <a:t>之后渲染成什么组件</a:t>
            </a:r>
            <a:r>
              <a:rPr kumimoji="1" lang="en-US" altLang="zh-CN" dirty="0"/>
              <a:t>, </a:t>
            </a:r>
            <a:r>
              <a:rPr kumimoji="1" lang="zh-CN" altLang="en-US" dirty="0"/>
              <a:t>比如上面的代码会被渲染成一个</a:t>
            </a:r>
            <a:r>
              <a:rPr kumimoji="1" lang="en-US" altLang="zh-CN" dirty="0"/>
              <a:t>&lt;li&gt;</a:t>
            </a:r>
            <a:r>
              <a:rPr kumimoji="1" lang="zh-CN" altLang="en-US" dirty="0"/>
              <a:t>元素</a:t>
            </a:r>
            <a:r>
              <a:rPr kumimoji="1" lang="en-US" altLang="zh-CN" dirty="0"/>
              <a:t>, </a:t>
            </a:r>
            <a:r>
              <a:rPr kumimoji="1" lang="zh-CN" altLang="en-US" dirty="0"/>
              <a:t>而不是</a:t>
            </a:r>
            <a:r>
              <a:rPr kumimoji="1" lang="en-US" altLang="zh-CN" dirty="0"/>
              <a:t>&lt;a&gt;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replace: </a:t>
            </a:r>
            <a:r>
              <a:rPr lang="en-US" altLang="zh-CN" dirty="0"/>
              <a:t>replace</a:t>
            </a:r>
            <a:r>
              <a:rPr lang="zh-CN" altLang="en-US" dirty="0"/>
              <a:t>不会留下</a:t>
            </a:r>
            <a:r>
              <a:rPr lang="en-US" altLang="zh-CN" dirty="0"/>
              <a:t>history</a:t>
            </a:r>
            <a:r>
              <a:rPr lang="zh-CN" altLang="en-US" dirty="0"/>
              <a:t>记录</a:t>
            </a:r>
            <a:r>
              <a:rPr lang="en-US" altLang="zh-CN" dirty="0"/>
              <a:t>, </a:t>
            </a:r>
            <a:r>
              <a:rPr lang="zh-CN" altLang="en-US" dirty="0"/>
              <a:t>所以指定</a:t>
            </a:r>
            <a:r>
              <a:rPr lang="en-US" altLang="zh-CN" dirty="0"/>
              <a:t>replace</a:t>
            </a:r>
            <a:r>
              <a:rPr lang="zh-CN" altLang="en-US" dirty="0"/>
              <a:t>的情况下</a:t>
            </a:r>
            <a:r>
              <a:rPr lang="en-US" altLang="zh-CN" dirty="0"/>
              <a:t>, </a:t>
            </a:r>
            <a:r>
              <a:rPr lang="zh-CN" altLang="en-US" dirty="0"/>
              <a:t>后退键返回不能返回到上一个页面中</a:t>
            </a:r>
            <a:endParaRPr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active-class: </a:t>
            </a:r>
            <a:r>
              <a:rPr kumimoji="1" lang="zh-CN" altLang="en-US" dirty="0"/>
              <a:t>当</a:t>
            </a:r>
            <a:r>
              <a:rPr kumimoji="1" lang="en-US" altLang="zh-CN" dirty="0"/>
              <a:t>&lt;router-link&gt;</a:t>
            </a:r>
            <a:r>
              <a:rPr kumimoji="1" lang="zh-CN" altLang="en-US" dirty="0"/>
              <a:t>对应的路由匹配成功时</a:t>
            </a:r>
            <a:r>
              <a:rPr kumimoji="1" lang="en-US" altLang="zh-CN" dirty="0"/>
              <a:t>, </a:t>
            </a:r>
            <a:r>
              <a:rPr kumimoji="1" lang="zh-CN" altLang="en-US" dirty="0"/>
              <a:t>会自动给当前元素设置一个</a:t>
            </a:r>
            <a:r>
              <a:rPr kumimoji="1" lang="en-US" altLang="zh-CN" dirty="0"/>
              <a:t>router-link-active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class, </a:t>
            </a:r>
            <a:r>
              <a:rPr kumimoji="1" lang="zh-CN" altLang="en-US" dirty="0"/>
              <a:t>设置</a:t>
            </a:r>
            <a:r>
              <a:rPr kumimoji="1" lang="en-US" altLang="zh-CN" dirty="0"/>
              <a:t>active-class</a:t>
            </a:r>
            <a:r>
              <a:rPr kumimoji="1" lang="zh-CN" altLang="en-US" dirty="0"/>
              <a:t>可以修改默认的名称</a:t>
            </a:r>
            <a:r>
              <a:rPr kumimoji="1" lang="en-US" altLang="zh-CN" dirty="0"/>
              <a:t>.</a:t>
            </a:r>
          </a:p>
          <a:p>
            <a:pPr lvl="2"/>
            <a:r>
              <a:rPr lang="zh-CN" altLang="en-US" dirty="0"/>
              <a:t>在进行高亮显示的导航菜单或者底部</a:t>
            </a:r>
            <a:r>
              <a:rPr lang="en-US" altLang="zh-CN" dirty="0" err="1"/>
              <a:t>tabbar</a:t>
            </a:r>
            <a:r>
              <a:rPr lang="zh-CN" altLang="en-US" dirty="0"/>
              <a:t>时</a:t>
            </a:r>
            <a:r>
              <a:rPr lang="en-US" altLang="zh-CN" dirty="0"/>
              <a:t>, </a:t>
            </a:r>
            <a:r>
              <a:rPr lang="zh-CN" altLang="en-US" dirty="0"/>
              <a:t>会使用到该类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但是通常不会修改类的属性</a:t>
            </a:r>
            <a:r>
              <a:rPr lang="en-US" altLang="zh-CN" dirty="0"/>
              <a:t>, </a:t>
            </a:r>
            <a:r>
              <a:rPr lang="zh-CN" altLang="en-US" dirty="0"/>
              <a:t>会直接使用默认的</a:t>
            </a:r>
            <a:r>
              <a:rPr lang="en-US" altLang="zh-CN" dirty="0"/>
              <a:t>router-link-active</a:t>
            </a:r>
            <a:r>
              <a:rPr lang="zh-CN" altLang="en-US" dirty="0"/>
              <a:t>即可</a:t>
            </a:r>
            <a:r>
              <a:rPr lang="en-US" altLang="zh-CN" dirty="0"/>
              <a:t>. 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AEA5D6-2505-45BB-BBA1-C0B618F9F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60" y="3856953"/>
            <a:ext cx="59721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94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 err="1"/>
              <a:t>linkActiveClass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3EF152B-F75B-4EE9-988A-88A56172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5817112"/>
          </a:xfrm>
        </p:spPr>
        <p:txBody>
          <a:bodyPr/>
          <a:lstStyle/>
          <a:p>
            <a:r>
              <a:rPr lang="zh-CN" altLang="en-US" dirty="0"/>
              <a:t>该</a:t>
            </a:r>
            <a:r>
              <a:rPr lang="en-US" altLang="zh-CN" dirty="0"/>
              <a:t>class</a:t>
            </a:r>
            <a:r>
              <a:rPr lang="zh-CN" altLang="en-US" dirty="0"/>
              <a:t>具体的名称也可以通过</a:t>
            </a:r>
            <a:r>
              <a:rPr lang="en-US" altLang="zh-CN" dirty="0"/>
              <a:t>router</a:t>
            </a:r>
            <a:r>
              <a:rPr lang="zh-CN" altLang="en-US" dirty="0"/>
              <a:t>实例的属性进行修改（名字太长不好用）</a:t>
            </a:r>
            <a:endParaRPr lang="en-US" altLang="zh-CN" dirty="0"/>
          </a:p>
          <a:p>
            <a:pPr lvl="1"/>
            <a:r>
              <a:rPr lang="zh-CN" altLang="en-US" dirty="0"/>
              <a:t> </a:t>
            </a:r>
            <a:r>
              <a:rPr lang="en-US" altLang="zh-CN" dirty="0"/>
              <a:t>exact-active-class</a:t>
            </a:r>
          </a:p>
          <a:p>
            <a:pPr lvl="2"/>
            <a:r>
              <a:rPr lang="zh-CN" altLang="en-US" dirty="0"/>
              <a:t>类似于</a:t>
            </a:r>
            <a:r>
              <a:rPr lang="en-US" altLang="zh-CN" dirty="0"/>
              <a:t>active-class, </a:t>
            </a:r>
            <a:r>
              <a:rPr lang="zh-CN" altLang="en-US" dirty="0"/>
              <a:t>只是在精准匹配下才会出现的</a:t>
            </a:r>
            <a:r>
              <a:rPr lang="en-US" altLang="zh-CN" dirty="0"/>
              <a:t>class.</a:t>
            </a:r>
          </a:p>
          <a:p>
            <a:pPr lvl="2"/>
            <a:r>
              <a:rPr lang="zh-CN" altLang="en-US" dirty="0"/>
              <a:t>后面看到嵌套路由时</a:t>
            </a:r>
            <a:r>
              <a:rPr lang="en-US" altLang="zh-CN" dirty="0"/>
              <a:t>, </a:t>
            </a:r>
            <a:r>
              <a:rPr lang="zh-CN" altLang="en-US" dirty="0"/>
              <a:t>我们再看下这个属性</a:t>
            </a:r>
            <a:r>
              <a:rPr lang="en-US" altLang="zh-CN" dirty="0"/>
              <a:t>.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FD620F-1CC9-48CF-BB36-23682483E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22" y="2312025"/>
            <a:ext cx="86391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21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lang="zh-CN" altLang="en-US" dirty="0"/>
              <a:t>路由代码跳转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3EF152B-F75B-4EE9-988A-88A56172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93" y="781163"/>
            <a:ext cx="11169625" cy="5817112"/>
          </a:xfrm>
        </p:spPr>
        <p:txBody>
          <a:bodyPr/>
          <a:lstStyle/>
          <a:p>
            <a:r>
              <a:rPr lang="zh-CN" altLang="en-US" dirty="0"/>
              <a:t>有时候</a:t>
            </a:r>
            <a:r>
              <a:rPr lang="en-US" altLang="zh-CN" dirty="0"/>
              <a:t>, </a:t>
            </a:r>
            <a:r>
              <a:rPr lang="zh-CN" altLang="en-US" dirty="0"/>
              <a:t>页面的跳转可能需要执行对应的</a:t>
            </a:r>
            <a:r>
              <a:rPr lang="en-US" altLang="zh-CN" dirty="0"/>
              <a:t>JavaScript</a:t>
            </a:r>
            <a:r>
              <a:rPr lang="zh-CN" altLang="en-US" dirty="0"/>
              <a:t>代码</a:t>
            </a:r>
            <a:r>
              <a:rPr lang="en-US" altLang="zh-CN" dirty="0"/>
              <a:t>, </a:t>
            </a:r>
            <a:r>
              <a:rPr lang="zh-CN" altLang="en-US" dirty="0"/>
              <a:t>这个时候</a:t>
            </a:r>
            <a:r>
              <a:rPr lang="en-US" altLang="zh-CN" dirty="0"/>
              <a:t>, </a:t>
            </a:r>
            <a:r>
              <a:rPr lang="zh-CN" altLang="en-US" dirty="0"/>
              <a:t>就可以使用第二种跳转方式了</a:t>
            </a:r>
          </a:p>
          <a:p>
            <a:r>
              <a:rPr lang="zh-CN" altLang="en-US" dirty="0"/>
              <a:t>比如</a:t>
            </a:r>
            <a:r>
              <a:rPr lang="en-US" altLang="zh-CN" dirty="0"/>
              <a:t>, </a:t>
            </a:r>
            <a:r>
              <a:rPr lang="zh-CN" altLang="en-US" dirty="0"/>
              <a:t>我们将代码修改如下</a:t>
            </a:r>
            <a:r>
              <a:rPr lang="en-US" altLang="zh-CN" dirty="0"/>
              <a:t>: 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B859F1-439D-4518-B609-F73AD2CE1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23" y="1630658"/>
            <a:ext cx="75723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75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lang="zh-CN" altLang="en-US" dirty="0"/>
              <a:t>路由代码跳转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4DCC01-12BA-4ED6-AC99-814C1F804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9" y="1038095"/>
            <a:ext cx="12192000" cy="581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60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思考题（路由相关思考）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5AD0B57-069A-4A66-9959-DFA64B5DE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5817112"/>
          </a:xfrm>
        </p:spPr>
        <p:txBody>
          <a:bodyPr/>
          <a:lstStyle/>
          <a:p>
            <a:r>
              <a:rPr kumimoji="1" lang="zh-CN" altLang="en-US" dirty="0"/>
              <a:t>例如：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我们去看腾讯新闻，我们来分析一下它的网页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图片。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我们分析一下图片，这两个页面只有中间的标题和详细信息是不同的其它都相同。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我们会不会给这两个页面分别书写路由？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我们会不会给两个页面分别书写不同的组件？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如果你的回答是确定的 会 ！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那么需要思考 一个问题，页面不仅仅是两个，因为新闻有很多。都按照你上面的思考会产生什么结果？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我们需要一个新的概念来解决上面的问题（动态路由）</a:t>
            </a:r>
            <a:endParaRPr kumimoji="1" lang="en-US" altLang="zh-CN" b="1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222BCD-82C0-49E8-93EA-A860B857A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314" y="3709056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00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动态路由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5AD0B57-069A-4A66-9959-DFA64B5DE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5817112"/>
          </a:xfrm>
        </p:spPr>
        <p:txBody>
          <a:bodyPr/>
          <a:lstStyle/>
          <a:p>
            <a:r>
              <a:rPr kumimoji="1" lang="zh-CN" altLang="en-US" dirty="0"/>
              <a:t>某些情况下，一个页面的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路径可能是不确定的，比如我们进入用户界面时，希望是如下的路径：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/user/</a:t>
            </a:r>
            <a:r>
              <a:rPr kumimoji="1" lang="en-US" altLang="zh-CN" dirty="0" err="1"/>
              <a:t>aaaa</a:t>
            </a:r>
            <a:r>
              <a:rPr kumimoji="1" lang="zh-CN" altLang="en-US" dirty="0"/>
              <a:t>或</a:t>
            </a:r>
            <a:r>
              <a:rPr kumimoji="1" lang="en-US" altLang="zh-CN" dirty="0"/>
              <a:t>/user/</a:t>
            </a:r>
            <a:r>
              <a:rPr kumimoji="1" lang="en-US" altLang="zh-CN" dirty="0" err="1"/>
              <a:t>bbbb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除了有前面的</a:t>
            </a:r>
            <a:r>
              <a:rPr kumimoji="1" lang="en-US" altLang="zh-CN" dirty="0"/>
              <a:t>/user</a:t>
            </a:r>
            <a:r>
              <a:rPr kumimoji="1" lang="zh-CN" altLang="en-US" dirty="0"/>
              <a:t>之外，后面还跟上了用户的</a:t>
            </a:r>
            <a:r>
              <a:rPr kumimoji="1" lang="en-US" altLang="zh-CN" dirty="0"/>
              <a:t>ID</a:t>
            </a:r>
          </a:p>
          <a:p>
            <a:pPr lvl="1"/>
            <a:r>
              <a:rPr kumimoji="1" lang="zh-CN" altLang="en-US" dirty="0"/>
              <a:t>这种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Component</a:t>
            </a:r>
            <a:r>
              <a:rPr kumimoji="1" lang="zh-CN" altLang="en-US" dirty="0"/>
              <a:t>的匹配关系，我们称之为动态路由</a:t>
            </a:r>
            <a:r>
              <a:rPr kumimoji="1" lang="en-US" altLang="zh-CN" dirty="0"/>
              <a:t>(</a:t>
            </a:r>
            <a:r>
              <a:rPr kumimoji="1" lang="zh-CN" altLang="en-US" dirty="0"/>
              <a:t>也是路由传递数据的一种方式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这里面的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是动态的其实就是说定义了一个变量，在</a:t>
            </a:r>
            <a:r>
              <a:rPr kumimoji="1" lang="en-US" altLang="zh-CN" dirty="0"/>
              <a:t>router-link</a:t>
            </a:r>
            <a:r>
              <a:rPr kumimoji="1" lang="zh-CN" altLang="en-US" dirty="0"/>
              <a:t>跳转时给</a:t>
            </a:r>
            <a:r>
              <a:rPr kumimoji="1" lang="en-US" altLang="zh-CN" dirty="0"/>
              <a:t>id</a:t>
            </a:r>
            <a:r>
              <a:rPr kumimoji="1" lang="zh-CN" altLang="en-US" dirty="0"/>
              <a:t>赋值为</a:t>
            </a:r>
            <a:r>
              <a:rPr kumimoji="1" lang="en-US" altLang="zh-CN" dirty="0"/>
              <a:t>123.</a:t>
            </a:r>
          </a:p>
          <a:p>
            <a:pPr lvl="1"/>
            <a:r>
              <a:rPr kumimoji="1" lang="zh-CN" altLang="en-US" dirty="0"/>
              <a:t>进入组件中通过</a:t>
            </a:r>
            <a:r>
              <a:rPr kumimoji="1" lang="en-US" altLang="zh-CN" dirty="0"/>
              <a:t>this.$route.params.id </a:t>
            </a:r>
            <a:r>
              <a:rPr kumimoji="1" lang="zh-CN" altLang="en-US" dirty="0"/>
              <a:t>注意这个</a:t>
            </a:r>
            <a:r>
              <a:rPr kumimoji="1" lang="en-US" altLang="zh-CN" dirty="0"/>
              <a:t>id</a:t>
            </a:r>
            <a:r>
              <a:rPr kumimoji="1" lang="zh-CN" altLang="en-US" dirty="0"/>
              <a:t>就是我们定义的：</a:t>
            </a:r>
            <a:r>
              <a:rPr kumimoji="1" lang="en-US" altLang="zh-CN" dirty="0"/>
              <a:t>id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D780616-B170-4E64-B4FE-359A5938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9" y="3107042"/>
            <a:ext cx="12192000" cy="54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07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认识路由的懒加载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5AD0B57-069A-4A66-9959-DFA64B5DE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5817112"/>
          </a:xfrm>
        </p:spPr>
        <p:txBody>
          <a:bodyPr/>
          <a:lstStyle/>
          <a:p>
            <a:r>
              <a:rPr lang="zh-CN" altLang="en-US" dirty="0"/>
              <a:t>官方给出了解释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当打包构建应用时，</a:t>
            </a:r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包会变得非常大，影响页面加载。</a:t>
            </a:r>
          </a:p>
          <a:p>
            <a:pPr lvl="1"/>
            <a:r>
              <a:rPr lang="zh-CN" altLang="en-US" dirty="0"/>
              <a:t>如果我们能把不同路由对应的组件分割成不同的代码块，然后当路由被访问的时候才加载对应组件，这样就更加高效了</a:t>
            </a:r>
          </a:p>
          <a:p>
            <a:r>
              <a:rPr lang="zh-CN" altLang="en-US" dirty="0"/>
              <a:t>官方在说什么呢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首先</a:t>
            </a:r>
            <a:r>
              <a:rPr lang="en-US" altLang="zh-CN" dirty="0"/>
              <a:t>, </a:t>
            </a:r>
            <a:r>
              <a:rPr lang="zh-CN" altLang="en-US" dirty="0"/>
              <a:t>我们知道路由中通常会定义很多不同的页面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这个页面最后被打包在哪里呢</a:t>
            </a:r>
            <a:r>
              <a:rPr lang="en-US" altLang="zh-CN" dirty="0"/>
              <a:t>? </a:t>
            </a:r>
            <a:r>
              <a:rPr lang="zh-CN" altLang="en-US" dirty="0"/>
              <a:t>一般情况下</a:t>
            </a:r>
            <a:r>
              <a:rPr lang="en-US" altLang="zh-CN" dirty="0"/>
              <a:t>, </a:t>
            </a:r>
            <a:r>
              <a:rPr lang="zh-CN" altLang="en-US" dirty="0"/>
              <a:t>是放在一个</a:t>
            </a:r>
            <a:r>
              <a:rPr lang="en-US" altLang="zh-CN" dirty="0" err="1"/>
              <a:t>js</a:t>
            </a:r>
            <a:r>
              <a:rPr lang="zh-CN" altLang="en-US" dirty="0"/>
              <a:t>文件中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但是</a:t>
            </a:r>
            <a:r>
              <a:rPr lang="en-US" altLang="zh-CN" dirty="0"/>
              <a:t>, </a:t>
            </a:r>
            <a:r>
              <a:rPr lang="zh-CN" altLang="en-US" dirty="0"/>
              <a:t>页面这么多放在一个</a:t>
            </a:r>
            <a:r>
              <a:rPr lang="en-US" altLang="zh-CN" dirty="0" err="1"/>
              <a:t>js</a:t>
            </a:r>
            <a:r>
              <a:rPr lang="zh-CN" altLang="en-US" dirty="0"/>
              <a:t>文件中</a:t>
            </a:r>
            <a:r>
              <a:rPr lang="en-US" altLang="zh-CN" dirty="0"/>
              <a:t>, </a:t>
            </a:r>
            <a:r>
              <a:rPr lang="zh-CN" altLang="en-US" dirty="0"/>
              <a:t>必然会造成这个页面非常的大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如果我们一次性从服务器请求下来这个页面</a:t>
            </a:r>
            <a:r>
              <a:rPr lang="en-US" altLang="zh-CN" dirty="0"/>
              <a:t>, </a:t>
            </a:r>
            <a:r>
              <a:rPr lang="zh-CN" altLang="en-US" dirty="0"/>
              <a:t>可能需要花费一定的时间</a:t>
            </a:r>
            <a:r>
              <a:rPr lang="en-US" altLang="zh-CN" dirty="0"/>
              <a:t>, </a:t>
            </a:r>
            <a:r>
              <a:rPr lang="zh-CN" altLang="en-US" dirty="0"/>
              <a:t>甚至用户的电脑上还出现了短暂空白的情况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如何避免这种情况呢</a:t>
            </a:r>
            <a:r>
              <a:rPr lang="en-US" altLang="zh-CN" dirty="0"/>
              <a:t>? </a:t>
            </a:r>
            <a:r>
              <a:rPr lang="zh-CN" altLang="en-US" dirty="0"/>
              <a:t>使用路由懒加载就可以了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路由懒加载做了什么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路由懒加载的主要作用就是将路由对应的组件打包成一个个的</a:t>
            </a:r>
            <a:r>
              <a:rPr lang="en-US" altLang="zh-CN" dirty="0" err="1"/>
              <a:t>js</a:t>
            </a:r>
            <a:r>
              <a:rPr lang="zh-CN" altLang="en-US" dirty="0"/>
              <a:t>代码块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只有在这个路由被访问到的时候</a:t>
            </a:r>
            <a:r>
              <a:rPr lang="en-US" altLang="zh-CN" dirty="0"/>
              <a:t>, </a:t>
            </a:r>
            <a:r>
              <a:rPr lang="zh-CN" altLang="en-US" dirty="0"/>
              <a:t>才加载对应的组件</a:t>
            </a:r>
            <a:endParaRPr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一句话总结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C00000"/>
                </a:solidFill>
              </a:rPr>
              <a:t>懒加载其实就是按需加载，不然的话，所有页面的组件全在一个</a:t>
            </a:r>
            <a:r>
              <a:rPr kumimoji="1" lang="en-US" altLang="zh-CN" dirty="0" err="1">
                <a:solidFill>
                  <a:srgbClr val="C00000"/>
                </a:solidFill>
              </a:rPr>
              <a:t>js</a:t>
            </a:r>
            <a:r>
              <a:rPr kumimoji="1" lang="zh-CN" altLang="en-US" dirty="0">
                <a:solidFill>
                  <a:srgbClr val="C00000"/>
                </a:solidFill>
              </a:rPr>
              <a:t>文件中，首页打开很慢。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24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92173"/>
            <a:ext cx="10952584" cy="466628"/>
          </a:xfrm>
        </p:spPr>
        <p:txBody>
          <a:bodyPr/>
          <a:lstStyle/>
          <a:p>
            <a:r>
              <a:rPr lang="zh-CN" altLang="en-US" dirty="0"/>
              <a:t>什么是路由？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16" y="1079726"/>
            <a:ext cx="10952584" cy="52956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说起路由你想起了什么？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路由是一个网络工程里面的术语。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路由（</a:t>
            </a:r>
            <a:r>
              <a:rPr lang="en-US" altLang="zh-CN" dirty="0"/>
              <a:t>routing</a:t>
            </a:r>
            <a:r>
              <a:rPr lang="zh-CN" altLang="en-US" dirty="0"/>
              <a:t>）就是通过互联的网络把信息从源地址传输到目的地址的活动</a:t>
            </a:r>
            <a:r>
              <a:rPr lang="en-US" altLang="zh-CN" dirty="0"/>
              <a:t>. --- </a:t>
            </a:r>
            <a:r>
              <a:rPr lang="zh-CN" altLang="en-US" dirty="0"/>
              <a:t>维基百科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额</a:t>
            </a:r>
            <a:r>
              <a:rPr lang="en-US" altLang="zh-CN" dirty="0"/>
              <a:t>, </a:t>
            </a:r>
            <a:r>
              <a:rPr lang="zh-CN" altLang="en-US" dirty="0"/>
              <a:t>啥玩意</a:t>
            </a:r>
            <a:r>
              <a:rPr lang="en-US" altLang="zh-CN" dirty="0"/>
              <a:t>? </a:t>
            </a:r>
            <a:r>
              <a:rPr lang="zh-CN" altLang="en-US" dirty="0"/>
              <a:t>没听懂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在生活中</a:t>
            </a:r>
            <a:r>
              <a:rPr lang="en-US" altLang="zh-CN" dirty="0"/>
              <a:t>, </a:t>
            </a:r>
            <a:r>
              <a:rPr lang="zh-CN" altLang="en-US" dirty="0"/>
              <a:t>我们有没有听说过路由的概念呢</a:t>
            </a:r>
            <a:r>
              <a:rPr lang="en-US" altLang="zh-CN" dirty="0"/>
              <a:t>? </a:t>
            </a:r>
            <a:r>
              <a:rPr lang="zh-CN" altLang="en-US" dirty="0"/>
              <a:t>当然了</a:t>
            </a:r>
            <a:r>
              <a:rPr lang="en-US" altLang="zh-CN" dirty="0"/>
              <a:t>, </a:t>
            </a:r>
            <a:r>
              <a:rPr lang="zh-CN" altLang="en-US" dirty="0"/>
              <a:t>路由器嘛</a:t>
            </a:r>
            <a:r>
              <a:rPr lang="en-US" altLang="zh-CN" dirty="0"/>
              <a:t>.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路由器是做什么的</a:t>
            </a:r>
            <a:r>
              <a:rPr lang="en-US" altLang="zh-CN" dirty="0"/>
              <a:t>? </a:t>
            </a:r>
            <a:r>
              <a:rPr lang="zh-CN" altLang="en-US" dirty="0"/>
              <a:t>你有想过吗</a:t>
            </a:r>
            <a:r>
              <a:rPr lang="en-US" altLang="zh-CN" dirty="0"/>
              <a:t>?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路由器提供了两种机制</a:t>
            </a:r>
            <a:r>
              <a:rPr lang="en-US" altLang="zh-CN" dirty="0"/>
              <a:t>: </a:t>
            </a:r>
            <a:r>
              <a:rPr lang="zh-CN" altLang="en-US" dirty="0"/>
              <a:t>路由和转送</a:t>
            </a:r>
            <a:r>
              <a:rPr lang="en-US" altLang="zh-CN" dirty="0"/>
              <a:t>.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路由是决定数据包从</a:t>
            </a:r>
            <a:r>
              <a:rPr lang="zh-CN" altLang="en-US" b="1" dirty="0"/>
              <a:t>来源</a:t>
            </a:r>
            <a:r>
              <a:rPr lang="zh-CN" altLang="en-US" dirty="0"/>
              <a:t>到</a:t>
            </a:r>
            <a:r>
              <a:rPr lang="zh-CN" altLang="en-US" b="1" dirty="0"/>
              <a:t>目的地</a:t>
            </a:r>
            <a:r>
              <a:rPr lang="zh-CN" altLang="en-US" dirty="0"/>
              <a:t>的路径</a:t>
            </a:r>
            <a:r>
              <a:rPr lang="en-US" altLang="zh-CN" dirty="0"/>
              <a:t>.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转送将</a:t>
            </a:r>
            <a:r>
              <a:rPr lang="zh-CN" altLang="en-US" b="1" dirty="0"/>
              <a:t>输入端</a:t>
            </a:r>
            <a:r>
              <a:rPr lang="zh-CN" altLang="en-US" dirty="0"/>
              <a:t>的数据转移到合适的</a:t>
            </a:r>
            <a:r>
              <a:rPr lang="zh-CN" altLang="en-US" b="1" dirty="0"/>
              <a:t>输出端</a:t>
            </a:r>
            <a:r>
              <a:rPr lang="en-US" altLang="zh-CN" dirty="0"/>
              <a:t>.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路由中有一个非常重要的概念叫路由表</a:t>
            </a:r>
            <a:r>
              <a:rPr lang="en-US" altLang="zh-CN" dirty="0"/>
              <a:t>.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路由表本质上就是一个映射表</a:t>
            </a:r>
            <a:r>
              <a:rPr lang="en-US" altLang="zh-CN" dirty="0"/>
              <a:t>, </a:t>
            </a:r>
            <a:r>
              <a:rPr lang="zh-CN" altLang="en-US" dirty="0"/>
              <a:t>决定了数据包的指向</a:t>
            </a:r>
            <a:r>
              <a:rPr lang="en-US" altLang="zh-CN" dirty="0"/>
              <a:t>.</a:t>
            </a:r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  <p:pic>
        <p:nvPicPr>
          <p:cNvPr id="4" name="Picture 12" descr="¸å³å¾ç">
            <a:extLst>
              <a:ext uri="{FF2B5EF4-FFF2-40B4-BE49-F238E27FC236}">
                <a16:creationId xmlns:a16="http://schemas.microsoft.com/office/drawing/2014/main" id="{AF287FF5-DCF2-4CDE-AFBF-BB06488AE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586" y="3811100"/>
            <a:ext cx="4647638" cy="261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67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lang="zh-CN" altLang="en-US" dirty="0"/>
              <a:t>路由懒加载的效果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F455B827-C57A-476A-8155-E2BB2881B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194" y="1302300"/>
            <a:ext cx="4280206" cy="34668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045E90-7D47-4250-A5B9-6F6ABCCE3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738" y="1302300"/>
            <a:ext cx="5038969" cy="22336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B18693-C649-4D8D-BCAB-CA5C56025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94" y="4963752"/>
            <a:ext cx="3649785" cy="16424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842CAF-739F-40F8-85AE-B0D1E3E74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738" y="3814402"/>
            <a:ext cx="41910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8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10" y="729688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懒加载的方式</a:t>
            </a:r>
            <a:r>
              <a:rPr kumimoji="1" lang="en-US" altLang="zh-CN" dirty="0"/>
              <a:t>(</a:t>
            </a:r>
            <a:r>
              <a:rPr kumimoji="1" lang="zh-CN" altLang="en-US" dirty="0"/>
              <a:t>推荐方式三</a:t>
            </a:r>
            <a:r>
              <a:rPr kumimoji="1" lang="en-US" altLang="zh-CN" dirty="0"/>
              <a:t>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D6E45F-1292-4203-A93E-6BFF9603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6" y="1369380"/>
            <a:ext cx="10952584" cy="4614636"/>
          </a:xfrm>
        </p:spPr>
        <p:txBody>
          <a:bodyPr/>
          <a:lstStyle/>
          <a:p>
            <a:r>
              <a:rPr lang="zh-CN" altLang="en-US" dirty="0"/>
              <a:t>方式一</a:t>
            </a:r>
            <a:r>
              <a:rPr lang="en-US" altLang="zh-CN" dirty="0"/>
              <a:t>: </a:t>
            </a:r>
            <a:r>
              <a:rPr lang="zh-CN" altLang="en-US" dirty="0"/>
              <a:t>结合</a:t>
            </a:r>
            <a:r>
              <a:rPr lang="en-US" altLang="zh-CN" dirty="0"/>
              <a:t>Vue</a:t>
            </a:r>
            <a:r>
              <a:rPr lang="zh-CN" altLang="en-US" dirty="0"/>
              <a:t>的异步组件和</a:t>
            </a:r>
            <a:r>
              <a:rPr lang="en-US" altLang="zh-CN" dirty="0"/>
              <a:t>Webpack</a:t>
            </a:r>
            <a:r>
              <a:rPr lang="zh-CN" altLang="en-US" dirty="0"/>
              <a:t>的代码分析</a:t>
            </a:r>
            <a:r>
              <a:rPr lang="en-US" altLang="zh-CN" dirty="0"/>
              <a:t>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方式二</a:t>
            </a:r>
            <a:r>
              <a:rPr kumimoji="1" lang="en-US" altLang="zh-CN" dirty="0"/>
              <a:t>: AMD</a:t>
            </a:r>
            <a:r>
              <a:rPr kumimoji="1" lang="zh-CN" altLang="en-US" dirty="0"/>
              <a:t>写法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***</a:t>
            </a:r>
            <a:r>
              <a:rPr kumimoji="1" lang="zh-CN" altLang="en-US" dirty="0"/>
              <a:t>方式三</a:t>
            </a:r>
            <a:r>
              <a:rPr kumimoji="1" lang="en-US" altLang="zh-CN" dirty="0"/>
              <a:t>: </a:t>
            </a:r>
            <a:r>
              <a:rPr lang="zh-CN" altLang="en-US" dirty="0"/>
              <a:t>在</a:t>
            </a:r>
            <a:r>
              <a:rPr lang="en-US" altLang="zh-CN" dirty="0"/>
              <a:t>ES6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我们可以有更加简单的写法来组织</a:t>
            </a:r>
            <a:r>
              <a:rPr lang="en-US" altLang="zh-CN" dirty="0"/>
              <a:t>Vue</a:t>
            </a:r>
            <a:r>
              <a:rPr lang="zh-CN" altLang="en-US" dirty="0"/>
              <a:t>异步组件和</a:t>
            </a:r>
            <a:r>
              <a:rPr lang="en-US" altLang="zh-CN" dirty="0"/>
              <a:t>Webpack</a:t>
            </a:r>
            <a:r>
              <a:rPr lang="zh-CN" altLang="en-US" dirty="0"/>
              <a:t>的代码分割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kumimoji="1" lang="zh-CN" altLang="en-US" dirty="0"/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3720C1-4983-4EF7-BCEB-323FDC59337A}"/>
              </a:ext>
            </a:extLst>
          </p:cNvPr>
          <p:cNvSpPr txBox="1"/>
          <p:nvPr/>
        </p:nvSpPr>
        <p:spPr>
          <a:xfrm>
            <a:off x="352426" y="1815789"/>
            <a:ext cx="1129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const Home = resolve =&gt; {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require.ensure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(['../components/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Home.vue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'], () =&gt; { resolve(require('../components/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Home.vue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')) })};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627CD7-261A-4C61-8E1B-D538CED10F27}"/>
              </a:ext>
            </a:extLst>
          </p:cNvPr>
          <p:cNvSpPr txBox="1"/>
          <p:nvPr/>
        </p:nvSpPr>
        <p:spPr>
          <a:xfrm>
            <a:off x="446210" y="2985939"/>
            <a:ext cx="917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const About = resolve =&gt; require(['../components/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About.vue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'], resolve);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A07809-3CD1-48BF-A375-8578BF289469}"/>
              </a:ext>
            </a:extLst>
          </p:cNvPr>
          <p:cNvSpPr txBox="1"/>
          <p:nvPr/>
        </p:nvSpPr>
        <p:spPr>
          <a:xfrm>
            <a:off x="446210" y="3879090"/>
            <a:ext cx="664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const Home = () =&gt; import('../components/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Home.vue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')</a:t>
            </a:r>
            <a:endParaRPr kumimoji="1"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9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10" y="729688"/>
            <a:ext cx="10952584" cy="466628"/>
          </a:xfrm>
        </p:spPr>
        <p:txBody>
          <a:bodyPr/>
          <a:lstStyle/>
          <a:p>
            <a:r>
              <a:rPr lang="zh-CN" altLang="en-US" dirty="0"/>
              <a:t>认识嵌套路由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D6E45F-1292-4203-A93E-6BFF9603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6" y="1369380"/>
            <a:ext cx="10952584" cy="4614636"/>
          </a:xfrm>
        </p:spPr>
        <p:txBody>
          <a:bodyPr/>
          <a:lstStyle/>
          <a:p>
            <a:r>
              <a:rPr lang="zh-CN" altLang="en-US" dirty="0"/>
              <a:t>嵌套路由是一个很常见的功能</a:t>
            </a:r>
          </a:p>
          <a:p>
            <a:pPr lvl="1"/>
            <a:r>
              <a:rPr lang="zh-CN" altLang="en-US" dirty="0"/>
              <a:t>比如在</a:t>
            </a:r>
            <a:r>
              <a:rPr lang="en-US" altLang="zh-CN" dirty="0"/>
              <a:t>home</a:t>
            </a:r>
            <a:r>
              <a:rPr lang="zh-CN" altLang="en-US" dirty="0"/>
              <a:t>页面中</a:t>
            </a:r>
            <a:r>
              <a:rPr lang="en-US" altLang="zh-CN" dirty="0"/>
              <a:t>, </a:t>
            </a:r>
            <a:r>
              <a:rPr lang="zh-CN" altLang="en-US" dirty="0"/>
              <a:t>我们希望通过</a:t>
            </a:r>
            <a:r>
              <a:rPr lang="en-US" altLang="zh-CN" dirty="0"/>
              <a:t>/home/news</a:t>
            </a:r>
            <a:r>
              <a:rPr lang="zh-CN" altLang="en-US" dirty="0"/>
              <a:t>和</a:t>
            </a:r>
            <a:r>
              <a:rPr lang="en-US" altLang="zh-CN" dirty="0"/>
              <a:t>/home/message</a:t>
            </a:r>
            <a:r>
              <a:rPr lang="zh-CN" altLang="en-US" dirty="0"/>
              <a:t>访问一些内容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一个路径映射一个组件</a:t>
            </a:r>
            <a:r>
              <a:rPr lang="en-US" altLang="zh-CN" dirty="0"/>
              <a:t>, </a:t>
            </a:r>
            <a:r>
              <a:rPr lang="zh-CN" altLang="en-US" dirty="0"/>
              <a:t>访问这两个路径也会分别渲染两个组件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路径和组件的关系如下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7" name="Picture 2" descr="img">
            <a:extLst>
              <a:ext uri="{FF2B5EF4-FFF2-40B4-BE49-F238E27FC236}">
                <a16:creationId xmlns:a16="http://schemas.microsoft.com/office/drawing/2014/main" id="{85079E79-AFA9-48DC-903C-0990D592D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01" y="3281964"/>
            <a:ext cx="3207318" cy="322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778616C-E71D-4413-BD3E-55E1F223683B}"/>
              </a:ext>
            </a:extLst>
          </p:cNvPr>
          <p:cNvSpPr/>
          <p:nvPr/>
        </p:nvSpPr>
        <p:spPr>
          <a:xfrm>
            <a:off x="4423795" y="3547446"/>
            <a:ext cx="6096000" cy="12899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实现嵌套路由有两个步骤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创建对应的子组件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并且在路由映射中配置对应的子路由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在组件内部使用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&lt;router-view&gt;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5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10" y="729688"/>
            <a:ext cx="10952584" cy="466628"/>
          </a:xfrm>
        </p:spPr>
        <p:txBody>
          <a:bodyPr/>
          <a:lstStyle/>
          <a:p>
            <a:r>
              <a:rPr lang="zh-CN" altLang="en-US" dirty="0"/>
              <a:t>嵌套路由实现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D6E45F-1292-4203-A93E-6BFF9603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6" y="1369380"/>
            <a:ext cx="10952584" cy="4614636"/>
          </a:xfrm>
        </p:spPr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 err="1"/>
              <a:t>news.vue</a:t>
            </a:r>
            <a:r>
              <a:rPr lang="zh-CN" altLang="en-US" dirty="0"/>
              <a:t>文件以及</a:t>
            </a:r>
            <a:r>
              <a:rPr lang="en-US" altLang="zh-CN" dirty="0" err="1"/>
              <a:t>message.vue</a:t>
            </a:r>
            <a:r>
              <a:rPr lang="zh-CN" altLang="en-US" dirty="0"/>
              <a:t>文件。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router/index.js</a:t>
            </a:r>
            <a:r>
              <a:rPr lang="zh-CN" altLang="en-US" dirty="0"/>
              <a:t>中对应的</a:t>
            </a:r>
            <a:r>
              <a:rPr lang="en-US" altLang="zh-CN" dirty="0" err="1"/>
              <a:t>path:’home</a:t>
            </a:r>
            <a:r>
              <a:rPr lang="en-US" altLang="zh-CN" dirty="0"/>
              <a:t>’</a:t>
            </a:r>
            <a:r>
              <a:rPr lang="zh-CN" altLang="en-US" dirty="0"/>
              <a:t>路由下书写子路由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home</a:t>
            </a:r>
            <a:r>
              <a:rPr lang="zh-CN" altLang="en-US" dirty="0"/>
              <a:t>组件中添加</a:t>
            </a:r>
            <a:r>
              <a:rPr lang="en-US" altLang="zh-CN" dirty="0"/>
              <a:t>router-link</a:t>
            </a:r>
            <a:r>
              <a:rPr lang="zh-CN" altLang="en-US" dirty="0"/>
              <a:t>链接及</a:t>
            </a:r>
            <a:r>
              <a:rPr lang="en-US" altLang="zh-CN" dirty="0"/>
              <a:t>router-view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EC8C73-F19C-4E94-BEE5-E700B9C6D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23" y="2575042"/>
            <a:ext cx="4846891" cy="21239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1D8235-7F5C-446A-98E3-8AA0B600C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6" y="4872103"/>
            <a:ext cx="5365096" cy="19858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3E5C23-C1A0-4F6F-9B23-583936618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310" y="2219937"/>
            <a:ext cx="3598760" cy="241812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B0F5230-FA3B-4B71-8F1E-1D332E769592}"/>
              </a:ext>
            </a:extLst>
          </p:cNvPr>
          <p:cNvSpPr txBox="1"/>
          <p:nvPr/>
        </p:nvSpPr>
        <p:spPr>
          <a:xfrm>
            <a:off x="9354345" y="3244334"/>
            <a:ext cx="55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E6AC7D-09D3-4AC5-BDF4-F52E1F85FCD0}"/>
              </a:ext>
            </a:extLst>
          </p:cNvPr>
          <p:cNvSpPr txBox="1"/>
          <p:nvPr/>
        </p:nvSpPr>
        <p:spPr>
          <a:xfrm>
            <a:off x="3850810" y="5488620"/>
            <a:ext cx="73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727616-7C82-4596-8F67-53A4F5B63617}"/>
              </a:ext>
            </a:extLst>
          </p:cNvPr>
          <p:cNvSpPr txBox="1"/>
          <p:nvPr/>
        </p:nvSpPr>
        <p:spPr>
          <a:xfrm>
            <a:off x="3164668" y="3781187"/>
            <a:ext cx="55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E4B001F-E477-4DF3-83FC-90F85F023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288" y="4638063"/>
            <a:ext cx="3896935" cy="219055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42D07CF-46E5-47E0-A41C-143EB242629E}"/>
              </a:ext>
            </a:extLst>
          </p:cNvPr>
          <p:cNvSpPr txBox="1"/>
          <p:nvPr/>
        </p:nvSpPr>
        <p:spPr>
          <a:xfrm>
            <a:off x="9463613" y="5477794"/>
            <a:ext cx="55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978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10" y="729688"/>
            <a:ext cx="10952584" cy="466628"/>
          </a:xfrm>
        </p:spPr>
        <p:txBody>
          <a:bodyPr/>
          <a:lstStyle/>
          <a:p>
            <a:r>
              <a:rPr lang="zh-CN" altLang="en-US" dirty="0"/>
              <a:t>嵌套默认路径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D6E45F-1292-4203-A93E-6BFF9603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6" y="1369380"/>
            <a:ext cx="10952584" cy="4614636"/>
          </a:xfrm>
        </p:spPr>
        <p:txBody>
          <a:bodyPr/>
          <a:lstStyle/>
          <a:p>
            <a:r>
              <a:rPr lang="zh-CN" altLang="en-US" dirty="0"/>
              <a:t>嵌套路由也可以配置默认的路径</a:t>
            </a:r>
            <a:r>
              <a:rPr lang="en-US" altLang="zh-CN" dirty="0"/>
              <a:t>, </a:t>
            </a:r>
            <a:r>
              <a:rPr lang="zh-CN" altLang="en-US" dirty="0"/>
              <a:t>配置方式如下</a:t>
            </a:r>
            <a:r>
              <a:rPr lang="en-US" altLang="zh-CN" dirty="0"/>
              <a:t>: 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82213FE-62FB-42BD-B1A7-AB0ECD86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5" y="1845318"/>
            <a:ext cx="12192000" cy="644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94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10" y="729688"/>
            <a:ext cx="10952584" cy="466628"/>
          </a:xfrm>
        </p:spPr>
        <p:txBody>
          <a:bodyPr/>
          <a:lstStyle/>
          <a:p>
            <a:r>
              <a:rPr lang="zh-CN" altLang="en-US" dirty="0"/>
              <a:t>传递参数的方式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D6E45F-1292-4203-A93E-6BFF9603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6" y="1369380"/>
            <a:ext cx="10952584" cy="4614636"/>
          </a:xfrm>
        </p:spPr>
        <p:txBody>
          <a:bodyPr/>
          <a:lstStyle/>
          <a:p>
            <a:r>
              <a:rPr lang="zh-CN" altLang="en-US" dirty="0"/>
              <a:t>传递参数主要有两种类型</a:t>
            </a:r>
            <a:r>
              <a:rPr lang="en-US" altLang="zh-CN" dirty="0"/>
              <a:t>: params</a:t>
            </a:r>
            <a:r>
              <a:rPr lang="zh-CN" altLang="en-US" dirty="0"/>
              <a:t>和</a:t>
            </a:r>
            <a:r>
              <a:rPr lang="en-US" altLang="zh-CN" dirty="0"/>
              <a:t>query</a:t>
            </a:r>
          </a:p>
          <a:p>
            <a:r>
              <a:rPr lang="en-US" altLang="zh-CN" b="1" dirty="0"/>
              <a:t>params</a:t>
            </a:r>
            <a:r>
              <a:rPr lang="zh-CN" altLang="en-US" b="1" dirty="0"/>
              <a:t>的类型</a:t>
            </a:r>
            <a:r>
              <a:rPr lang="en-US" altLang="zh-CN" b="1" dirty="0"/>
              <a:t>:</a:t>
            </a:r>
          </a:p>
          <a:p>
            <a:pPr lvl="1"/>
            <a:r>
              <a:rPr lang="zh-CN" altLang="en-US" dirty="0"/>
              <a:t>配置路由格式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/router/:id</a:t>
            </a:r>
          </a:p>
          <a:p>
            <a:pPr lvl="1"/>
            <a:r>
              <a:rPr lang="zh-CN" altLang="en-US" dirty="0"/>
              <a:t>传递的方式</a:t>
            </a:r>
            <a:r>
              <a:rPr lang="en-US" altLang="zh-CN" dirty="0"/>
              <a:t>: 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path</a:t>
            </a:r>
            <a:r>
              <a:rPr lang="zh-CN" altLang="en-US" dirty="0">
                <a:solidFill>
                  <a:srgbClr val="FF0000"/>
                </a:solidFill>
              </a:rPr>
              <a:t>后面跟上对应的值</a:t>
            </a:r>
          </a:p>
          <a:p>
            <a:pPr lvl="1"/>
            <a:r>
              <a:rPr lang="zh-CN" altLang="en-US" dirty="0"/>
              <a:t>传递后形成的路径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/router/123, /router/</a:t>
            </a:r>
            <a:r>
              <a:rPr lang="en-US" altLang="zh-CN" dirty="0" err="1">
                <a:solidFill>
                  <a:srgbClr val="FF0000"/>
                </a:solidFill>
              </a:rPr>
              <a:t>abc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1" dirty="0"/>
              <a:t>query</a:t>
            </a:r>
            <a:r>
              <a:rPr lang="zh-CN" altLang="en-US" b="1" dirty="0"/>
              <a:t>的类型</a:t>
            </a:r>
            <a:r>
              <a:rPr lang="en-US" altLang="zh-CN" b="1" dirty="0"/>
              <a:t>:</a:t>
            </a:r>
          </a:p>
          <a:p>
            <a:pPr lvl="1"/>
            <a:r>
              <a:rPr lang="zh-CN" altLang="en-US" dirty="0"/>
              <a:t>配置路由格式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/router</a:t>
            </a:r>
            <a:r>
              <a:rPr lang="en-US" altLang="zh-CN" dirty="0"/>
              <a:t>, </a:t>
            </a:r>
            <a:r>
              <a:rPr lang="zh-CN" altLang="en-US" dirty="0"/>
              <a:t>也就是普通配置</a:t>
            </a:r>
          </a:p>
          <a:p>
            <a:pPr lvl="1"/>
            <a:r>
              <a:rPr lang="zh-CN" altLang="en-US" dirty="0"/>
              <a:t>传递的方式</a:t>
            </a:r>
            <a:r>
              <a:rPr lang="en-US" altLang="zh-CN" dirty="0"/>
              <a:t>: </a:t>
            </a:r>
            <a:r>
              <a:rPr lang="zh-CN" altLang="en-US" dirty="0"/>
              <a:t>对象中使用</a:t>
            </a:r>
            <a:r>
              <a:rPr lang="en-US" altLang="zh-CN" dirty="0">
                <a:solidFill>
                  <a:srgbClr val="FF0000"/>
                </a:solidFill>
              </a:rPr>
              <a:t>query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key</a:t>
            </a:r>
            <a:r>
              <a:rPr lang="zh-CN" altLang="en-US" dirty="0">
                <a:solidFill>
                  <a:srgbClr val="FF0000"/>
                </a:solidFill>
              </a:rPr>
              <a:t>作为传递方式</a:t>
            </a:r>
          </a:p>
          <a:p>
            <a:pPr lvl="1"/>
            <a:r>
              <a:rPr lang="zh-CN" altLang="en-US" dirty="0"/>
              <a:t>传递后形成的路径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router?id</a:t>
            </a:r>
            <a:r>
              <a:rPr lang="en-US" altLang="zh-CN" dirty="0">
                <a:solidFill>
                  <a:srgbClr val="FF0000"/>
                </a:solidFill>
              </a:rPr>
              <a:t>=123, /</a:t>
            </a:r>
            <a:r>
              <a:rPr lang="en-US" altLang="zh-CN" dirty="0" err="1">
                <a:solidFill>
                  <a:srgbClr val="FF0000"/>
                </a:solidFill>
              </a:rPr>
              <a:t>router?id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 err="1">
                <a:solidFill>
                  <a:srgbClr val="FF0000"/>
                </a:solidFill>
              </a:rPr>
              <a:t>abc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如何使用它们呢</a:t>
            </a:r>
            <a:r>
              <a:rPr lang="en-US" altLang="zh-CN" dirty="0"/>
              <a:t>? </a:t>
            </a:r>
            <a:r>
              <a:rPr lang="zh-CN" altLang="en-US" dirty="0"/>
              <a:t>也有两种方式</a:t>
            </a:r>
            <a:r>
              <a:rPr lang="en-US" altLang="zh-CN" dirty="0"/>
              <a:t>: &lt;router-link&gt;</a:t>
            </a:r>
            <a:r>
              <a:rPr lang="zh-CN" altLang="en-US" dirty="0"/>
              <a:t>的方式和</a:t>
            </a:r>
            <a:r>
              <a:rPr lang="en-US" altLang="zh-CN" dirty="0"/>
              <a:t>JavaScript</a:t>
            </a:r>
            <a:r>
              <a:rPr lang="zh-CN" altLang="en-US" dirty="0"/>
              <a:t>代码方式</a:t>
            </a:r>
          </a:p>
        </p:txBody>
      </p:sp>
    </p:spTree>
    <p:extLst>
      <p:ext uri="{BB962C8B-B14F-4D97-AF65-F5344CB8AC3E}">
        <p14:creationId xmlns:p14="http://schemas.microsoft.com/office/powerpoint/2010/main" val="740970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25681"/>
            <a:ext cx="10952584" cy="466628"/>
          </a:xfrm>
        </p:spPr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D6E45F-1292-4203-A93E-6BFF9603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6" y="1369380"/>
            <a:ext cx="10952584" cy="4614636"/>
          </a:xfrm>
        </p:spPr>
        <p:txBody>
          <a:bodyPr/>
          <a:lstStyle/>
          <a:p>
            <a:r>
              <a:rPr lang="zh-CN" altLang="en-US" dirty="0"/>
              <a:t>为了演示传递参数</a:t>
            </a:r>
            <a:r>
              <a:rPr lang="en-US" altLang="zh-CN" dirty="0"/>
              <a:t>, </a:t>
            </a:r>
            <a:r>
              <a:rPr lang="zh-CN" altLang="en-US" dirty="0"/>
              <a:t>我们这里再创建一个组件</a:t>
            </a:r>
            <a:r>
              <a:rPr lang="en-US" altLang="zh-CN" dirty="0"/>
              <a:t>, </a:t>
            </a:r>
            <a:r>
              <a:rPr lang="zh-CN" altLang="en-US" dirty="0"/>
              <a:t>并且将其配置好</a:t>
            </a:r>
            <a:endParaRPr lang="en-US" altLang="zh-CN" dirty="0"/>
          </a:p>
          <a:p>
            <a:pPr lvl="1"/>
            <a:r>
              <a:rPr lang="zh-CN" altLang="en-US" dirty="0"/>
              <a:t>第一步</a:t>
            </a:r>
            <a:r>
              <a:rPr lang="en-US" altLang="zh-CN" dirty="0"/>
              <a:t>: </a:t>
            </a:r>
            <a:r>
              <a:rPr lang="zh-CN" altLang="en-US" dirty="0"/>
              <a:t>创建新的组件</a:t>
            </a:r>
            <a:r>
              <a:rPr lang="en-US" altLang="zh-CN" dirty="0" err="1"/>
              <a:t>Profile.vue</a:t>
            </a:r>
            <a:r>
              <a:rPr lang="en-US" altLang="zh-CN" dirty="0"/>
              <a:t> </a:t>
            </a:r>
          </a:p>
          <a:p>
            <a:pPr lvl="1"/>
            <a:r>
              <a:rPr lang="zh-CN" altLang="en-US" dirty="0"/>
              <a:t>第二步</a:t>
            </a:r>
            <a:r>
              <a:rPr lang="en-US" altLang="zh-CN" dirty="0"/>
              <a:t>: </a:t>
            </a:r>
            <a:r>
              <a:rPr lang="zh-CN" altLang="en-US" dirty="0"/>
              <a:t>配置路由映射 </a:t>
            </a:r>
            <a:endParaRPr lang="en-US" altLang="zh-CN" dirty="0"/>
          </a:p>
          <a:p>
            <a:pPr lvl="1"/>
            <a:r>
              <a:rPr lang="zh-CN" altLang="en-US" dirty="0"/>
              <a:t>第三步</a:t>
            </a:r>
            <a:r>
              <a:rPr lang="en-US" altLang="zh-CN" dirty="0"/>
              <a:t>: </a:t>
            </a:r>
            <a:r>
              <a:rPr lang="zh-CN" altLang="en-US" dirty="0"/>
              <a:t>添加跳转的</a:t>
            </a:r>
            <a:r>
              <a:rPr lang="en-US" altLang="zh-CN" dirty="0"/>
              <a:t>&lt;router-link&gt;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A33B53-F33E-4A3F-BFE2-5C2DEEC92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5" y="2776304"/>
            <a:ext cx="4482822" cy="30399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AAB40A-4FCA-440D-9CF9-D2A8074D5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357" y="1904301"/>
            <a:ext cx="5279494" cy="18696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F6F315-ECD5-4046-AD51-074804CFD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633" y="4017713"/>
            <a:ext cx="4544954" cy="23264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80A62B-FBC5-4BD2-A892-3F015CA1E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690" y="3592323"/>
            <a:ext cx="27717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00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25681"/>
            <a:ext cx="10952584" cy="466628"/>
          </a:xfrm>
        </p:spPr>
        <p:txBody>
          <a:bodyPr/>
          <a:lstStyle/>
          <a:p>
            <a:r>
              <a:rPr lang="zh-CN" altLang="en-US" dirty="0"/>
              <a:t>传递参数方式一</a:t>
            </a:r>
            <a:r>
              <a:rPr lang="en-US" altLang="zh-CN" dirty="0"/>
              <a:t>: &lt;router-link&gt;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190B8D9-79C7-46DE-9372-63AA54F04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0270" y="1176507"/>
            <a:ext cx="7664115" cy="45049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5B8EDB8-BD6F-41EC-9CE2-762533D41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7764"/>
            <a:ext cx="4109674" cy="195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64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25681"/>
            <a:ext cx="10952584" cy="466628"/>
          </a:xfrm>
        </p:spPr>
        <p:txBody>
          <a:bodyPr/>
          <a:lstStyle/>
          <a:p>
            <a:r>
              <a:rPr lang="zh-CN" altLang="en-US" dirty="0"/>
              <a:t>传递参数方式二</a:t>
            </a:r>
            <a:r>
              <a:rPr lang="en-US" altLang="zh-CN" dirty="0"/>
              <a:t>: JavaScript</a:t>
            </a:r>
            <a:r>
              <a:rPr lang="zh-CN" altLang="en-US" dirty="0"/>
              <a:t>代码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169CB-F8F8-491A-A767-840B61A3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477BF0-3CC1-4F63-BB73-4D9C2A0E5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416" y="1121682"/>
            <a:ext cx="7444048" cy="461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643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25681"/>
            <a:ext cx="10952584" cy="466628"/>
          </a:xfrm>
        </p:spPr>
        <p:txBody>
          <a:bodyPr/>
          <a:lstStyle/>
          <a:p>
            <a:r>
              <a:rPr lang="zh-CN" altLang="en-US" dirty="0"/>
              <a:t>传递参数方式二</a:t>
            </a:r>
            <a:r>
              <a:rPr lang="en-US" altLang="zh-CN" dirty="0"/>
              <a:t>: JavaScript</a:t>
            </a:r>
            <a:r>
              <a:rPr lang="zh-CN" altLang="en-US" dirty="0"/>
              <a:t>代码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169CB-F8F8-491A-A767-840B61A3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23C449-0599-4E46-9844-730547162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0223"/>
            <a:ext cx="12192000" cy="503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7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87" y="708647"/>
            <a:ext cx="10952584" cy="466628"/>
          </a:xfrm>
        </p:spPr>
        <p:txBody>
          <a:bodyPr/>
          <a:lstStyle/>
          <a:p>
            <a:r>
              <a:rPr lang="zh-CN" altLang="en-US" dirty="0"/>
              <a:t>后端路由阶段（了解）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87" y="1422043"/>
            <a:ext cx="10952584" cy="5295673"/>
          </a:xfrm>
        </p:spPr>
        <p:txBody>
          <a:bodyPr/>
          <a:lstStyle/>
          <a:p>
            <a:r>
              <a:rPr lang="zh-CN" altLang="en-US" sz="1600" dirty="0"/>
              <a:t>早期的网站开发整个</a:t>
            </a:r>
            <a:r>
              <a:rPr lang="en-US" altLang="zh-CN" sz="1600" dirty="0"/>
              <a:t>HTML</a:t>
            </a:r>
            <a:r>
              <a:rPr lang="zh-CN" altLang="en-US" sz="1600" dirty="0"/>
              <a:t>页面是由服务器来渲染的</a:t>
            </a:r>
            <a:r>
              <a:rPr lang="en-US" altLang="zh-CN" sz="1600" dirty="0"/>
              <a:t>.</a:t>
            </a:r>
          </a:p>
          <a:p>
            <a:pPr lvl="1"/>
            <a:r>
              <a:rPr lang="zh-CN" altLang="en-US" sz="1400" dirty="0"/>
              <a:t>服务器直接生产渲染好对应的</a:t>
            </a:r>
            <a:r>
              <a:rPr lang="en-US" altLang="zh-CN" sz="1400" dirty="0"/>
              <a:t>HTML</a:t>
            </a:r>
            <a:r>
              <a:rPr lang="zh-CN" altLang="en-US" sz="1400" dirty="0"/>
              <a:t>页面</a:t>
            </a:r>
            <a:r>
              <a:rPr lang="en-US" altLang="zh-CN" sz="1400" dirty="0"/>
              <a:t>, </a:t>
            </a:r>
            <a:r>
              <a:rPr lang="zh-CN" altLang="en-US" sz="1400" dirty="0"/>
              <a:t>返回给客户端进行展示</a:t>
            </a:r>
            <a:r>
              <a:rPr lang="en-US" altLang="zh-CN" sz="1400" dirty="0"/>
              <a:t>.</a:t>
            </a:r>
          </a:p>
          <a:p>
            <a:pPr lvl="1"/>
            <a:endParaRPr lang="en-US" altLang="zh-CN" sz="1400" dirty="0"/>
          </a:p>
          <a:p>
            <a:r>
              <a:rPr lang="zh-CN" altLang="en-US" sz="1600" dirty="0"/>
              <a:t>但是</a:t>
            </a:r>
            <a:r>
              <a:rPr lang="en-US" altLang="zh-CN" sz="1600" dirty="0"/>
              <a:t>, </a:t>
            </a:r>
            <a:r>
              <a:rPr lang="zh-CN" altLang="en-US" sz="1600" dirty="0"/>
              <a:t>一个网站</a:t>
            </a:r>
            <a:r>
              <a:rPr lang="en-US" altLang="zh-CN" sz="1600" dirty="0"/>
              <a:t>, </a:t>
            </a:r>
            <a:r>
              <a:rPr lang="zh-CN" altLang="en-US" sz="1600" dirty="0"/>
              <a:t>这么多页面服务器如何处理呢</a:t>
            </a:r>
            <a:r>
              <a:rPr lang="en-US" altLang="zh-CN" sz="1600" dirty="0"/>
              <a:t>?</a:t>
            </a:r>
          </a:p>
          <a:p>
            <a:pPr lvl="1"/>
            <a:r>
              <a:rPr lang="zh-CN" altLang="en-US" sz="1400" dirty="0"/>
              <a:t>一个页面有自己对应的网址</a:t>
            </a:r>
            <a:r>
              <a:rPr lang="en-US" altLang="zh-CN" sz="1400" dirty="0"/>
              <a:t>, </a:t>
            </a:r>
            <a:r>
              <a:rPr lang="zh-CN" altLang="en-US" sz="1400" dirty="0"/>
              <a:t>也就是</a:t>
            </a:r>
            <a:r>
              <a:rPr lang="en-US" altLang="zh-CN" sz="1400" dirty="0"/>
              <a:t>URL.</a:t>
            </a:r>
          </a:p>
          <a:p>
            <a:pPr lvl="1"/>
            <a:r>
              <a:rPr lang="en-US" altLang="zh-CN" sz="1400" dirty="0"/>
              <a:t>URL</a:t>
            </a:r>
            <a:r>
              <a:rPr lang="zh-CN" altLang="en-US" sz="1400" dirty="0"/>
              <a:t>会发送到服务器</a:t>
            </a:r>
            <a:r>
              <a:rPr lang="en-US" altLang="zh-CN" sz="1400" dirty="0"/>
              <a:t>, </a:t>
            </a:r>
            <a:r>
              <a:rPr lang="zh-CN" altLang="en-US" sz="1400" dirty="0"/>
              <a:t>服务器会通过正则对该</a:t>
            </a:r>
            <a:r>
              <a:rPr lang="en-US" altLang="zh-CN" sz="1400" dirty="0"/>
              <a:t>URL</a:t>
            </a:r>
            <a:r>
              <a:rPr lang="zh-CN" altLang="en-US" sz="1400" dirty="0"/>
              <a:t>进行匹配</a:t>
            </a:r>
            <a:r>
              <a:rPr lang="en-US" altLang="zh-CN" sz="1400" dirty="0"/>
              <a:t>, </a:t>
            </a:r>
            <a:r>
              <a:rPr lang="zh-CN" altLang="en-US" sz="1400" dirty="0"/>
              <a:t>并且最后交给一个</a:t>
            </a:r>
            <a:r>
              <a:rPr lang="en-US" altLang="zh-CN" sz="1400" dirty="0"/>
              <a:t>Controller</a:t>
            </a:r>
            <a:r>
              <a:rPr lang="zh-CN" altLang="en-US" sz="1400" dirty="0"/>
              <a:t>进行处理</a:t>
            </a:r>
            <a:r>
              <a:rPr lang="en-US" altLang="zh-CN" sz="1400" dirty="0"/>
              <a:t>.</a:t>
            </a:r>
          </a:p>
          <a:p>
            <a:pPr lvl="1"/>
            <a:r>
              <a:rPr lang="en-US" altLang="zh-CN" sz="1400" dirty="0"/>
              <a:t>Controller</a:t>
            </a:r>
            <a:r>
              <a:rPr lang="zh-CN" altLang="en-US" sz="1400" dirty="0"/>
              <a:t>进行各种处理</a:t>
            </a:r>
            <a:r>
              <a:rPr lang="en-US" altLang="zh-CN" sz="1400" dirty="0"/>
              <a:t>, </a:t>
            </a:r>
            <a:r>
              <a:rPr lang="zh-CN" altLang="en-US" sz="1400" dirty="0"/>
              <a:t>最终生成</a:t>
            </a:r>
            <a:r>
              <a:rPr lang="en-US" altLang="zh-CN" sz="1400" dirty="0"/>
              <a:t>HTML</a:t>
            </a:r>
            <a:r>
              <a:rPr lang="zh-CN" altLang="en-US" sz="1400" dirty="0"/>
              <a:t>或者数据</a:t>
            </a:r>
            <a:r>
              <a:rPr lang="en-US" altLang="zh-CN" sz="1400" dirty="0"/>
              <a:t>, </a:t>
            </a:r>
            <a:r>
              <a:rPr lang="zh-CN" altLang="en-US" sz="1400" dirty="0"/>
              <a:t>返回给前端</a:t>
            </a:r>
            <a:r>
              <a:rPr lang="en-US" altLang="zh-CN" sz="1400" dirty="0"/>
              <a:t>.</a:t>
            </a:r>
          </a:p>
          <a:p>
            <a:pPr lvl="1"/>
            <a:r>
              <a:rPr lang="zh-CN" altLang="en-US" sz="1400" dirty="0"/>
              <a:t>这就完成了一个</a:t>
            </a:r>
            <a:r>
              <a:rPr lang="en-US" altLang="zh-CN" sz="1400" dirty="0"/>
              <a:t>IO</a:t>
            </a:r>
            <a:r>
              <a:rPr lang="zh-CN" altLang="en-US" sz="1400" dirty="0"/>
              <a:t>操作</a:t>
            </a:r>
            <a:r>
              <a:rPr lang="en-US" altLang="zh-CN" sz="1400" dirty="0"/>
              <a:t>.</a:t>
            </a:r>
          </a:p>
          <a:p>
            <a:pPr lvl="1"/>
            <a:endParaRPr lang="en-US" altLang="zh-CN" sz="1400" dirty="0"/>
          </a:p>
          <a:p>
            <a:r>
              <a:rPr lang="zh-CN" altLang="en-US" sz="1600" dirty="0"/>
              <a:t>上面的这种操作</a:t>
            </a:r>
            <a:r>
              <a:rPr lang="en-US" altLang="zh-CN" sz="1600" dirty="0"/>
              <a:t>, </a:t>
            </a:r>
            <a:r>
              <a:rPr lang="zh-CN" altLang="en-US" sz="1600" dirty="0"/>
              <a:t>就是后端路由</a:t>
            </a:r>
            <a:r>
              <a:rPr lang="en-US" altLang="zh-CN" sz="1600" dirty="0"/>
              <a:t>.</a:t>
            </a:r>
          </a:p>
          <a:p>
            <a:pPr lvl="1"/>
            <a:r>
              <a:rPr lang="zh-CN" altLang="en-US" sz="1400" dirty="0"/>
              <a:t>当我们页面中需要请求不同的</a:t>
            </a:r>
            <a:r>
              <a:rPr lang="zh-CN" altLang="en-US" sz="1400" b="1" dirty="0"/>
              <a:t>路径</a:t>
            </a:r>
            <a:r>
              <a:rPr lang="zh-CN" altLang="en-US" sz="1400" dirty="0"/>
              <a:t>内容时</a:t>
            </a:r>
            <a:r>
              <a:rPr lang="en-US" altLang="zh-CN" sz="1400" dirty="0"/>
              <a:t>, </a:t>
            </a:r>
            <a:r>
              <a:rPr lang="zh-CN" altLang="en-US" sz="1400" dirty="0"/>
              <a:t>交给服务器来进行处理</a:t>
            </a:r>
            <a:r>
              <a:rPr lang="en-US" altLang="zh-CN" sz="1400" dirty="0"/>
              <a:t>, </a:t>
            </a:r>
            <a:r>
              <a:rPr lang="zh-CN" altLang="en-US" sz="1400" dirty="0"/>
              <a:t>服务器渲染好整个页面</a:t>
            </a:r>
            <a:r>
              <a:rPr lang="en-US" altLang="zh-CN" sz="1400" dirty="0"/>
              <a:t>, </a:t>
            </a:r>
            <a:r>
              <a:rPr lang="zh-CN" altLang="en-US" sz="1400" dirty="0"/>
              <a:t>并且将页面返回给客户顿</a:t>
            </a:r>
            <a:r>
              <a:rPr lang="en-US" altLang="zh-CN" sz="1400" dirty="0"/>
              <a:t>.</a:t>
            </a:r>
          </a:p>
          <a:p>
            <a:pPr lvl="1"/>
            <a:r>
              <a:rPr lang="zh-CN" altLang="en-US" sz="1400" dirty="0"/>
              <a:t>这种情况下渲染好的页面</a:t>
            </a:r>
            <a:r>
              <a:rPr lang="en-US" altLang="zh-CN" sz="1400" dirty="0"/>
              <a:t>, </a:t>
            </a:r>
            <a:r>
              <a:rPr lang="zh-CN" altLang="en-US" sz="1400" dirty="0"/>
              <a:t>不需要单独加载任何的</a:t>
            </a:r>
            <a:r>
              <a:rPr lang="en-US" altLang="zh-CN" sz="1400" dirty="0" err="1"/>
              <a:t>js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css</a:t>
            </a:r>
            <a:r>
              <a:rPr lang="en-US" altLang="zh-CN" sz="1400" dirty="0"/>
              <a:t>, </a:t>
            </a:r>
            <a:r>
              <a:rPr lang="zh-CN" altLang="en-US" sz="1400" dirty="0"/>
              <a:t>可以直接交给浏览器展示</a:t>
            </a:r>
            <a:r>
              <a:rPr lang="en-US" altLang="zh-CN" sz="1400" dirty="0"/>
              <a:t>, </a:t>
            </a:r>
            <a:r>
              <a:rPr lang="zh-CN" altLang="en-US" sz="1400" dirty="0"/>
              <a:t>这样也有利于</a:t>
            </a:r>
            <a:r>
              <a:rPr lang="en-US" altLang="zh-CN" sz="1400" dirty="0"/>
              <a:t>SEO</a:t>
            </a:r>
            <a:r>
              <a:rPr lang="zh-CN" altLang="en-US" sz="1400" dirty="0"/>
              <a:t>的优化</a:t>
            </a:r>
            <a:r>
              <a:rPr lang="en-US" altLang="zh-CN" sz="1400" dirty="0"/>
              <a:t>.</a:t>
            </a:r>
          </a:p>
          <a:p>
            <a:pPr lvl="1"/>
            <a:endParaRPr lang="en-US" altLang="zh-CN" sz="1400" dirty="0"/>
          </a:p>
          <a:p>
            <a:r>
              <a:rPr lang="zh-CN" altLang="en-US" sz="1600" dirty="0"/>
              <a:t>后端路由的缺点</a:t>
            </a:r>
            <a:r>
              <a:rPr lang="en-US" altLang="zh-CN" sz="1600" dirty="0"/>
              <a:t>:</a:t>
            </a:r>
          </a:p>
          <a:p>
            <a:pPr lvl="1"/>
            <a:r>
              <a:rPr lang="zh-CN" altLang="en-US" sz="1400" dirty="0"/>
              <a:t>一种情况是整个页面的模块由后端人员来编写和维护的</a:t>
            </a:r>
            <a:r>
              <a:rPr lang="en-US" altLang="zh-CN" sz="1400" dirty="0"/>
              <a:t>.</a:t>
            </a:r>
          </a:p>
          <a:p>
            <a:pPr lvl="1"/>
            <a:r>
              <a:rPr lang="zh-CN" altLang="en-US" sz="1400" dirty="0"/>
              <a:t>另一种情况是前端开发人员如果要开发页面</a:t>
            </a:r>
            <a:r>
              <a:rPr lang="en-US" altLang="zh-CN" sz="1400" dirty="0"/>
              <a:t>, </a:t>
            </a:r>
            <a:r>
              <a:rPr lang="zh-CN" altLang="en-US" sz="1400" dirty="0"/>
              <a:t>需要通过</a:t>
            </a:r>
            <a:r>
              <a:rPr lang="en-US" altLang="zh-CN" sz="1400" dirty="0"/>
              <a:t>PHP</a:t>
            </a:r>
            <a:r>
              <a:rPr lang="zh-CN" altLang="en-US" sz="1400" dirty="0"/>
              <a:t>和</a:t>
            </a:r>
            <a:r>
              <a:rPr lang="en-US" altLang="zh-CN" sz="1400" dirty="0"/>
              <a:t>Java</a:t>
            </a:r>
            <a:r>
              <a:rPr lang="zh-CN" altLang="en-US" sz="1400" dirty="0"/>
              <a:t>等语言来编写页面代码</a:t>
            </a:r>
            <a:r>
              <a:rPr lang="en-US" altLang="zh-CN" sz="1400" dirty="0"/>
              <a:t>.</a:t>
            </a:r>
          </a:p>
          <a:p>
            <a:pPr lvl="1"/>
            <a:r>
              <a:rPr lang="zh-CN" altLang="en-US" sz="1400" dirty="0"/>
              <a:t>而且通常情况下</a:t>
            </a:r>
            <a:r>
              <a:rPr lang="en-US" altLang="zh-CN" sz="1400" dirty="0"/>
              <a:t>HTML</a:t>
            </a:r>
            <a:r>
              <a:rPr lang="zh-CN" altLang="en-US" sz="1400" dirty="0"/>
              <a:t>代码和数据以及对应的逻辑会混在一起</a:t>
            </a:r>
            <a:r>
              <a:rPr lang="en-US" altLang="zh-CN" sz="1400" dirty="0"/>
              <a:t>, </a:t>
            </a:r>
            <a:r>
              <a:rPr lang="zh-CN" altLang="en-US" sz="1400" dirty="0"/>
              <a:t>编写和维护都是非常糟糕的事情</a:t>
            </a:r>
            <a:r>
              <a:rPr lang="en-US" altLang="zh-CN" sz="1400" dirty="0"/>
              <a:t>.</a:t>
            </a:r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32531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25681"/>
            <a:ext cx="10952584" cy="466628"/>
          </a:xfrm>
        </p:spPr>
        <p:txBody>
          <a:bodyPr/>
          <a:lstStyle/>
          <a:p>
            <a:r>
              <a:rPr lang="zh-CN" altLang="en-US" dirty="0"/>
              <a:t>获取参数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169CB-F8F8-491A-A767-840B61A3E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59" y="840874"/>
            <a:ext cx="10952584" cy="4614636"/>
          </a:xfrm>
        </p:spPr>
        <p:txBody>
          <a:bodyPr/>
          <a:lstStyle/>
          <a:p>
            <a:r>
              <a:rPr lang="zh-CN" altLang="en-US" dirty="0"/>
              <a:t>获取参数通过</a:t>
            </a:r>
            <a:r>
              <a:rPr lang="en-US" altLang="zh-CN" dirty="0"/>
              <a:t>$route</a:t>
            </a:r>
            <a:r>
              <a:rPr lang="zh-CN" altLang="en-US" dirty="0"/>
              <a:t>对象获取的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在使用了 </a:t>
            </a:r>
            <a:r>
              <a:rPr lang="en-US" altLang="zh-CN" dirty="0" err="1"/>
              <a:t>vue</a:t>
            </a:r>
            <a:r>
              <a:rPr lang="en-US" altLang="zh-CN" dirty="0"/>
              <a:t>-router </a:t>
            </a:r>
            <a:r>
              <a:rPr lang="zh-CN" altLang="en-US" dirty="0"/>
              <a:t>的应用中，路由对象会被注入每个组件中，赋值为 </a:t>
            </a:r>
            <a:r>
              <a:rPr lang="en-US" altLang="zh-CN" dirty="0" err="1"/>
              <a:t>this.$route</a:t>
            </a:r>
            <a:r>
              <a:rPr lang="en-US" altLang="zh-CN" dirty="0"/>
              <a:t> </a:t>
            </a:r>
            <a:r>
              <a:rPr lang="zh-CN" altLang="en-US" dirty="0"/>
              <a:t>，并且当路由切换时，路由对象会被更新。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$route</a:t>
            </a:r>
            <a:r>
              <a:rPr lang="zh-CN" altLang="en-US" dirty="0"/>
              <a:t>获取传递的信息如下</a:t>
            </a:r>
            <a:r>
              <a:rPr lang="en-US" altLang="zh-CN" dirty="0"/>
              <a:t>: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23C449-0599-4E46-9844-730547162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58" y="2166701"/>
            <a:ext cx="10069585" cy="415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6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25681"/>
            <a:ext cx="10952584" cy="466628"/>
          </a:xfrm>
        </p:spPr>
        <p:txBody>
          <a:bodyPr/>
          <a:lstStyle/>
          <a:p>
            <a:r>
              <a:rPr lang="en-US" altLang="zh-CN" dirty="0"/>
              <a:t>$route</a:t>
            </a:r>
            <a:r>
              <a:rPr lang="zh-CN" altLang="en-US" dirty="0"/>
              <a:t>和</a:t>
            </a:r>
            <a:r>
              <a:rPr lang="en-US" altLang="zh-CN" dirty="0"/>
              <a:t>$router</a:t>
            </a:r>
            <a:r>
              <a:rPr lang="zh-CN" altLang="en-US" dirty="0"/>
              <a:t>是有区别的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169CB-F8F8-491A-A767-840B61A3E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59" y="840874"/>
            <a:ext cx="10952584" cy="4614636"/>
          </a:xfrm>
        </p:spPr>
        <p:txBody>
          <a:bodyPr/>
          <a:lstStyle/>
          <a:p>
            <a:r>
              <a:rPr lang="en-US" altLang="zh-CN" dirty="0"/>
              <a:t>$route</a:t>
            </a:r>
            <a:r>
              <a:rPr lang="zh-CN" altLang="en-US" dirty="0"/>
              <a:t>和</a:t>
            </a:r>
            <a:r>
              <a:rPr lang="en-US" altLang="zh-CN" dirty="0"/>
              <a:t>$router</a:t>
            </a:r>
            <a:r>
              <a:rPr lang="zh-CN" altLang="en-US" dirty="0"/>
              <a:t>是有区别的</a:t>
            </a:r>
            <a:endParaRPr lang="en-US" altLang="zh-CN" dirty="0"/>
          </a:p>
          <a:p>
            <a:pPr lvl="1"/>
            <a:r>
              <a:rPr lang="en-US" altLang="zh-CN" dirty="0"/>
              <a:t>$router</a:t>
            </a:r>
            <a:r>
              <a:rPr lang="zh-CN" altLang="en-US" dirty="0"/>
              <a:t>为</a:t>
            </a:r>
            <a:r>
              <a:rPr lang="en-US" altLang="zh-CN" dirty="0" err="1"/>
              <a:t>VueRouter</a:t>
            </a:r>
            <a:r>
              <a:rPr lang="zh-CN" altLang="en-US" dirty="0"/>
              <a:t>实例，想要导航到不同</a:t>
            </a:r>
            <a:r>
              <a:rPr lang="en-US" altLang="zh-CN" dirty="0"/>
              <a:t>URL</a:t>
            </a:r>
            <a:r>
              <a:rPr lang="zh-CN" altLang="en-US" dirty="0"/>
              <a:t>，则使用</a:t>
            </a:r>
            <a:r>
              <a:rPr lang="en-US" altLang="zh-CN" dirty="0"/>
              <a:t>$</a:t>
            </a:r>
            <a:r>
              <a:rPr lang="en-US" altLang="zh-CN" dirty="0" err="1"/>
              <a:t>router.push</a:t>
            </a:r>
            <a:r>
              <a:rPr lang="zh-CN" altLang="en-US" dirty="0"/>
              <a:t>方法</a:t>
            </a:r>
          </a:p>
          <a:p>
            <a:pPr lvl="1"/>
            <a:r>
              <a:rPr lang="en-US" altLang="zh-CN" dirty="0"/>
              <a:t>$route</a:t>
            </a:r>
            <a:r>
              <a:rPr lang="zh-CN" altLang="en-US" dirty="0"/>
              <a:t>为当前</a:t>
            </a:r>
            <a:r>
              <a:rPr lang="en-US" altLang="zh-CN" dirty="0"/>
              <a:t>router</a:t>
            </a:r>
            <a:r>
              <a:rPr lang="zh-CN" altLang="en-US" dirty="0"/>
              <a:t>跳转对象里面可以获取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path</a:t>
            </a:r>
            <a:r>
              <a:rPr lang="zh-CN" altLang="en-US" dirty="0"/>
              <a:t>、</a:t>
            </a:r>
            <a:r>
              <a:rPr lang="en-US" altLang="zh-CN" dirty="0"/>
              <a:t>query</a:t>
            </a:r>
            <a:r>
              <a:rPr lang="zh-CN" altLang="en-US" dirty="0"/>
              <a:t>、</a:t>
            </a:r>
            <a:r>
              <a:rPr lang="en-US" altLang="zh-CN" dirty="0"/>
              <a:t>params</a:t>
            </a:r>
            <a:r>
              <a:rPr lang="zh-CN" altLang="en-US" dirty="0"/>
              <a:t>等 </a:t>
            </a:r>
          </a:p>
        </p:txBody>
      </p:sp>
    </p:spTree>
    <p:extLst>
      <p:ext uri="{BB962C8B-B14F-4D97-AF65-F5344CB8AC3E}">
        <p14:creationId xmlns:p14="http://schemas.microsoft.com/office/powerpoint/2010/main" val="378726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25681"/>
            <a:ext cx="10952584" cy="466628"/>
          </a:xfrm>
        </p:spPr>
        <p:txBody>
          <a:bodyPr/>
          <a:lstStyle/>
          <a:p>
            <a:r>
              <a:rPr lang="zh-CN" altLang="en-US" dirty="0"/>
              <a:t>为什么使用导航守卫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169CB-F8F8-491A-A767-840B61A3E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59" y="840874"/>
            <a:ext cx="10952584" cy="4614636"/>
          </a:xfrm>
        </p:spPr>
        <p:txBody>
          <a:bodyPr/>
          <a:lstStyle/>
          <a:p>
            <a:r>
              <a:rPr lang="zh-CN" altLang="en-US" dirty="0"/>
              <a:t>我们来考虑一个需求</a:t>
            </a:r>
            <a:r>
              <a:rPr lang="en-US" altLang="zh-CN" dirty="0"/>
              <a:t>: </a:t>
            </a:r>
            <a:r>
              <a:rPr lang="zh-CN" altLang="en-US" dirty="0"/>
              <a:t>在一个</a:t>
            </a:r>
            <a:r>
              <a:rPr lang="en-US" altLang="zh-CN" dirty="0"/>
              <a:t>SPA</a:t>
            </a:r>
            <a:r>
              <a:rPr lang="zh-CN" altLang="en-US" dirty="0"/>
              <a:t>应用中</a:t>
            </a:r>
            <a:r>
              <a:rPr lang="en-US" altLang="zh-CN" dirty="0"/>
              <a:t>, </a:t>
            </a:r>
            <a:r>
              <a:rPr lang="zh-CN" altLang="en-US" dirty="0"/>
              <a:t>如何改变网页的标题呢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网页标题是通过</a:t>
            </a:r>
            <a:r>
              <a:rPr lang="en-US" altLang="zh-CN" dirty="0"/>
              <a:t>&lt;title&gt;</a:t>
            </a:r>
            <a:r>
              <a:rPr lang="zh-CN" altLang="en-US" dirty="0"/>
              <a:t>来显示的</a:t>
            </a:r>
            <a:r>
              <a:rPr lang="en-US" altLang="zh-CN" dirty="0"/>
              <a:t>, </a:t>
            </a:r>
            <a:r>
              <a:rPr lang="zh-CN" altLang="en-US" dirty="0"/>
              <a:t>但是</a:t>
            </a:r>
            <a:r>
              <a:rPr lang="en-US" altLang="zh-CN" dirty="0"/>
              <a:t>SPA</a:t>
            </a:r>
            <a:r>
              <a:rPr lang="zh-CN" altLang="en-US" dirty="0"/>
              <a:t>只有一个固定的</a:t>
            </a:r>
            <a:r>
              <a:rPr lang="en-US" altLang="zh-CN" dirty="0"/>
              <a:t>HTML, </a:t>
            </a:r>
            <a:r>
              <a:rPr lang="zh-CN" altLang="en-US" dirty="0"/>
              <a:t>切换不同的页面时</a:t>
            </a:r>
            <a:r>
              <a:rPr lang="en-US" altLang="zh-CN" dirty="0"/>
              <a:t>, </a:t>
            </a:r>
            <a:r>
              <a:rPr lang="zh-CN" altLang="en-US" dirty="0"/>
              <a:t>标题并不会改变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但是我们可以通过</a:t>
            </a:r>
            <a:r>
              <a:rPr lang="en-US" altLang="zh-CN" dirty="0"/>
              <a:t>JavaScript</a:t>
            </a:r>
            <a:r>
              <a:rPr lang="zh-CN" altLang="en-US" dirty="0"/>
              <a:t>来修改</a:t>
            </a:r>
            <a:r>
              <a:rPr lang="en-US" altLang="zh-CN" dirty="0"/>
              <a:t>&lt;title&gt;</a:t>
            </a:r>
            <a:r>
              <a:rPr lang="zh-CN" altLang="en-US" dirty="0"/>
              <a:t>的内容</a:t>
            </a:r>
            <a:r>
              <a:rPr lang="en-US" altLang="zh-CN" dirty="0"/>
              <a:t>.</a:t>
            </a:r>
            <a:r>
              <a:rPr lang="en-US" altLang="zh-CN" dirty="0" err="1"/>
              <a:t>window.document.title</a:t>
            </a:r>
            <a:r>
              <a:rPr lang="en-US" altLang="zh-CN" dirty="0"/>
              <a:t> = '</a:t>
            </a:r>
            <a:r>
              <a:rPr lang="zh-CN" altLang="en-US" dirty="0"/>
              <a:t>新的标题</a:t>
            </a:r>
            <a:r>
              <a:rPr lang="en-US" altLang="zh-CN" dirty="0"/>
              <a:t>'.</a:t>
            </a:r>
          </a:p>
          <a:p>
            <a:pPr lvl="1"/>
            <a:r>
              <a:rPr lang="zh-CN" altLang="en-US" dirty="0"/>
              <a:t>那么在</a:t>
            </a:r>
            <a:r>
              <a:rPr lang="en-US" altLang="zh-CN" dirty="0"/>
              <a:t>Vue</a:t>
            </a:r>
            <a:r>
              <a:rPr lang="zh-CN" altLang="en-US" dirty="0"/>
              <a:t>项目中</a:t>
            </a:r>
            <a:r>
              <a:rPr lang="en-US" altLang="zh-CN" dirty="0"/>
              <a:t>, </a:t>
            </a:r>
            <a:r>
              <a:rPr lang="zh-CN" altLang="en-US" dirty="0"/>
              <a:t>在哪里修改</a:t>
            </a:r>
            <a:r>
              <a:rPr lang="en-US" altLang="zh-CN" dirty="0"/>
              <a:t>? </a:t>
            </a:r>
            <a:r>
              <a:rPr lang="zh-CN" altLang="en-US" dirty="0"/>
              <a:t>什么时候修改比较合适呢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普通的修改方式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我们比较容易想到的修改标题的位置是每一个路由对应的组件</a:t>
            </a:r>
            <a:r>
              <a:rPr lang="en-US" altLang="zh-CN" dirty="0"/>
              <a:t>.</a:t>
            </a:r>
            <a:r>
              <a:rPr lang="en-US" altLang="zh-CN" dirty="0" err="1"/>
              <a:t>vue</a:t>
            </a:r>
            <a:r>
              <a:rPr lang="zh-CN" altLang="en-US" dirty="0"/>
              <a:t>文件中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mounted</a:t>
            </a:r>
            <a:r>
              <a:rPr lang="zh-CN" altLang="en-US" dirty="0"/>
              <a:t>声明周期函数</a:t>
            </a:r>
            <a:r>
              <a:rPr lang="en-US" altLang="zh-CN" dirty="0"/>
              <a:t>, </a:t>
            </a:r>
            <a:r>
              <a:rPr lang="zh-CN" altLang="en-US" dirty="0"/>
              <a:t>执行对应的代码进行修改即可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但是当页面比较多时</a:t>
            </a:r>
            <a:r>
              <a:rPr lang="en-US" altLang="zh-CN" dirty="0"/>
              <a:t>, </a:t>
            </a:r>
            <a:r>
              <a:rPr lang="zh-CN" altLang="en-US" dirty="0"/>
              <a:t>这种方式不容易维护</a:t>
            </a:r>
            <a:r>
              <a:rPr lang="en-US" altLang="zh-CN" dirty="0"/>
              <a:t>(</a:t>
            </a:r>
            <a:r>
              <a:rPr lang="zh-CN" altLang="en-US" dirty="0"/>
              <a:t>因为需要在多个页面执行类似的代码</a:t>
            </a:r>
            <a:r>
              <a:rPr lang="en-US" altLang="zh-CN" dirty="0"/>
              <a:t>).</a:t>
            </a:r>
          </a:p>
          <a:p>
            <a:r>
              <a:rPr lang="zh-CN" altLang="en-US" dirty="0"/>
              <a:t>有没有更好的办法呢</a:t>
            </a:r>
            <a:r>
              <a:rPr lang="en-US" altLang="zh-CN" dirty="0"/>
              <a:t>? </a:t>
            </a:r>
            <a:r>
              <a:rPr lang="zh-CN" altLang="en-US" dirty="0"/>
              <a:t>使用导航守卫即可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什么是导航守卫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提供的导航守卫主要用来监听监听路由的进入和离开的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提供了</a:t>
            </a:r>
            <a:r>
              <a:rPr lang="en-US" altLang="zh-CN" dirty="0" err="1"/>
              <a:t>beforeEach</a:t>
            </a:r>
            <a:r>
              <a:rPr lang="zh-CN" altLang="en-US" dirty="0"/>
              <a:t>和</a:t>
            </a:r>
            <a:r>
              <a:rPr lang="en-US" altLang="zh-CN" dirty="0" err="1"/>
              <a:t>afterEach</a:t>
            </a:r>
            <a:r>
              <a:rPr lang="zh-CN" altLang="en-US" dirty="0"/>
              <a:t>的钩子函数</a:t>
            </a:r>
            <a:r>
              <a:rPr lang="en-US" altLang="zh-CN" dirty="0"/>
              <a:t>, </a:t>
            </a:r>
            <a:r>
              <a:rPr lang="zh-CN" altLang="en-US" dirty="0"/>
              <a:t>它们会在路由即将改变前和改变后触发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282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25681"/>
            <a:ext cx="10952584" cy="466628"/>
          </a:xfrm>
        </p:spPr>
        <p:txBody>
          <a:bodyPr/>
          <a:lstStyle/>
          <a:p>
            <a:r>
              <a:rPr lang="zh-CN" altLang="en-US" dirty="0"/>
              <a:t>为什么使用导航守卫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169CB-F8F8-491A-A767-840B61A3E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59" y="840874"/>
            <a:ext cx="10952584" cy="4614636"/>
          </a:xfrm>
        </p:spPr>
        <p:txBody>
          <a:bodyPr/>
          <a:lstStyle/>
          <a:p>
            <a:r>
              <a:rPr lang="zh-CN" altLang="en-US" dirty="0"/>
              <a:t>我们可以利用</a:t>
            </a:r>
            <a:r>
              <a:rPr lang="en-US" altLang="zh-CN" dirty="0" err="1"/>
              <a:t>beforeEach</a:t>
            </a:r>
            <a:r>
              <a:rPr lang="zh-CN" altLang="en-US" dirty="0"/>
              <a:t>来完成标题的修改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首先</a:t>
            </a:r>
            <a:r>
              <a:rPr lang="en-US" altLang="zh-CN" dirty="0"/>
              <a:t>, </a:t>
            </a:r>
            <a:r>
              <a:rPr lang="zh-CN" altLang="en-US" dirty="0"/>
              <a:t>我们可以在钩子当中定义一些标题</a:t>
            </a:r>
            <a:r>
              <a:rPr lang="en-US" altLang="zh-CN" dirty="0"/>
              <a:t>, </a:t>
            </a:r>
            <a:r>
              <a:rPr lang="zh-CN" altLang="en-US" dirty="0"/>
              <a:t>可以利用</a:t>
            </a:r>
            <a:r>
              <a:rPr lang="en-US" altLang="zh-CN" dirty="0"/>
              <a:t>meta</a:t>
            </a:r>
            <a:r>
              <a:rPr lang="zh-CN" altLang="en-US" dirty="0"/>
              <a:t>来定义</a:t>
            </a:r>
            <a:endParaRPr lang="en-US" altLang="zh-CN" dirty="0"/>
          </a:p>
          <a:p>
            <a:pPr lvl="1"/>
            <a:r>
              <a:rPr lang="zh-CN" altLang="en-US" dirty="0"/>
              <a:t>其次</a:t>
            </a:r>
            <a:r>
              <a:rPr lang="en-US" altLang="zh-CN" dirty="0"/>
              <a:t>, </a:t>
            </a:r>
            <a:r>
              <a:rPr lang="zh-CN" altLang="en-US" dirty="0"/>
              <a:t>利用导航守卫</a:t>
            </a:r>
            <a:r>
              <a:rPr lang="en-US" altLang="zh-CN" dirty="0"/>
              <a:t>,</a:t>
            </a:r>
            <a:r>
              <a:rPr lang="zh-CN" altLang="en-US" dirty="0"/>
              <a:t>修改我们的标题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079C62-AC7E-49EF-984F-A120A0F1FD47}"/>
              </a:ext>
            </a:extLst>
          </p:cNvPr>
          <p:cNvSpPr txBox="1"/>
          <p:nvPr/>
        </p:nvSpPr>
        <p:spPr>
          <a:xfrm>
            <a:off x="7472438" y="659948"/>
            <a:ext cx="4719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导航钩子的三个参数解析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即将要进入的目标的路由对象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当前导航即将要离开的路由对象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调用该方法后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才能进入下一个钩子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C2857D-53C7-4D59-A49A-20CEB90FE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1887"/>
            <a:ext cx="9685347" cy="33536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FACDF6-2D92-4485-92B7-85319E20B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367" y="3952875"/>
            <a:ext cx="38862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4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25681"/>
            <a:ext cx="10952584" cy="466628"/>
          </a:xfrm>
        </p:spPr>
        <p:txBody>
          <a:bodyPr/>
          <a:lstStyle/>
          <a:p>
            <a:r>
              <a:rPr lang="zh-CN" altLang="en-US" dirty="0"/>
              <a:t>导航守卫补充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E680155-E644-4E6A-AA01-AB708865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补充一</a:t>
            </a:r>
            <a:r>
              <a:rPr lang="en-US" altLang="zh-CN" dirty="0"/>
              <a:t>:</a:t>
            </a:r>
            <a:r>
              <a:rPr lang="zh-CN" altLang="en-US" dirty="0"/>
              <a:t>如果是后置钩子</a:t>
            </a:r>
            <a:r>
              <a:rPr lang="en-US" altLang="zh-CN" dirty="0"/>
              <a:t>, </a:t>
            </a:r>
            <a:r>
              <a:rPr lang="zh-CN" altLang="en-US" dirty="0"/>
              <a:t>也就是</a:t>
            </a:r>
            <a:r>
              <a:rPr lang="en-US" altLang="zh-CN" dirty="0" err="1"/>
              <a:t>afterEach</a:t>
            </a:r>
            <a:r>
              <a:rPr lang="en-US" altLang="zh-CN" dirty="0"/>
              <a:t>, </a:t>
            </a:r>
            <a:r>
              <a:rPr lang="zh-CN" altLang="en-US" dirty="0"/>
              <a:t>不需要主动调用</a:t>
            </a:r>
            <a:r>
              <a:rPr lang="en-US" altLang="zh-CN" dirty="0"/>
              <a:t>next()</a:t>
            </a:r>
            <a:r>
              <a:rPr lang="zh-CN" altLang="en-US" dirty="0"/>
              <a:t>函数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补充二</a:t>
            </a:r>
            <a:r>
              <a:rPr lang="en-US" altLang="zh-CN" dirty="0"/>
              <a:t>: </a:t>
            </a:r>
            <a:r>
              <a:rPr lang="zh-CN" altLang="en-US" dirty="0"/>
              <a:t>上面我们使用的导航守卫</a:t>
            </a:r>
            <a:r>
              <a:rPr lang="en-US" altLang="zh-CN" dirty="0"/>
              <a:t>, </a:t>
            </a:r>
            <a:r>
              <a:rPr lang="zh-CN" altLang="en-US" dirty="0"/>
              <a:t>被称之为</a:t>
            </a:r>
            <a:r>
              <a:rPr lang="zh-CN" altLang="en-US" b="1" dirty="0"/>
              <a:t>全局守卫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路由独享的守卫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组件内的守卫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更多内容</a:t>
            </a:r>
            <a:r>
              <a:rPr lang="en-US" altLang="zh-CN" dirty="0"/>
              <a:t>, </a:t>
            </a:r>
            <a:r>
              <a:rPr lang="zh-CN" altLang="en-US" dirty="0"/>
              <a:t>可以查看官网进行学习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hlinkClick r:id="rId2"/>
              </a:rPr>
              <a:t>https://router.vuejs.org/zh/guide/advanced/navigation-guards.html#%E8%B7%AF%E7%94%B1%E7%8B%AC%E4%BA%AB%E7%9A%84%E5%AE%88%E5%8D%AB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0257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25681"/>
            <a:ext cx="10952584" cy="466628"/>
          </a:xfrm>
        </p:spPr>
        <p:txBody>
          <a:bodyPr/>
          <a:lstStyle/>
          <a:p>
            <a:r>
              <a:rPr lang="en-US" altLang="zh-CN" dirty="0"/>
              <a:t>keep-alive</a:t>
            </a:r>
            <a:r>
              <a:rPr lang="zh-CN" altLang="en-US" dirty="0"/>
              <a:t>遇见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E680155-E644-4E6A-AA01-AB708865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keep-alive </a:t>
            </a:r>
            <a:r>
              <a:rPr lang="zh-CN" altLang="en-US" dirty="0"/>
              <a:t>是 </a:t>
            </a:r>
            <a:r>
              <a:rPr lang="en-US" altLang="zh-CN" dirty="0"/>
              <a:t>Vue </a:t>
            </a:r>
            <a:r>
              <a:rPr lang="zh-CN" altLang="en-US" dirty="0"/>
              <a:t>内置的一个组件，可以使被包含的组件保留状态，或避免重新渲染。</a:t>
            </a:r>
            <a:endParaRPr lang="en-US" altLang="zh-CN" dirty="0"/>
          </a:p>
          <a:p>
            <a:pPr lvl="1"/>
            <a:r>
              <a:rPr lang="zh-CN" altLang="en-US" dirty="0"/>
              <a:t>它们有两个非常重要的属性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include - </a:t>
            </a:r>
            <a:r>
              <a:rPr lang="zh-CN" altLang="en-US" dirty="0"/>
              <a:t>字符串或正则表达，只有匹配的组件会被缓存</a:t>
            </a:r>
          </a:p>
          <a:p>
            <a:pPr lvl="1"/>
            <a:r>
              <a:rPr lang="en-US" altLang="zh-CN" dirty="0"/>
              <a:t>exclude - </a:t>
            </a:r>
            <a:r>
              <a:rPr lang="zh-CN" altLang="en-US" dirty="0"/>
              <a:t>字符串或正则表达式，任何匹配的组件都不会被缓存</a:t>
            </a:r>
            <a:endParaRPr lang="en-US" altLang="zh-CN" dirty="0"/>
          </a:p>
          <a:p>
            <a:r>
              <a:rPr lang="en-US" altLang="zh-CN" dirty="0"/>
              <a:t>router-view </a:t>
            </a:r>
            <a:r>
              <a:rPr lang="zh-CN" altLang="en-US" dirty="0"/>
              <a:t>也是一个组件，如果直接被包在 </a:t>
            </a:r>
            <a:r>
              <a:rPr lang="en-US" altLang="zh-CN" dirty="0"/>
              <a:t>keep-alive </a:t>
            </a:r>
            <a:r>
              <a:rPr lang="zh-CN" altLang="en-US" dirty="0"/>
              <a:t>里面，所有路径匹配到的视图组件都会被缓存：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create</a:t>
            </a:r>
            <a:r>
              <a:rPr lang="zh-CN" altLang="en-US" dirty="0"/>
              <a:t>声明周期函数来验证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AD63E1-FECE-47EF-AFD9-AF5DF5BFC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23" y="3708456"/>
            <a:ext cx="74676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2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87" y="708647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前端路由阶段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87" y="1422043"/>
            <a:ext cx="10952584" cy="5295673"/>
          </a:xfrm>
        </p:spPr>
        <p:txBody>
          <a:bodyPr/>
          <a:lstStyle/>
          <a:p>
            <a:r>
              <a:rPr kumimoji="1" lang="zh-CN" altLang="en-US" dirty="0"/>
              <a:t>前后端分离阶段：</a:t>
            </a:r>
            <a:endParaRPr kumimoji="1" lang="en-US" altLang="zh-CN" dirty="0"/>
          </a:p>
          <a:p>
            <a:pPr lvl="1"/>
            <a:r>
              <a:rPr lang="zh-CN" altLang="en-US" dirty="0"/>
              <a:t>随着</a:t>
            </a:r>
            <a:r>
              <a:rPr lang="en-US" altLang="zh-CN" dirty="0"/>
              <a:t>Ajax</a:t>
            </a:r>
            <a:r>
              <a:rPr lang="zh-CN" altLang="en-US" dirty="0"/>
              <a:t>的出现</a:t>
            </a:r>
            <a:r>
              <a:rPr lang="en-US" altLang="zh-CN" dirty="0"/>
              <a:t>, </a:t>
            </a:r>
            <a:r>
              <a:rPr lang="zh-CN" altLang="en-US" dirty="0"/>
              <a:t>有了前后端分离的开发模式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后端只提供</a:t>
            </a:r>
            <a:r>
              <a:rPr lang="en-US" altLang="zh-CN" dirty="0"/>
              <a:t>API</a:t>
            </a:r>
            <a:r>
              <a:rPr lang="zh-CN" altLang="en-US" dirty="0"/>
              <a:t>来返回数据</a:t>
            </a:r>
            <a:r>
              <a:rPr lang="en-US" altLang="zh-CN" dirty="0"/>
              <a:t>, </a:t>
            </a:r>
            <a:r>
              <a:rPr lang="zh-CN" altLang="en-US" dirty="0"/>
              <a:t>前端通过</a:t>
            </a:r>
            <a:r>
              <a:rPr lang="en-US" altLang="zh-CN" dirty="0"/>
              <a:t>Ajax</a:t>
            </a:r>
            <a:r>
              <a:rPr lang="zh-CN" altLang="en-US" dirty="0"/>
              <a:t>获取数据</a:t>
            </a:r>
            <a:r>
              <a:rPr lang="en-US" altLang="zh-CN" dirty="0"/>
              <a:t>, </a:t>
            </a:r>
            <a:r>
              <a:rPr lang="zh-CN" altLang="en-US" dirty="0"/>
              <a:t>并且可以通过</a:t>
            </a:r>
            <a:r>
              <a:rPr lang="en-US" altLang="zh-CN" dirty="0"/>
              <a:t>JavaScript</a:t>
            </a:r>
            <a:r>
              <a:rPr lang="zh-CN" altLang="en-US" dirty="0"/>
              <a:t>将数据渲染到页面中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这样做最大的优点就是前后端责任的清晰</a:t>
            </a:r>
            <a:r>
              <a:rPr lang="en-US" altLang="zh-CN" dirty="0"/>
              <a:t>, </a:t>
            </a:r>
            <a:r>
              <a:rPr lang="zh-CN" altLang="en-US" dirty="0"/>
              <a:t>后端专注于数据上</a:t>
            </a:r>
            <a:r>
              <a:rPr lang="en-US" altLang="zh-CN" dirty="0"/>
              <a:t>, </a:t>
            </a:r>
            <a:r>
              <a:rPr lang="zh-CN" altLang="en-US" dirty="0"/>
              <a:t>前端专注于交互和可视化上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并且当移动端</a:t>
            </a:r>
            <a:r>
              <a:rPr lang="en-US" altLang="zh-CN" dirty="0"/>
              <a:t>(iOS/Android)</a:t>
            </a:r>
            <a:r>
              <a:rPr lang="zh-CN" altLang="en-US" dirty="0"/>
              <a:t>出现后</a:t>
            </a:r>
            <a:r>
              <a:rPr lang="en-US" altLang="zh-CN" dirty="0"/>
              <a:t>, </a:t>
            </a:r>
            <a:r>
              <a:rPr lang="zh-CN" altLang="en-US" dirty="0"/>
              <a:t>后端不需要进行任何处理</a:t>
            </a:r>
            <a:r>
              <a:rPr lang="en-US" altLang="zh-CN" dirty="0"/>
              <a:t>, </a:t>
            </a:r>
            <a:r>
              <a:rPr lang="zh-CN" altLang="en-US" dirty="0"/>
              <a:t>依然使用之前的一套</a:t>
            </a:r>
            <a:r>
              <a:rPr lang="en-US" altLang="zh-CN" dirty="0"/>
              <a:t>API</a:t>
            </a:r>
            <a:r>
              <a:rPr lang="zh-CN" altLang="en-US" dirty="0"/>
              <a:t>即可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目前很多的网站依然采用这种模式开发</a:t>
            </a:r>
            <a:r>
              <a:rPr lang="en-US" altLang="zh-CN" dirty="0"/>
              <a:t>.</a:t>
            </a:r>
          </a:p>
          <a:p>
            <a:pPr lvl="1"/>
            <a:endParaRPr lang="en-US" altLang="zh-CN" b="1" dirty="0"/>
          </a:p>
          <a:p>
            <a:r>
              <a:rPr lang="zh-CN" altLang="en-US" b="1" dirty="0"/>
              <a:t>单页面富应用阶段</a:t>
            </a:r>
            <a:r>
              <a:rPr lang="en-US" altLang="zh-CN" b="1" dirty="0"/>
              <a:t>:</a:t>
            </a:r>
            <a:endParaRPr lang="zh-CN" altLang="en-US" dirty="0"/>
          </a:p>
          <a:p>
            <a:pPr lvl="1"/>
            <a:r>
              <a:rPr lang="zh-CN" altLang="en-US" dirty="0"/>
              <a:t>其实</a:t>
            </a:r>
            <a:r>
              <a:rPr lang="en-US" altLang="zh-CN" dirty="0"/>
              <a:t>SPA</a:t>
            </a:r>
            <a:r>
              <a:rPr lang="zh-CN" altLang="en-US" dirty="0"/>
              <a:t>最主要的特点就是在前后端分离的基础上加了一层前端路由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也就是前端来维护一套路由规则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kumimoji="1" lang="zh-CN" altLang="en-US" dirty="0"/>
              <a:t>前端路由的核心是什么呢？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改变</a:t>
            </a:r>
            <a:r>
              <a:rPr kumimoji="1" lang="en-US" altLang="zh-CN" dirty="0"/>
              <a:t>URL</a:t>
            </a:r>
            <a:r>
              <a:rPr kumimoji="1" lang="zh-CN" altLang="en-US" dirty="0"/>
              <a:t>，但是页面不进行整体的刷新。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如何实现呢？</a:t>
            </a:r>
          </a:p>
        </p:txBody>
      </p:sp>
    </p:spTree>
    <p:extLst>
      <p:ext uri="{BB962C8B-B14F-4D97-AF65-F5344CB8AC3E}">
        <p14:creationId xmlns:p14="http://schemas.microsoft.com/office/powerpoint/2010/main" val="307389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87" y="708647"/>
            <a:ext cx="10952584" cy="466628"/>
          </a:xfrm>
        </p:spPr>
        <p:txBody>
          <a:bodyPr/>
          <a:lstStyle/>
          <a:p>
            <a:r>
              <a:rPr kumimoji="1" lang="en-US" altLang="zh-CN" dirty="0"/>
              <a:t>SPA</a:t>
            </a:r>
            <a:r>
              <a:rPr kumimoji="1" lang="zh-CN" altLang="en-US" dirty="0"/>
              <a:t>优缺点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87" y="1422043"/>
            <a:ext cx="10952584" cy="5295673"/>
          </a:xfrm>
        </p:spPr>
        <p:txBody>
          <a:bodyPr/>
          <a:lstStyle/>
          <a:p>
            <a:r>
              <a:rPr kumimoji="1" lang="zh-CN" altLang="en-US" dirty="0"/>
              <a:t>优点：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1.</a:t>
            </a:r>
            <a:r>
              <a:rPr kumimoji="1" lang="zh-CN" altLang="en-US" dirty="0"/>
              <a:t>分离前后端关注点，前端负责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，后端负责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，各司其职；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</a:t>
            </a:r>
            <a:r>
              <a:rPr kumimoji="1" lang="en-US" altLang="zh-CN" dirty="0"/>
              <a:t>2.</a:t>
            </a:r>
            <a:r>
              <a:rPr kumimoji="1" lang="zh-CN" altLang="en-US" dirty="0"/>
              <a:t>服务器只接口提供数据，不用展示逻辑和页面合成，提高性能；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3.</a:t>
            </a:r>
            <a:r>
              <a:rPr kumimoji="1" lang="zh-CN" altLang="en-US" dirty="0"/>
              <a:t>同一套后端程序代码，不用修改兼容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界面、手机；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4.</a:t>
            </a:r>
            <a:r>
              <a:rPr kumimoji="1" lang="zh-CN" altLang="en-US" dirty="0"/>
              <a:t>用户体验好、快，内容的改变不需要重新加载整个页面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5.</a:t>
            </a:r>
            <a:r>
              <a:rPr kumimoji="1" lang="zh-CN" altLang="en-US" dirty="0"/>
              <a:t>可以缓存较多数据，减少服务器压力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6.</a:t>
            </a:r>
            <a:r>
              <a:rPr kumimoji="1" lang="zh-CN" altLang="en-US" dirty="0"/>
              <a:t>单页应用像网络一样，几乎随处可以访问</a:t>
            </a:r>
            <a:r>
              <a:rPr kumimoji="1" lang="en-US" altLang="zh-CN" dirty="0"/>
              <a:t>—</a:t>
            </a:r>
            <a:r>
              <a:rPr kumimoji="1" lang="zh-CN" altLang="en-US" dirty="0"/>
              <a:t>不像大多数的桌面应用，用户可以通过任务网络连接和适当的浏览器访问单页应用。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如今，这一名单包括智能手机、平板电脑、电视、笔记本电脑和台式计算机。 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lang="zh-CN" altLang="en-US" b="1" dirty="0"/>
              <a:t>缺点：</a:t>
            </a:r>
            <a:r>
              <a:rPr lang="zh-CN" altLang="en-US" dirty="0"/>
              <a:t> </a:t>
            </a:r>
            <a:endParaRPr lang="en-US" altLang="zh-CN" dirty="0"/>
          </a:p>
          <a:p>
            <a:pPr lvl="1"/>
            <a:r>
              <a:rPr lang="en-US" altLang="zh-CN" dirty="0"/>
              <a:t>1.SEO</a:t>
            </a:r>
            <a:r>
              <a:rPr lang="zh-CN" altLang="en-US" dirty="0"/>
              <a:t>问题没有</a:t>
            </a:r>
            <a:r>
              <a:rPr lang="en-US" altLang="zh-CN" dirty="0"/>
              <a:t>html</a:t>
            </a:r>
            <a:r>
              <a:rPr lang="zh-CN" altLang="en-US" dirty="0"/>
              <a:t>抓不到什么。</a:t>
            </a:r>
            <a:endParaRPr lang="en-US" altLang="zh-CN" dirty="0"/>
          </a:p>
          <a:p>
            <a:pPr lvl="1"/>
            <a:r>
              <a:rPr lang="zh-CN" altLang="en-US" dirty="0"/>
              <a:t> </a:t>
            </a:r>
            <a:r>
              <a:rPr lang="en-US" altLang="zh-CN" dirty="0"/>
              <a:t>2.</a:t>
            </a:r>
            <a:r>
              <a:rPr lang="zh-CN" altLang="en-US" dirty="0"/>
              <a:t>刚开始的时候加载可能慢很多 </a:t>
            </a:r>
            <a:endParaRPr lang="en-US" altLang="zh-CN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用户操作需要写逻辑，前进、后退等；</a:t>
            </a:r>
            <a:endParaRPr lang="en-US" altLang="zh-CN" dirty="0"/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页面复杂度提高很多，复杂逻辑难度成倍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33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87" y="708647"/>
            <a:ext cx="10952584" cy="466628"/>
          </a:xfrm>
        </p:spPr>
        <p:txBody>
          <a:bodyPr/>
          <a:lstStyle/>
          <a:p>
            <a:r>
              <a:rPr kumimoji="1" lang="en-US" altLang="zh-CN" dirty="0"/>
              <a:t>URL</a:t>
            </a:r>
            <a:r>
              <a:rPr kumimoji="1" lang="zh-CN" altLang="en-US" dirty="0"/>
              <a:t>的</a:t>
            </a:r>
            <a:r>
              <a:rPr kumimoji="1" lang="en-US" altLang="zh-CN" dirty="0"/>
              <a:t>hash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87" y="1422043"/>
            <a:ext cx="10952584" cy="5295673"/>
          </a:xfrm>
        </p:spPr>
        <p:txBody>
          <a:bodyPr/>
          <a:lstStyle/>
          <a:p>
            <a:r>
              <a:rPr lang="en-US" altLang="zh-CN" dirty="0"/>
              <a:t>URL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  <a:r>
              <a:rPr lang="zh-CN" altLang="en-US" dirty="0"/>
              <a:t>也就是锚点</a:t>
            </a:r>
            <a:r>
              <a:rPr lang="en-US" altLang="zh-CN" dirty="0"/>
              <a:t>(#), </a:t>
            </a:r>
            <a:r>
              <a:rPr lang="zh-CN" altLang="en-US" dirty="0"/>
              <a:t>本质上是改变</a:t>
            </a:r>
            <a:r>
              <a:rPr lang="en-US" altLang="zh-CN" dirty="0" err="1"/>
              <a:t>window.location</a:t>
            </a:r>
            <a:r>
              <a:rPr lang="zh-CN" altLang="en-US" dirty="0"/>
              <a:t>的</a:t>
            </a:r>
            <a:r>
              <a:rPr lang="en-US" altLang="zh-CN" dirty="0" err="1"/>
              <a:t>href</a:t>
            </a:r>
            <a:r>
              <a:rPr lang="zh-CN" altLang="en-US" dirty="0"/>
              <a:t>属性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我们可以通过直接赋值</a:t>
            </a:r>
            <a:r>
              <a:rPr lang="en-US" altLang="zh-CN" dirty="0" err="1"/>
              <a:t>location.hash</a:t>
            </a:r>
            <a:r>
              <a:rPr lang="zh-CN" altLang="en-US" dirty="0"/>
              <a:t>来改变</a:t>
            </a:r>
            <a:r>
              <a:rPr lang="en-US" altLang="zh-CN" dirty="0" err="1"/>
              <a:t>href</a:t>
            </a:r>
            <a:r>
              <a:rPr lang="en-US" altLang="zh-CN" dirty="0"/>
              <a:t>, </a:t>
            </a:r>
            <a:r>
              <a:rPr lang="zh-CN" altLang="en-US" dirty="0"/>
              <a:t>但是页面不发生刷新</a:t>
            </a: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2A52E7-53E8-4635-9A46-41E7F2C71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91" y="2588484"/>
            <a:ext cx="10239375" cy="2066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912CB8-1B3E-4178-AB95-D821F41D5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91" y="5029419"/>
            <a:ext cx="4809524" cy="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5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87" y="708647"/>
            <a:ext cx="10952584" cy="466628"/>
          </a:xfrm>
        </p:spPr>
        <p:txBody>
          <a:bodyPr/>
          <a:lstStyle/>
          <a:p>
            <a:r>
              <a:rPr lang="en-US" altLang="zh-CN" b="0" dirty="0"/>
              <a:t>HTML5</a:t>
            </a:r>
            <a:r>
              <a:rPr lang="zh-CN" altLang="en-US" b="0" dirty="0"/>
              <a:t>的</a:t>
            </a:r>
            <a:r>
              <a:rPr lang="en-US" altLang="zh-CN" b="0" dirty="0"/>
              <a:t>history</a:t>
            </a:r>
            <a:r>
              <a:rPr lang="zh-CN" altLang="en-US" b="0" dirty="0"/>
              <a:t>模式：</a:t>
            </a:r>
            <a:r>
              <a:rPr lang="en-US" altLang="zh-CN" dirty="0" err="1"/>
              <a:t>pushState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87" y="1422043"/>
            <a:ext cx="10952584" cy="5295673"/>
          </a:xfrm>
        </p:spPr>
        <p:txBody>
          <a:bodyPr/>
          <a:lstStyle/>
          <a:p>
            <a:r>
              <a:rPr lang="en-US" altLang="zh-CN" dirty="0"/>
              <a:t>history</a:t>
            </a:r>
            <a:r>
              <a:rPr lang="zh-CN" altLang="en-US" dirty="0"/>
              <a:t>接口是</a:t>
            </a:r>
            <a:r>
              <a:rPr lang="en-US" altLang="zh-CN" dirty="0"/>
              <a:t>HTML5</a:t>
            </a:r>
            <a:r>
              <a:rPr lang="zh-CN" altLang="en-US" dirty="0"/>
              <a:t>新增的</a:t>
            </a:r>
            <a:r>
              <a:rPr lang="en-US" altLang="zh-CN" dirty="0"/>
              <a:t>, </a:t>
            </a:r>
            <a:r>
              <a:rPr lang="zh-CN" altLang="en-US" dirty="0"/>
              <a:t>它有五种模式改变</a:t>
            </a:r>
            <a:r>
              <a:rPr lang="en-US" altLang="zh-CN" dirty="0"/>
              <a:t>URL</a:t>
            </a:r>
            <a:r>
              <a:rPr lang="zh-CN" altLang="en-US" dirty="0"/>
              <a:t>而不刷新页面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history.pushState</a:t>
            </a:r>
            <a:r>
              <a:rPr lang="en-US" altLang="zh-CN" dirty="0"/>
              <a:t>()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2E7EFC-788A-4101-AC83-260EF365D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24" y="2809909"/>
            <a:ext cx="10038095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3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87" y="708647"/>
            <a:ext cx="10952584" cy="466628"/>
          </a:xfrm>
        </p:spPr>
        <p:txBody>
          <a:bodyPr/>
          <a:lstStyle/>
          <a:p>
            <a:r>
              <a:rPr lang="en-US" altLang="zh-CN" b="0" dirty="0"/>
              <a:t>HTML5</a:t>
            </a:r>
            <a:r>
              <a:rPr lang="zh-CN" altLang="en-US" b="0" dirty="0"/>
              <a:t>的</a:t>
            </a:r>
            <a:r>
              <a:rPr lang="en-US" altLang="zh-CN" b="0" dirty="0"/>
              <a:t>history</a:t>
            </a:r>
            <a:r>
              <a:rPr lang="zh-CN" altLang="en-US" b="0" dirty="0"/>
              <a:t>模式：</a:t>
            </a:r>
            <a:r>
              <a:rPr lang="en-US" altLang="zh-CN" dirty="0" err="1"/>
              <a:t>replaceState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87" y="1422043"/>
            <a:ext cx="10952584" cy="5295673"/>
          </a:xfrm>
        </p:spPr>
        <p:txBody>
          <a:bodyPr/>
          <a:lstStyle/>
          <a:p>
            <a:r>
              <a:rPr lang="en-US" altLang="zh-CN" dirty="0" err="1"/>
              <a:t>history.replaceState</a:t>
            </a:r>
            <a:r>
              <a:rPr lang="en-US" altLang="zh-CN" dirty="0"/>
              <a:t>()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6FA59E-9449-4066-82D6-3B2C6E49E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85" y="2247379"/>
            <a:ext cx="3504762" cy="21619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2AB69C-11F2-46B8-BF96-0D634856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11372"/>
            <a:ext cx="12192000" cy="124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4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3540</Words>
  <Application>Microsoft Office PowerPoint</Application>
  <PresentationFormat>宽屏</PresentationFormat>
  <Paragraphs>328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Microsoft YaHei Light</vt:lpstr>
      <vt:lpstr>等线</vt:lpstr>
      <vt:lpstr>微软雅黑</vt:lpstr>
      <vt:lpstr>Arial</vt:lpstr>
      <vt:lpstr>Consolas</vt:lpstr>
      <vt:lpstr>Wingdings</vt:lpstr>
      <vt:lpstr>Office 主题​​</vt:lpstr>
      <vt:lpstr>Vue路由</vt:lpstr>
      <vt:lpstr>内容概述</vt:lpstr>
      <vt:lpstr>什么是路由？</vt:lpstr>
      <vt:lpstr>后端路由阶段（了解）</vt:lpstr>
      <vt:lpstr>前端路由阶段</vt:lpstr>
      <vt:lpstr>SPA优缺点</vt:lpstr>
      <vt:lpstr>URL的hash</vt:lpstr>
      <vt:lpstr>HTML5的history模式：pushState</vt:lpstr>
      <vt:lpstr>HTML5的history模式：replaceState</vt:lpstr>
      <vt:lpstr>HTML5的history模式：go</vt:lpstr>
      <vt:lpstr>认识vue-router</vt:lpstr>
      <vt:lpstr>安装和使用vue-router</vt:lpstr>
      <vt:lpstr>创建router实例</vt:lpstr>
      <vt:lpstr>挂载到Vue实例中</vt:lpstr>
      <vt:lpstr>步骤一：创建路由组件 </vt:lpstr>
      <vt:lpstr>步骤二：配置组件和路径的映射关系</vt:lpstr>
      <vt:lpstr>步骤三：使用路由.</vt:lpstr>
      <vt:lpstr>步骤四：最终效果如下</vt:lpstr>
      <vt:lpstr>路由的默认路径</vt:lpstr>
      <vt:lpstr>HTML5的History模式</vt:lpstr>
      <vt:lpstr>思考题</vt:lpstr>
      <vt:lpstr>HTML5的History模式思考题</vt:lpstr>
      <vt:lpstr>router-link补充</vt:lpstr>
      <vt:lpstr>修改linkActiveClass</vt:lpstr>
      <vt:lpstr>路由代码跳转</vt:lpstr>
      <vt:lpstr>路由代码跳转</vt:lpstr>
      <vt:lpstr>思考题（路由相关思考）</vt:lpstr>
      <vt:lpstr>动态路由</vt:lpstr>
      <vt:lpstr>认识路由的懒加载</vt:lpstr>
      <vt:lpstr>路由懒加载的效果</vt:lpstr>
      <vt:lpstr>懒加载的方式(推荐方式三)</vt:lpstr>
      <vt:lpstr>认识嵌套路由</vt:lpstr>
      <vt:lpstr>嵌套路由实现</vt:lpstr>
      <vt:lpstr>嵌套默认路径</vt:lpstr>
      <vt:lpstr>传递参数的方式</vt:lpstr>
      <vt:lpstr>准备工作</vt:lpstr>
      <vt:lpstr>传递参数方式一: &lt;router-link&gt;</vt:lpstr>
      <vt:lpstr>传递参数方式二: JavaScript代码</vt:lpstr>
      <vt:lpstr>传递参数方式二: JavaScript代码</vt:lpstr>
      <vt:lpstr>获取参数</vt:lpstr>
      <vt:lpstr>$route和$router是有区别的</vt:lpstr>
      <vt:lpstr>为什么使用导航守卫?</vt:lpstr>
      <vt:lpstr>为什么使用导航守卫?</vt:lpstr>
      <vt:lpstr>导航守卫补充</vt:lpstr>
      <vt:lpstr>keep-alive遇见vue-router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燕明 赵</dc:creator>
  <cp:lastModifiedBy>赵 燕明</cp:lastModifiedBy>
  <cp:revision>226</cp:revision>
  <dcterms:created xsi:type="dcterms:W3CDTF">2019-05-31T06:03:38Z</dcterms:created>
  <dcterms:modified xsi:type="dcterms:W3CDTF">2019-05-31T10:48:09Z</dcterms:modified>
</cp:coreProperties>
</file>