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30D60-7C09-4A94-A669-7EED265C797F}">
  <a:tblStyle styleId="{E4230D60-7C09-4A94-A669-7EED265C7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2964168668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{E4230D60-7C09-4A94-A669-7EED265C797F}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100" u="none" strike="noStrike" cap="none"/>
                        <a:t>Parte interessada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100"/>
                        <a:t>Função (relacionada ao projeto)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100"/>
                        <a:t>Envolvimento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</a:rPr>
                        <a:t>Impacto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000"/>
                        <a:t>Poder ou Influência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000"/>
                        <a:t>Interesse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pt" sz="1100"/>
                        <a:t>Engajamento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Diretor de produto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Patrocinador do projeto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Toma decisões de alto nível; serve como recurso da equipe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Quer que o projeto dê certo. Sem resistência.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H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M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Comunica regularmente, mas não diariamente. Faz perguntas e fornece atualizações.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Designer de paisagem/Web designer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Membro da equipe do projeto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 dirty="0"/>
                        <a:t>Conhecimento de design de sites e plantas; forte relacionamento com os funcionários da OG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Investiu no projeto como membro da equipe. Possível resistência se a função de Designer de paisagem for afetada.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H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H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Comunica diariamente como membro da equipe do projeto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Clientes existentes e seus funcionários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Cliente da Office Green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/>
                        <a:t>Pode dar feedback sobre a experiência do cliente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Alguns altamente interessados; outros menos. Resistência somente se a </a:t>
                      </a:r>
                      <a:r>
                        <a:rPr lang="pt" sz="950" dirty="0" err="1">
                          <a:solidFill>
                            <a:schemeClr val="dk1"/>
                          </a:solidFill>
                        </a:rPr>
                        <a:t>Plant</a:t>
                      </a: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" sz="950" dirty="0" err="1">
                          <a:solidFill>
                            <a:schemeClr val="dk1"/>
                          </a:solidFill>
                        </a:rPr>
                        <a:t>Pals</a:t>
                      </a: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 afetar a linha de produtos principal.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/>
                        <a:t>M</a:t>
                      </a:r>
                      <a:endParaRPr sz="9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M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Comunica conforme necessário para informar e obter feedback.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Investidores da Office Green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Parte interessada secundária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Ajuda financeira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Pouco impacto no momento. O projeto pode afetar seu investimento se afetar o desempenho da Office Green. 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M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/>
                        <a:t>L</a:t>
                      </a:r>
                      <a:endParaRPr sz="9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Não diretamente envolvido. Se mantém atualizado sobre o progresso e o desempenho.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Recepcionista da Office Green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Funcionário da Office Green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Responde a perguntas sobre o serviço após o lançamento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>
                          <a:solidFill>
                            <a:schemeClr val="dk1"/>
                          </a:solidFill>
                        </a:rPr>
                        <a:t>Pouco impacto na sua função. Sem resistência.</a:t>
                      </a:r>
                      <a:endParaRPr sz="9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L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/>
                        <a:t>L</a:t>
                      </a:r>
                      <a:endParaRPr sz="9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950" dirty="0">
                          <a:solidFill>
                            <a:schemeClr val="dk1"/>
                          </a:solidFill>
                        </a:rPr>
                        <a:t>Não está diretamente envolvido, mas deve ser atualizado antes do lançamento</a:t>
                      </a:r>
                      <a:endParaRPr sz="9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rgbClr val="4285F4"/>
                </a:solidFill>
                <a:highlight>
                  <a:schemeClr val="lt1"/>
                </a:highlight>
              </a:rPr>
              <a:t>Entender as partes interessadas (análise das partes interessadas)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i="0" u="none" strike="noStrike" cap="none">
                <a:solidFill>
                  <a:srgbClr val="666666"/>
                </a:solidFill>
              </a:rPr>
              <a:t>Ficar satisfeito (alta prioridade)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i="0" u="none" strike="noStrike" cap="none">
                <a:solidFill>
                  <a:srgbClr val="666666"/>
                </a:solidFill>
              </a:rPr>
              <a:t>Gerenciar de perto (alto esforço)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i="0" u="none" strike="noStrike" cap="none">
                <a:solidFill>
                  <a:srgbClr val="666666"/>
                </a:solidFill>
              </a:rPr>
              <a:t>Monitor (esforço mínimo)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>
                <a:solidFill>
                  <a:srgbClr val="666666"/>
                </a:solidFill>
              </a:rPr>
              <a:t>Mostrar consideração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666666"/>
                </a:solidFill>
              </a:rPr>
              <a:t>alto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666666"/>
                </a:solidFill>
              </a:rPr>
              <a:t>baixo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666666"/>
                </a:solidFill>
              </a:rPr>
              <a:t>alto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b="1" i="0" u="none" strike="noStrike" cap="none">
                <a:solidFill>
                  <a:srgbClr val="666666"/>
                </a:solidFill>
              </a:rPr>
              <a:t>baixo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" sz="2000" b="1" i="0" u="none" strike="noStrike" cap="none">
                <a:solidFill>
                  <a:srgbClr val="4285F4"/>
                </a:solidFill>
              </a:rPr>
              <a:t>Priorizar as </a:t>
            </a:r>
            <a:r>
              <a:rPr lang="pt" sz="2000" b="1">
                <a:solidFill>
                  <a:srgbClr val="4285F4"/>
                </a:solidFill>
              </a:rPr>
              <a:t>p</a:t>
            </a:r>
            <a:r>
              <a:rPr lang="pt" sz="2000" b="1" i="0" u="none" strike="noStrike" cap="none">
                <a:solidFill>
                  <a:srgbClr val="4285F4"/>
                </a:solidFill>
              </a:rPr>
              <a:t>artes interessadas (rede de poder)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1088949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</a:rPr>
              <a:t>Diretor de produto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989197" y="1072960"/>
            <a:ext cx="1288353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</a:rPr>
              <a:t>Designer de paisagem/Web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371469" y="2198625"/>
            <a:ext cx="981021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</a:rPr>
              <a:t>Investidores OG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4" y="2403963"/>
            <a:ext cx="981021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</a:rPr>
              <a:t>Clientes e funcionários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856383" y="3954225"/>
            <a:ext cx="1126434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 dirty="0">
                <a:solidFill>
                  <a:srgbClr val="FFFFFF"/>
                </a:solidFill>
              </a:rPr>
              <a:t>Recepcionista OG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57456" y="917250"/>
            <a:ext cx="1840188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solidFill>
                  <a:schemeClr val="dk1"/>
                </a:solidFill>
              </a:rPr>
              <a:t>Arraste a caixa de cada parte interessada para o local apropriado na grade de interesse da rede</a:t>
            </a:r>
            <a:endParaRPr dirty="0"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1600" b="1" i="0" u="none" strike="noStrike" cap="none">
                <a:solidFill>
                  <a:srgbClr val="6AA84F"/>
                </a:solidFill>
              </a:rPr>
              <a:t>Poder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1500" b="1">
                <a:solidFill>
                  <a:srgbClr val="666666"/>
                </a:solidFill>
              </a:rPr>
              <a:t>médio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4677959" y="4712400"/>
            <a:ext cx="166718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 dirty="0">
                <a:solidFill>
                  <a:srgbClr val="FF9900"/>
                </a:solidFill>
              </a:rPr>
              <a:t>Interesse</a:t>
            </a:r>
            <a:endParaRPr b="1" dirty="0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1500" b="1">
                <a:solidFill>
                  <a:srgbClr val="666666"/>
                </a:solidFill>
              </a:rPr>
              <a:t>médio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Apresentação na tela (16:9)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tassioleno@gmail.com</cp:lastModifiedBy>
  <cp:revision>2</cp:revision>
  <dcterms:modified xsi:type="dcterms:W3CDTF">2023-12-06T20:37:34Z</dcterms:modified>
</cp:coreProperties>
</file>