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4" r:id="rId1"/>
  </p:sldMasterIdLst>
  <p:notesMasterIdLst>
    <p:notesMasterId r:id="rId15"/>
  </p:notesMasterIdLst>
  <p:handoutMasterIdLst>
    <p:handoutMasterId r:id="rId16"/>
  </p:handoutMasterIdLst>
  <p:sldIdLst>
    <p:sldId id="256" r:id="rId2"/>
    <p:sldId id="305" r:id="rId3"/>
    <p:sldId id="342" r:id="rId4"/>
    <p:sldId id="344" r:id="rId5"/>
    <p:sldId id="334" r:id="rId6"/>
    <p:sldId id="339" r:id="rId7"/>
    <p:sldId id="340" r:id="rId8"/>
    <p:sldId id="335" r:id="rId9"/>
    <p:sldId id="345" r:id="rId10"/>
    <p:sldId id="336" r:id="rId11"/>
    <p:sldId id="337" r:id="rId12"/>
    <p:sldId id="346" r:id="rId13"/>
    <p:sldId id="347" r:id="rId14"/>
  </p:sldIdLst>
  <p:sldSz cx="12192000" cy="6858000"/>
  <p:notesSz cx="6858000" cy="9144000"/>
  <p:embeddedFontLst>
    <p:embeddedFont>
      <p:font typeface="나눔스퀘어라운드 Bold" panose="020B0600000101010101" pitchFamily="50" charset="-127"/>
      <p:bold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새굴림" panose="02030600000101010101" pitchFamily="18" charset="-127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595513451443572"/>
          <c:y val="0.15485271210706378"/>
          <c:w val="0.60237819881889765"/>
          <c:h val="0.71610336113704975"/>
        </c:manualLayout>
      </c:layout>
      <c:barChart>
        <c:barDir val="bar"/>
        <c:grouping val="clustered"/>
        <c:varyColors val="0"/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94857824"/>
        <c:axId val="194858384"/>
      </c:barChart>
      <c:catAx>
        <c:axId val="1948578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+mn-ea"/>
                <a:cs typeface="+mn-cs"/>
              </a:defRPr>
            </a:pPr>
            <a:endParaRPr lang="ko-KR"/>
          </a:p>
        </c:txPr>
        <c:crossAx val="194858384"/>
        <c:crosses val="autoZero"/>
        <c:auto val="1"/>
        <c:lblAlgn val="ctr"/>
        <c:lblOffset val="100"/>
        <c:noMultiLvlLbl val="0"/>
      </c:catAx>
      <c:valAx>
        <c:axId val="194858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485782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595513451443572"/>
          <c:y val="0.15485271210706378"/>
          <c:w val="0.60237819881889765"/>
          <c:h val="0.71610336113704975"/>
        </c:manualLayout>
      </c:layout>
      <c:barChart>
        <c:barDir val="bar"/>
        <c:grouping val="clustered"/>
        <c:varyColors val="0"/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94860624"/>
        <c:axId val="194861184"/>
      </c:barChart>
      <c:catAx>
        <c:axId val="1948606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+mn-ea"/>
                <a:cs typeface="+mn-cs"/>
              </a:defRPr>
            </a:pPr>
            <a:endParaRPr lang="ko-KR"/>
          </a:p>
        </c:txPr>
        <c:crossAx val="194861184"/>
        <c:crosses val="autoZero"/>
        <c:auto val="1"/>
        <c:lblAlgn val="ctr"/>
        <c:lblOffset val="100"/>
        <c:noMultiLvlLbl val="0"/>
      </c:catAx>
      <c:valAx>
        <c:axId val="1948611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486062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595513451443572"/>
          <c:y val="0.15485271210706378"/>
          <c:w val="0.60237819881889765"/>
          <c:h val="0.71610336113704975"/>
        </c:manualLayout>
      </c:layout>
      <c:barChart>
        <c:barDir val="bar"/>
        <c:grouping val="clustered"/>
        <c:varyColors val="0"/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94857824"/>
        <c:axId val="194858384"/>
      </c:barChart>
      <c:catAx>
        <c:axId val="1948578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+mn-ea"/>
                <a:cs typeface="+mn-cs"/>
              </a:defRPr>
            </a:pPr>
            <a:endParaRPr lang="ko-KR"/>
          </a:p>
        </c:txPr>
        <c:crossAx val="194858384"/>
        <c:crosses val="autoZero"/>
        <c:auto val="1"/>
        <c:lblAlgn val="ctr"/>
        <c:lblOffset val="100"/>
        <c:noMultiLvlLbl val="0"/>
      </c:catAx>
      <c:valAx>
        <c:axId val="194858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485782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595513451443572"/>
          <c:y val="0.15485271210706378"/>
          <c:w val="0.60237819881889765"/>
          <c:h val="0.71610336113704975"/>
        </c:manualLayout>
      </c:layout>
      <c:barChart>
        <c:barDir val="bar"/>
        <c:grouping val="clustered"/>
        <c:varyColors val="0"/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94860624"/>
        <c:axId val="194861184"/>
      </c:barChart>
      <c:catAx>
        <c:axId val="1948606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+mn-ea"/>
                <a:cs typeface="+mn-cs"/>
              </a:defRPr>
            </a:pPr>
            <a:endParaRPr lang="ko-KR"/>
          </a:p>
        </c:txPr>
        <c:crossAx val="194861184"/>
        <c:crosses val="autoZero"/>
        <c:auto val="1"/>
        <c:lblAlgn val="ctr"/>
        <c:lblOffset val="100"/>
        <c:noMultiLvlLbl val="0"/>
      </c:catAx>
      <c:valAx>
        <c:axId val="1948611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486062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595513451443572"/>
          <c:y val="0.15485271210706378"/>
          <c:w val="0.60237819881889765"/>
          <c:h val="0.71610336113704975"/>
        </c:manualLayout>
      </c:layout>
      <c:barChart>
        <c:barDir val="bar"/>
        <c:grouping val="clustered"/>
        <c:varyColors val="0"/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94857824"/>
        <c:axId val="194858384"/>
      </c:barChart>
      <c:catAx>
        <c:axId val="1948578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+mn-ea"/>
                <a:cs typeface="+mn-cs"/>
              </a:defRPr>
            </a:pPr>
            <a:endParaRPr lang="ko-KR"/>
          </a:p>
        </c:txPr>
        <c:crossAx val="194858384"/>
        <c:crosses val="autoZero"/>
        <c:auto val="1"/>
        <c:lblAlgn val="ctr"/>
        <c:lblOffset val="100"/>
        <c:noMultiLvlLbl val="0"/>
      </c:catAx>
      <c:valAx>
        <c:axId val="194858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485782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595513451443572"/>
          <c:y val="0.15485271210706378"/>
          <c:w val="0.60237819881889765"/>
          <c:h val="0.71610336113704975"/>
        </c:manualLayout>
      </c:layout>
      <c:barChart>
        <c:barDir val="bar"/>
        <c:grouping val="clustered"/>
        <c:varyColors val="0"/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94860624"/>
        <c:axId val="194861184"/>
      </c:barChart>
      <c:catAx>
        <c:axId val="1948606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+mn-ea"/>
                <a:cs typeface="+mn-cs"/>
              </a:defRPr>
            </a:pPr>
            <a:endParaRPr lang="ko-KR"/>
          </a:p>
        </c:txPr>
        <c:crossAx val="194861184"/>
        <c:crosses val="autoZero"/>
        <c:auto val="1"/>
        <c:lblAlgn val="ctr"/>
        <c:lblOffset val="100"/>
        <c:noMultiLvlLbl val="0"/>
      </c:catAx>
      <c:valAx>
        <c:axId val="1948611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486062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2FB0C-868E-4EC3-887E-7BDB5B45ED24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E87DA-A627-4456-9B10-10BAC711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22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5AD4B-0BD4-4F70-BC99-D28D3D4CD5FD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66428-7E8D-43C6-8845-8553610C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86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E525-A8F2-4E47-A8C3-C56049510B5D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CDFF-319C-479A-B758-2E5CD096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2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E525-A8F2-4E47-A8C3-C56049510B5D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CDFF-319C-479A-B758-2E5CD096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6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E525-A8F2-4E47-A8C3-C56049510B5D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CDFF-319C-479A-B758-2E5CD096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24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E525-A8F2-4E47-A8C3-C56049510B5D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CDFF-319C-479A-B758-2E5CD096911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Kép helye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79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E525-A8F2-4E47-A8C3-C56049510B5D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CDFF-319C-479A-B758-2E5CD096911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Kép helye 6"/>
          <p:cNvSpPr>
            <a:spLocks noGrp="1"/>
          </p:cNvSpPr>
          <p:nvPr>
            <p:ph type="pic" sz="quarter" idx="13"/>
          </p:nvPr>
        </p:nvSpPr>
        <p:spPr>
          <a:xfrm>
            <a:off x="0" y="1287463"/>
            <a:ext cx="12192000" cy="3200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89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E525-A8F2-4E47-A8C3-C56049510B5D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CDFF-319C-479A-B758-2E5CD096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94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E525-A8F2-4E47-A8C3-C56049510B5D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CDFF-319C-479A-B758-2E5CD096911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Kép helye 6"/>
          <p:cNvSpPr>
            <a:spLocks noGrp="1"/>
          </p:cNvSpPr>
          <p:nvPr>
            <p:ph type="pic" sz="quarter" idx="13"/>
          </p:nvPr>
        </p:nvSpPr>
        <p:spPr>
          <a:xfrm>
            <a:off x="5041900" y="0"/>
            <a:ext cx="71501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93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409E-FE37-407F-AECD-56A536342A4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17DB-DA0F-4704-9FBD-18602FEEB99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Kép helye 8"/>
          <p:cNvSpPr>
            <a:spLocks noGrp="1"/>
          </p:cNvSpPr>
          <p:nvPr>
            <p:ph type="pic" sz="quarter" idx="13"/>
          </p:nvPr>
        </p:nvSpPr>
        <p:spPr>
          <a:xfrm>
            <a:off x="1772665" y="3332163"/>
            <a:ext cx="2660973" cy="221439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Kép helye 5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3332163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Kép helye 8"/>
          <p:cNvSpPr>
            <a:spLocks noGrp="1"/>
          </p:cNvSpPr>
          <p:nvPr>
            <p:ph type="pic" sz="quarter" idx="18"/>
          </p:nvPr>
        </p:nvSpPr>
        <p:spPr>
          <a:xfrm>
            <a:off x="4765514" y="3332163"/>
            <a:ext cx="2660973" cy="2214394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Kép helye 8"/>
          <p:cNvSpPr>
            <a:spLocks noGrp="1"/>
          </p:cNvSpPr>
          <p:nvPr>
            <p:ph type="pic" sz="quarter" idx="19"/>
          </p:nvPr>
        </p:nvSpPr>
        <p:spPr>
          <a:xfrm>
            <a:off x="7758363" y="3332163"/>
            <a:ext cx="2660973" cy="221439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6059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E525-A8F2-4E47-A8C3-C56049510B5D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CDFF-319C-479A-B758-2E5CD096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3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E525-A8F2-4E47-A8C3-C56049510B5D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CDFF-319C-479A-B758-2E5CD096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3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E525-A8F2-4E47-A8C3-C56049510B5D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CDFF-319C-479A-B758-2E5CD096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71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E525-A8F2-4E47-A8C3-C56049510B5D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CDFF-319C-479A-B758-2E5CD096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8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E525-A8F2-4E47-A8C3-C56049510B5D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CDFF-319C-479A-B758-2E5CD096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9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E525-A8F2-4E47-A8C3-C56049510B5D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CDFF-319C-479A-B758-2E5CD096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E525-A8F2-4E47-A8C3-C56049510B5D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CDFF-319C-479A-B758-2E5CD096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7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E525-A8F2-4E47-A8C3-C56049510B5D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CDFF-319C-479A-B758-2E5CD096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71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BCDFF-319C-479A-B758-2E5CD096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4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17" r:id="rId14"/>
    <p:sldLayoutId id="2147483693" r:id="rId15"/>
    <p:sldLayoutId id="2147483685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jpe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doboz 8"/>
          <p:cNvSpPr txBox="1"/>
          <p:nvPr/>
        </p:nvSpPr>
        <p:spPr>
          <a:xfrm>
            <a:off x="4577166" y="3989147"/>
            <a:ext cx="2685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3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중앙대학교</a:t>
            </a:r>
            <a:endParaRPr lang="en-US" sz="1100" spc="3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25" name="Csoportba foglalás 24"/>
          <p:cNvGrpSpPr/>
          <p:nvPr/>
        </p:nvGrpSpPr>
        <p:grpSpPr>
          <a:xfrm>
            <a:off x="4007768" y="4666398"/>
            <a:ext cx="3847883" cy="595"/>
            <a:chOff x="667550" y="2938206"/>
            <a:chExt cx="3847883" cy="595"/>
          </a:xfrm>
        </p:grpSpPr>
        <p:grpSp>
          <p:nvGrpSpPr>
            <p:cNvPr id="24" name="Csoportba foglalás 23"/>
            <p:cNvGrpSpPr/>
            <p:nvPr/>
          </p:nvGrpSpPr>
          <p:grpSpPr>
            <a:xfrm>
              <a:off x="667550" y="2938206"/>
              <a:ext cx="2888294" cy="595"/>
              <a:chOff x="667550" y="2938206"/>
              <a:chExt cx="2888294" cy="595"/>
            </a:xfrm>
          </p:grpSpPr>
          <p:cxnSp>
            <p:nvCxnSpPr>
              <p:cNvPr id="14" name="Egyenes összekötő 13"/>
              <p:cNvCxnSpPr/>
              <p:nvPr/>
            </p:nvCxnSpPr>
            <p:spPr>
              <a:xfrm flipH="1">
                <a:off x="667550" y="2938206"/>
                <a:ext cx="482176" cy="0"/>
              </a:xfrm>
              <a:prstGeom prst="line">
                <a:avLst/>
              </a:prstGeom>
              <a:ln w="571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Egyenes összekötő 16"/>
              <p:cNvCxnSpPr/>
              <p:nvPr/>
            </p:nvCxnSpPr>
            <p:spPr>
              <a:xfrm flipH="1">
                <a:off x="1149726" y="2938206"/>
                <a:ext cx="482176" cy="0"/>
              </a:xfrm>
              <a:prstGeom prst="line">
                <a:avLst/>
              </a:prstGeom>
              <a:ln w="571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Egyenes összekötő 17"/>
              <p:cNvCxnSpPr/>
              <p:nvPr/>
            </p:nvCxnSpPr>
            <p:spPr>
              <a:xfrm flipH="1">
                <a:off x="1631902" y="2938206"/>
                <a:ext cx="482176" cy="0"/>
              </a:xfrm>
              <a:prstGeom prst="line">
                <a:avLst/>
              </a:prstGeom>
              <a:ln w="571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Egyenes összekötő 18"/>
              <p:cNvCxnSpPr/>
              <p:nvPr/>
            </p:nvCxnSpPr>
            <p:spPr>
              <a:xfrm flipH="1">
                <a:off x="2111697" y="2938801"/>
                <a:ext cx="482176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Egyenes összekötő 19"/>
              <p:cNvCxnSpPr/>
              <p:nvPr/>
            </p:nvCxnSpPr>
            <p:spPr>
              <a:xfrm flipH="1">
                <a:off x="2593873" y="2938206"/>
                <a:ext cx="482176" cy="0"/>
              </a:xfrm>
              <a:prstGeom prst="line">
                <a:avLst/>
              </a:prstGeom>
              <a:ln w="571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Egyenes összekötő 20"/>
              <p:cNvCxnSpPr/>
              <p:nvPr/>
            </p:nvCxnSpPr>
            <p:spPr>
              <a:xfrm flipH="1">
                <a:off x="3073668" y="2938801"/>
                <a:ext cx="482176" cy="0"/>
              </a:xfrm>
              <a:prstGeom prst="line">
                <a:avLst/>
              </a:prstGeom>
              <a:ln w="571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Egyenes összekötő 21"/>
            <p:cNvCxnSpPr/>
            <p:nvPr/>
          </p:nvCxnSpPr>
          <p:spPr>
            <a:xfrm flipH="1">
              <a:off x="3551081" y="2938206"/>
              <a:ext cx="482176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/>
            <p:nvPr/>
          </p:nvCxnSpPr>
          <p:spPr>
            <a:xfrm flipH="1">
              <a:off x="4033257" y="2938206"/>
              <a:ext cx="48217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zövegdoboz 8">
            <a:extLst>
              <a:ext uri="{FF2B5EF4-FFF2-40B4-BE49-F238E27FC236}">
                <a16:creationId xmlns:a16="http://schemas.microsoft.com/office/drawing/2014/main" id="{E4DE8350-7195-42A3-95E9-390159E7929C}"/>
              </a:ext>
            </a:extLst>
          </p:cNvPr>
          <p:cNvSpPr txBox="1"/>
          <p:nvPr/>
        </p:nvSpPr>
        <p:spPr>
          <a:xfrm>
            <a:off x="2927648" y="4985778"/>
            <a:ext cx="5677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담당자 </a:t>
            </a:r>
            <a:r>
              <a:rPr lang="en-US" altLang="ko-KR" sz="2400" spc="3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: </a:t>
            </a:r>
            <a:r>
              <a:rPr lang="ko-KR" altLang="en-US" sz="2400" spc="300" dirty="0" err="1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이현재</a:t>
            </a:r>
            <a:endParaRPr lang="en-US" altLang="ko-KR" sz="2400" spc="3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pPr algn="ctr"/>
            <a:r>
              <a:rPr lang="ko-KR" altLang="en-US" sz="2400" spc="3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전화번호 </a:t>
            </a:r>
            <a:r>
              <a:rPr lang="en-US" altLang="ko-KR" sz="2400" spc="3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: 010-4803-8831</a:t>
            </a:r>
          </a:p>
          <a:p>
            <a:pPr algn="ctr"/>
            <a:r>
              <a:rPr lang="en-US" altLang="ko-KR" sz="2400" spc="3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E-mail : leehj8687@gmail.com</a:t>
            </a:r>
            <a:endParaRPr lang="en-US" altLang="ko-KR" sz="900" spc="3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6" name="Szövegdoboz 8">
            <a:extLst>
              <a:ext uri="{FF2B5EF4-FFF2-40B4-BE49-F238E27FC236}">
                <a16:creationId xmlns:a16="http://schemas.microsoft.com/office/drawing/2014/main" id="{9F8EC866-7F0D-48A9-B4DF-7D15DB0CABFF}"/>
              </a:ext>
            </a:extLst>
          </p:cNvPr>
          <p:cNvSpPr txBox="1"/>
          <p:nvPr/>
        </p:nvSpPr>
        <p:spPr>
          <a:xfrm>
            <a:off x="941556" y="320614"/>
            <a:ext cx="9956572" cy="2707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Highlight U</a:t>
            </a:r>
          </a:p>
          <a:p>
            <a:pPr algn="ctr">
              <a:lnSpc>
                <a:spcPct val="150000"/>
              </a:lnSpc>
            </a:pPr>
            <a:r>
              <a:rPr lang="ko-KR" altLang="en-US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방송 영상 </a:t>
            </a:r>
            <a:r>
              <a:rPr lang="ko-KR" altLang="en-US" sz="5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하이라이팅</a:t>
            </a:r>
            <a:r>
              <a:rPr lang="ko-KR" altLang="en-US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 웹 서비스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26" name="Csoportba foglalás 24">
            <a:extLst>
              <a:ext uri="{FF2B5EF4-FFF2-40B4-BE49-F238E27FC236}">
                <a16:creationId xmlns:a16="http://schemas.microsoft.com/office/drawing/2014/main" id="{5F52A1D2-6B64-44F9-8442-75EF51CAB7ED}"/>
              </a:ext>
            </a:extLst>
          </p:cNvPr>
          <p:cNvGrpSpPr/>
          <p:nvPr/>
        </p:nvGrpSpPr>
        <p:grpSpPr>
          <a:xfrm flipV="1">
            <a:off x="0" y="2899773"/>
            <a:ext cx="12192000" cy="163113"/>
            <a:chOff x="667550" y="2938206"/>
            <a:chExt cx="3847883" cy="595"/>
          </a:xfrm>
        </p:grpSpPr>
        <p:grpSp>
          <p:nvGrpSpPr>
            <p:cNvPr id="27" name="Csoportba foglalás 23">
              <a:extLst>
                <a:ext uri="{FF2B5EF4-FFF2-40B4-BE49-F238E27FC236}">
                  <a16:creationId xmlns:a16="http://schemas.microsoft.com/office/drawing/2014/main" id="{DD0B1533-11F6-4C1E-A08B-A6D1893B3BBE}"/>
                </a:ext>
              </a:extLst>
            </p:cNvPr>
            <p:cNvGrpSpPr/>
            <p:nvPr/>
          </p:nvGrpSpPr>
          <p:grpSpPr>
            <a:xfrm>
              <a:off x="667550" y="2938206"/>
              <a:ext cx="2888294" cy="595"/>
              <a:chOff x="667550" y="2938206"/>
              <a:chExt cx="2888294" cy="595"/>
            </a:xfrm>
          </p:grpSpPr>
          <p:cxnSp>
            <p:nvCxnSpPr>
              <p:cNvPr id="30" name="Egyenes összekötő 13">
                <a:extLst>
                  <a:ext uri="{FF2B5EF4-FFF2-40B4-BE49-F238E27FC236}">
                    <a16:creationId xmlns:a16="http://schemas.microsoft.com/office/drawing/2014/main" id="{EA38EC67-5C1C-4DB8-A90B-7824A0C9419F}"/>
                  </a:ext>
                </a:extLst>
              </p:cNvPr>
              <p:cNvCxnSpPr/>
              <p:nvPr/>
            </p:nvCxnSpPr>
            <p:spPr>
              <a:xfrm flipH="1">
                <a:off x="667550" y="2938206"/>
                <a:ext cx="482176" cy="0"/>
              </a:xfrm>
              <a:prstGeom prst="line">
                <a:avLst/>
              </a:prstGeom>
              <a:ln w="571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gyenes összekötő 16">
                <a:extLst>
                  <a:ext uri="{FF2B5EF4-FFF2-40B4-BE49-F238E27FC236}">
                    <a16:creationId xmlns:a16="http://schemas.microsoft.com/office/drawing/2014/main" id="{6CC84865-1503-4D27-8BDA-3D5864C8B31A}"/>
                  </a:ext>
                </a:extLst>
              </p:cNvPr>
              <p:cNvCxnSpPr/>
              <p:nvPr/>
            </p:nvCxnSpPr>
            <p:spPr>
              <a:xfrm flipH="1">
                <a:off x="1149726" y="2938206"/>
                <a:ext cx="482176" cy="0"/>
              </a:xfrm>
              <a:prstGeom prst="line">
                <a:avLst/>
              </a:prstGeom>
              <a:ln w="571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gyenes összekötő 17">
                <a:extLst>
                  <a:ext uri="{FF2B5EF4-FFF2-40B4-BE49-F238E27FC236}">
                    <a16:creationId xmlns:a16="http://schemas.microsoft.com/office/drawing/2014/main" id="{89BD3DC8-A5FE-4D3A-B41F-AC501119FFAF}"/>
                  </a:ext>
                </a:extLst>
              </p:cNvPr>
              <p:cNvCxnSpPr/>
              <p:nvPr/>
            </p:nvCxnSpPr>
            <p:spPr>
              <a:xfrm flipH="1">
                <a:off x="1631902" y="2938206"/>
                <a:ext cx="482176" cy="0"/>
              </a:xfrm>
              <a:prstGeom prst="line">
                <a:avLst/>
              </a:prstGeom>
              <a:ln w="571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gyenes összekötő 18">
                <a:extLst>
                  <a:ext uri="{FF2B5EF4-FFF2-40B4-BE49-F238E27FC236}">
                    <a16:creationId xmlns:a16="http://schemas.microsoft.com/office/drawing/2014/main" id="{529CFB15-557A-4269-BE2B-69E559B9286C}"/>
                  </a:ext>
                </a:extLst>
              </p:cNvPr>
              <p:cNvCxnSpPr/>
              <p:nvPr/>
            </p:nvCxnSpPr>
            <p:spPr>
              <a:xfrm flipH="1">
                <a:off x="2111697" y="2938801"/>
                <a:ext cx="482176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Egyenes összekötő 19">
                <a:extLst>
                  <a:ext uri="{FF2B5EF4-FFF2-40B4-BE49-F238E27FC236}">
                    <a16:creationId xmlns:a16="http://schemas.microsoft.com/office/drawing/2014/main" id="{679865B1-A09B-4D54-8163-E312E88A83A1}"/>
                  </a:ext>
                </a:extLst>
              </p:cNvPr>
              <p:cNvCxnSpPr/>
              <p:nvPr/>
            </p:nvCxnSpPr>
            <p:spPr>
              <a:xfrm flipH="1">
                <a:off x="2593873" y="2938206"/>
                <a:ext cx="482176" cy="0"/>
              </a:xfrm>
              <a:prstGeom prst="line">
                <a:avLst/>
              </a:prstGeom>
              <a:ln w="571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gyenes összekötő 20">
                <a:extLst>
                  <a:ext uri="{FF2B5EF4-FFF2-40B4-BE49-F238E27FC236}">
                    <a16:creationId xmlns:a16="http://schemas.microsoft.com/office/drawing/2014/main" id="{6CCBD3FE-C966-4762-A0D4-8ED6E177135B}"/>
                  </a:ext>
                </a:extLst>
              </p:cNvPr>
              <p:cNvCxnSpPr/>
              <p:nvPr/>
            </p:nvCxnSpPr>
            <p:spPr>
              <a:xfrm flipH="1">
                <a:off x="3073668" y="2938801"/>
                <a:ext cx="482176" cy="0"/>
              </a:xfrm>
              <a:prstGeom prst="line">
                <a:avLst/>
              </a:prstGeom>
              <a:ln w="571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Egyenes összekötő 21">
              <a:extLst>
                <a:ext uri="{FF2B5EF4-FFF2-40B4-BE49-F238E27FC236}">
                  <a16:creationId xmlns:a16="http://schemas.microsoft.com/office/drawing/2014/main" id="{EE816728-C6A6-4F3D-98E8-2E475BAE9A1B}"/>
                </a:ext>
              </a:extLst>
            </p:cNvPr>
            <p:cNvCxnSpPr/>
            <p:nvPr/>
          </p:nvCxnSpPr>
          <p:spPr>
            <a:xfrm flipH="1">
              <a:off x="3551081" y="2938206"/>
              <a:ext cx="482176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gyenes összekötő 22">
              <a:extLst>
                <a:ext uri="{FF2B5EF4-FFF2-40B4-BE49-F238E27FC236}">
                  <a16:creationId xmlns:a16="http://schemas.microsoft.com/office/drawing/2014/main" id="{AA10DC87-DBC6-4F8A-B296-AEF51584AF03}"/>
                </a:ext>
              </a:extLst>
            </p:cNvPr>
            <p:cNvCxnSpPr/>
            <p:nvPr/>
          </p:nvCxnSpPr>
          <p:spPr>
            <a:xfrm flipH="1">
              <a:off x="4033257" y="2938206"/>
              <a:ext cx="48217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 descr="나무이(가) 표시된 사진&#10;&#10;자동 생성된 설명">
            <a:extLst>
              <a:ext uri="{FF2B5EF4-FFF2-40B4-BE49-F238E27FC236}">
                <a16:creationId xmlns:a16="http://schemas.microsoft.com/office/drawing/2014/main" id="{37C7F374-7849-459D-A943-7C5EFD7680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454" y="3307631"/>
            <a:ext cx="1136183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13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/>
          <p:cNvSpPr txBox="1"/>
          <p:nvPr/>
        </p:nvSpPr>
        <p:spPr>
          <a:xfrm>
            <a:off x="263352" y="200834"/>
            <a:ext cx="31518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300" dirty="0">
                <a:solidFill>
                  <a:schemeClr val="accent2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최종 </a:t>
            </a:r>
            <a:r>
              <a:rPr lang="ko-KR" altLang="en-US" sz="4000" spc="300" dirty="0">
                <a:solidFill>
                  <a:schemeClr val="tx2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결과물</a:t>
            </a:r>
            <a:endParaRPr lang="en-US" sz="4000" spc="300" dirty="0">
              <a:solidFill>
                <a:schemeClr val="accent5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355764683"/>
              </p:ext>
            </p:extLst>
          </p:nvPr>
        </p:nvGraphicFramePr>
        <p:xfrm>
          <a:off x="5924250" y="5795269"/>
          <a:ext cx="2438400" cy="984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1930066680"/>
              </p:ext>
            </p:extLst>
          </p:nvPr>
        </p:nvGraphicFramePr>
        <p:xfrm>
          <a:off x="8626057" y="5820669"/>
          <a:ext cx="2438400" cy="984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Freeform 1099">
            <a:extLst>
              <a:ext uri="{FF2B5EF4-FFF2-40B4-BE49-F238E27FC236}">
                <a16:creationId xmlns:a16="http://schemas.microsoft.com/office/drawing/2014/main" id="{8008F1E2-6338-448E-9D20-CCA85D200E3A}"/>
              </a:ext>
            </a:extLst>
          </p:cNvPr>
          <p:cNvSpPr>
            <a:spLocks/>
          </p:cNvSpPr>
          <p:nvPr/>
        </p:nvSpPr>
        <p:spPr bwMode="auto">
          <a:xfrm>
            <a:off x="279949" y="1321056"/>
            <a:ext cx="11639723" cy="5348304"/>
          </a:xfrm>
          <a:prstGeom prst="round2Diag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7EBF454-199E-4724-B7AB-964F18B0D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50" y="285071"/>
            <a:ext cx="1495425" cy="335617"/>
          </a:xfrm>
          <a:prstGeom prst="rect">
            <a:avLst/>
          </a:prstGeom>
        </p:spPr>
      </p:pic>
      <p:cxnSp>
        <p:nvCxnSpPr>
          <p:cNvPr id="21" name="Egyenes összekötő 9">
            <a:extLst>
              <a:ext uri="{FF2B5EF4-FFF2-40B4-BE49-F238E27FC236}">
                <a16:creationId xmlns:a16="http://schemas.microsoft.com/office/drawing/2014/main" id="{82A2F3F1-DD70-4B03-B3BB-C1941EAFD078}"/>
              </a:ext>
            </a:extLst>
          </p:cNvPr>
          <p:cNvCxnSpPr>
            <a:cxnSpLocks/>
          </p:cNvCxnSpPr>
          <p:nvPr/>
        </p:nvCxnSpPr>
        <p:spPr>
          <a:xfrm flipH="1">
            <a:off x="386573" y="939914"/>
            <a:ext cx="507326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10">
            <a:extLst>
              <a:ext uri="{FF2B5EF4-FFF2-40B4-BE49-F238E27FC236}">
                <a16:creationId xmlns:a16="http://schemas.microsoft.com/office/drawing/2014/main" id="{49D74259-A4BD-440A-98B8-4F03161C4C07}"/>
              </a:ext>
            </a:extLst>
          </p:cNvPr>
          <p:cNvCxnSpPr>
            <a:cxnSpLocks/>
          </p:cNvCxnSpPr>
          <p:nvPr/>
        </p:nvCxnSpPr>
        <p:spPr>
          <a:xfrm flipH="1">
            <a:off x="893899" y="939914"/>
            <a:ext cx="52158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AEABB12-A5E4-414F-8646-97035D9A8D89}"/>
              </a:ext>
            </a:extLst>
          </p:cNvPr>
          <p:cNvSpPr/>
          <p:nvPr/>
        </p:nvSpPr>
        <p:spPr>
          <a:xfrm>
            <a:off x="1378155" y="2121521"/>
            <a:ext cx="9254350" cy="3415424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CEE6F0DE-5118-4A6F-BAB0-97B9D3F13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396" y="3140968"/>
            <a:ext cx="4111493" cy="2211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">
            <a:extLst>
              <a:ext uri="{FF2B5EF4-FFF2-40B4-BE49-F238E27FC236}">
                <a16:creationId xmlns:a16="http://schemas.microsoft.com/office/drawing/2014/main" id="{E868C85F-F6A5-45E4-9965-3EB80E366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56246"/>
            <a:ext cx="4212401" cy="2296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FA4250-CBFA-4542-87E0-858D40722266}"/>
              </a:ext>
            </a:extLst>
          </p:cNvPr>
          <p:cNvSpPr/>
          <p:nvPr/>
        </p:nvSpPr>
        <p:spPr>
          <a:xfrm>
            <a:off x="1476869" y="2175052"/>
            <a:ext cx="5433434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Toss API</a:t>
            </a:r>
            <a:r>
              <a:rPr lang="ko-KR" altLang="en-US" sz="2000" b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활용한 결제 구현 화면</a:t>
            </a:r>
            <a:r>
              <a:rPr lang="en-US" altLang="ko-KR" sz="2000" b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20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8674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/>
          <p:cNvSpPr txBox="1"/>
          <p:nvPr/>
        </p:nvSpPr>
        <p:spPr>
          <a:xfrm>
            <a:off x="252478" y="200834"/>
            <a:ext cx="59875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300" dirty="0">
                <a:solidFill>
                  <a:schemeClr val="accent2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기대 효과 및 </a:t>
            </a:r>
            <a:r>
              <a:rPr lang="ko-KR" altLang="en-US" sz="4000" spc="300" dirty="0">
                <a:solidFill>
                  <a:schemeClr val="tx2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발전 방향</a:t>
            </a:r>
            <a:endParaRPr lang="en-US" sz="4000" spc="300" dirty="0">
              <a:solidFill>
                <a:schemeClr val="accent5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585637161"/>
              </p:ext>
            </p:extLst>
          </p:nvPr>
        </p:nvGraphicFramePr>
        <p:xfrm>
          <a:off x="5646837" y="5314032"/>
          <a:ext cx="2438400" cy="984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2917217159"/>
              </p:ext>
            </p:extLst>
          </p:nvPr>
        </p:nvGraphicFramePr>
        <p:xfrm>
          <a:off x="8348644" y="5339432"/>
          <a:ext cx="2438400" cy="984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Freeform 1099">
            <a:extLst>
              <a:ext uri="{FF2B5EF4-FFF2-40B4-BE49-F238E27FC236}">
                <a16:creationId xmlns:a16="http://schemas.microsoft.com/office/drawing/2014/main" id="{8008F1E2-6338-448E-9D20-CCA85D200E3A}"/>
              </a:ext>
            </a:extLst>
          </p:cNvPr>
          <p:cNvSpPr>
            <a:spLocks/>
          </p:cNvSpPr>
          <p:nvPr/>
        </p:nvSpPr>
        <p:spPr bwMode="auto">
          <a:xfrm>
            <a:off x="288925" y="1321056"/>
            <a:ext cx="11639723" cy="5348304"/>
          </a:xfrm>
          <a:prstGeom prst="round2Diag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25" name="Szövegdoboz 10">
            <a:extLst>
              <a:ext uri="{FF2B5EF4-FFF2-40B4-BE49-F238E27FC236}">
                <a16:creationId xmlns:a16="http://schemas.microsoft.com/office/drawing/2014/main" id="{6F6D47AF-0B3B-4FBB-A200-E448F386CB7C}"/>
              </a:ext>
            </a:extLst>
          </p:cNvPr>
          <p:cNvSpPr txBox="1"/>
          <p:nvPr/>
        </p:nvSpPr>
        <p:spPr>
          <a:xfrm>
            <a:off x="414545" y="1484784"/>
            <a:ext cx="1037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새굴림" panose="02030600000101010101" pitchFamily="18" charset="-127"/>
                <a:ea typeface="새굴림" panose="02030600000101010101" pitchFamily="18" charset="-127"/>
              </a:rPr>
              <a:t>    </a:t>
            </a:r>
            <a:r>
              <a:rPr lang="ko-KR" altLang="en-US" sz="2800" dirty="0">
                <a:latin typeface="새굴림" panose="02030600000101010101" pitchFamily="18" charset="-127"/>
                <a:ea typeface="새굴림" panose="02030600000101010101" pitchFamily="18" charset="-127"/>
              </a:rPr>
              <a:t>프로젝트 성과에 대한 기대효과</a:t>
            </a:r>
            <a:endParaRPr lang="en-US" altLang="ko-KR" sz="28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D7C408EB-1A78-4385-95F8-FA9E9E058F2B}"/>
              </a:ext>
            </a:extLst>
          </p:cNvPr>
          <p:cNvSpPr txBox="1"/>
          <p:nvPr/>
        </p:nvSpPr>
        <p:spPr>
          <a:xfrm>
            <a:off x="419243" y="3804837"/>
            <a:ext cx="1037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새굴림" panose="02030600000101010101" pitchFamily="18" charset="-127"/>
                <a:ea typeface="새굴림" panose="02030600000101010101" pitchFamily="18" charset="-127"/>
              </a:rPr>
              <a:t>    </a:t>
            </a:r>
            <a:r>
              <a:rPr lang="ko-KR" altLang="en-US" sz="2800" dirty="0">
                <a:latin typeface="새굴림" panose="02030600000101010101" pitchFamily="18" charset="-127"/>
                <a:ea typeface="새굴림" panose="02030600000101010101" pitchFamily="18" charset="-127"/>
              </a:rPr>
              <a:t>활용가능성 및 확장 가능성</a:t>
            </a:r>
            <a:endParaRPr lang="en-US" altLang="ko-KR" sz="28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085EAE4-2BE3-4168-952A-21C170B61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50" y="285071"/>
            <a:ext cx="1495425" cy="335617"/>
          </a:xfrm>
          <a:prstGeom prst="rect">
            <a:avLst/>
          </a:prstGeom>
        </p:spPr>
      </p:pic>
      <p:cxnSp>
        <p:nvCxnSpPr>
          <p:cNvPr id="28" name="Egyenes összekötő 9">
            <a:extLst>
              <a:ext uri="{FF2B5EF4-FFF2-40B4-BE49-F238E27FC236}">
                <a16:creationId xmlns:a16="http://schemas.microsoft.com/office/drawing/2014/main" id="{AB1D3C36-172E-4E92-B328-191C337B2977}"/>
              </a:ext>
            </a:extLst>
          </p:cNvPr>
          <p:cNvCxnSpPr>
            <a:cxnSpLocks/>
          </p:cNvCxnSpPr>
          <p:nvPr/>
        </p:nvCxnSpPr>
        <p:spPr>
          <a:xfrm flipH="1">
            <a:off x="386573" y="939914"/>
            <a:ext cx="507326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10">
            <a:extLst>
              <a:ext uri="{FF2B5EF4-FFF2-40B4-BE49-F238E27FC236}">
                <a16:creationId xmlns:a16="http://schemas.microsoft.com/office/drawing/2014/main" id="{DE6BF85B-4287-477C-BD69-13835014F167}"/>
              </a:ext>
            </a:extLst>
          </p:cNvPr>
          <p:cNvCxnSpPr>
            <a:cxnSpLocks/>
          </p:cNvCxnSpPr>
          <p:nvPr/>
        </p:nvCxnSpPr>
        <p:spPr>
          <a:xfrm flipH="1">
            <a:off x="893899" y="939914"/>
            <a:ext cx="52158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Csoportba foglalás 17">
            <a:extLst>
              <a:ext uri="{FF2B5EF4-FFF2-40B4-BE49-F238E27FC236}">
                <a16:creationId xmlns:a16="http://schemas.microsoft.com/office/drawing/2014/main" id="{906ABFFB-D327-48EA-9BCF-777565852B29}"/>
              </a:ext>
            </a:extLst>
          </p:cNvPr>
          <p:cNvGrpSpPr/>
          <p:nvPr/>
        </p:nvGrpSpPr>
        <p:grpSpPr>
          <a:xfrm>
            <a:off x="623392" y="1718875"/>
            <a:ext cx="342525" cy="269965"/>
            <a:chOff x="4706939" y="4245528"/>
            <a:chExt cx="407988" cy="411163"/>
          </a:xfrm>
        </p:grpSpPr>
        <p:sp>
          <p:nvSpPr>
            <p:cNvPr id="31" name="Freeform 67">
              <a:extLst>
                <a:ext uri="{FF2B5EF4-FFF2-40B4-BE49-F238E27FC236}">
                  <a16:creationId xmlns:a16="http://schemas.microsoft.com/office/drawing/2014/main" id="{4AFABC15-9D70-485F-9BE6-DBFE84829B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06939" y="4245528"/>
              <a:ext cx="407988" cy="411163"/>
            </a:xfrm>
            <a:custGeom>
              <a:avLst/>
              <a:gdLst>
                <a:gd name="T0" fmla="*/ 91 w 109"/>
                <a:gd name="T1" fmla="*/ 46 h 109"/>
                <a:gd name="T2" fmla="*/ 85 w 109"/>
                <a:gd name="T3" fmla="*/ 35 h 109"/>
                <a:gd name="T4" fmla="*/ 92 w 109"/>
                <a:gd name="T5" fmla="*/ 26 h 109"/>
                <a:gd name="T6" fmla="*/ 91 w 109"/>
                <a:gd name="T7" fmla="*/ 16 h 109"/>
                <a:gd name="T8" fmla="*/ 75 w 109"/>
                <a:gd name="T9" fmla="*/ 23 h 109"/>
                <a:gd name="T10" fmla="*/ 62 w 109"/>
                <a:gd name="T11" fmla="*/ 19 h 109"/>
                <a:gd name="T12" fmla="*/ 61 w 109"/>
                <a:gd name="T13" fmla="*/ 7 h 109"/>
                <a:gd name="T14" fmla="*/ 53 w 109"/>
                <a:gd name="T15" fmla="*/ 1 h 109"/>
                <a:gd name="T16" fmla="*/ 46 w 109"/>
                <a:gd name="T17" fmla="*/ 18 h 109"/>
                <a:gd name="T18" fmla="*/ 35 w 109"/>
                <a:gd name="T19" fmla="*/ 24 h 109"/>
                <a:gd name="T20" fmla="*/ 26 w 109"/>
                <a:gd name="T21" fmla="*/ 16 h 109"/>
                <a:gd name="T22" fmla="*/ 16 w 109"/>
                <a:gd name="T23" fmla="*/ 17 h 109"/>
                <a:gd name="T24" fmla="*/ 23 w 109"/>
                <a:gd name="T25" fmla="*/ 34 h 109"/>
                <a:gd name="T26" fmla="*/ 19 w 109"/>
                <a:gd name="T27" fmla="*/ 46 h 109"/>
                <a:gd name="T28" fmla="*/ 7 w 109"/>
                <a:gd name="T29" fmla="*/ 48 h 109"/>
                <a:gd name="T30" fmla="*/ 1 w 109"/>
                <a:gd name="T31" fmla="*/ 55 h 109"/>
                <a:gd name="T32" fmla="*/ 17 w 109"/>
                <a:gd name="T33" fmla="*/ 62 h 109"/>
                <a:gd name="T34" fmla="*/ 23 w 109"/>
                <a:gd name="T35" fmla="*/ 74 h 109"/>
                <a:gd name="T36" fmla="*/ 16 w 109"/>
                <a:gd name="T37" fmla="*/ 83 h 109"/>
                <a:gd name="T38" fmla="*/ 17 w 109"/>
                <a:gd name="T39" fmla="*/ 93 h 109"/>
                <a:gd name="T40" fmla="*/ 34 w 109"/>
                <a:gd name="T41" fmla="*/ 86 h 109"/>
                <a:gd name="T42" fmla="*/ 46 w 109"/>
                <a:gd name="T43" fmla="*/ 90 h 109"/>
                <a:gd name="T44" fmla="*/ 47 w 109"/>
                <a:gd name="T45" fmla="*/ 102 h 109"/>
                <a:gd name="T46" fmla="*/ 55 w 109"/>
                <a:gd name="T47" fmla="*/ 108 h 109"/>
                <a:gd name="T48" fmla="*/ 62 w 109"/>
                <a:gd name="T49" fmla="*/ 91 h 109"/>
                <a:gd name="T50" fmla="*/ 74 w 109"/>
                <a:gd name="T51" fmla="*/ 85 h 109"/>
                <a:gd name="T52" fmla="*/ 83 w 109"/>
                <a:gd name="T53" fmla="*/ 93 h 109"/>
                <a:gd name="T54" fmla="*/ 93 w 109"/>
                <a:gd name="T55" fmla="*/ 92 h 109"/>
                <a:gd name="T56" fmla="*/ 86 w 109"/>
                <a:gd name="T57" fmla="*/ 75 h 109"/>
                <a:gd name="T58" fmla="*/ 90 w 109"/>
                <a:gd name="T59" fmla="*/ 62 h 109"/>
                <a:gd name="T60" fmla="*/ 101 w 109"/>
                <a:gd name="T61" fmla="*/ 61 h 109"/>
                <a:gd name="T62" fmla="*/ 108 w 109"/>
                <a:gd name="T63" fmla="*/ 53 h 109"/>
                <a:gd name="T64" fmla="*/ 54 w 109"/>
                <a:gd name="T65" fmla="*/ 77 h 109"/>
                <a:gd name="T66" fmla="*/ 54 w 109"/>
                <a:gd name="T67" fmla="*/ 32 h 109"/>
                <a:gd name="T68" fmla="*/ 54 w 109"/>
                <a:gd name="T69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109">
                  <a:moveTo>
                    <a:pt x="101" y="48"/>
                  </a:move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0" y="46"/>
                    <a:pt x="90" y="46"/>
                  </a:cubicBezTo>
                  <a:cubicBezTo>
                    <a:pt x="89" y="42"/>
                    <a:pt x="87" y="38"/>
                    <a:pt x="85" y="35"/>
                  </a:cubicBezTo>
                  <a:cubicBezTo>
                    <a:pt x="85" y="35"/>
                    <a:pt x="86" y="34"/>
                    <a:pt x="86" y="34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5" y="23"/>
                    <a:pt x="95" y="19"/>
                    <a:pt x="93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0" y="13"/>
                    <a:pt x="86" y="14"/>
                    <a:pt x="83" y="16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4" y="23"/>
                    <a:pt x="74" y="23"/>
                    <a:pt x="74" y="24"/>
                  </a:cubicBezTo>
                  <a:cubicBezTo>
                    <a:pt x="70" y="21"/>
                    <a:pt x="66" y="20"/>
                    <a:pt x="62" y="19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3"/>
                    <a:pt x="58" y="0"/>
                    <a:pt x="55" y="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0" y="0"/>
                    <a:pt x="48" y="3"/>
                    <a:pt x="47" y="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8"/>
                    <a:pt x="46" y="18"/>
                    <a:pt x="46" y="19"/>
                  </a:cubicBezTo>
                  <a:cubicBezTo>
                    <a:pt x="42" y="20"/>
                    <a:pt x="38" y="21"/>
                    <a:pt x="35" y="24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2" y="14"/>
                    <a:pt x="18" y="13"/>
                    <a:pt x="17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3" y="19"/>
                    <a:pt x="13" y="23"/>
                    <a:pt x="16" y="26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1" y="38"/>
                    <a:pt x="19" y="42"/>
                    <a:pt x="19" y="46"/>
                  </a:cubicBezTo>
                  <a:cubicBezTo>
                    <a:pt x="18" y="46"/>
                    <a:pt x="18" y="46"/>
                    <a:pt x="17" y="47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3" y="48"/>
                    <a:pt x="0" y="51"/>
                    <a:pt x="1" y="53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8"/>
                    <a:pt x="3" y="61"/>
                    <a:pt x="7" y="61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8" y="62"/>
                    <a:pt x="18" y="62"/>
                    <a:pt x="19" y="62"/>
                  </a:cubicBezTo>
                  <a:cubicBezTo>
                    <a:pt x="19" y="67"/>
                    <a:pt x="21" y="70"/>
                    <a:pt x="23" y="74"/>
                  </a:cubicBezTo>
                  <a:cubicBezTo>
                    <a:pt x="23" y="74"/>
                    <a:pt x="23" y="75"/>
                    <a:pt x="23" y="75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13" y="86"/>
                    <a:pt x="13" y="90"/>
                    <a:pt x="16" y="92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18" y="96"/>
                    <a:pt x="22" y="95"/>
                    <a:pt x="26" y="93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34" y="86"/>
                    <a:pt x="34" y="86"/>
                    <a:pt x="35" y="85"/>
                  </a:cubicBezTo>
                  <a:cubicBezTo>
                    <a:pt x="38" y="87"/>
                    <a:pt x="42" y="89"/>
                    <a:pt x="46" y="90"/>
                  </a:cubicBezTo>
                  <a:cubicBezTo>
                    <a:pt x="46" y="90"/>
                    <a:pt x="46" y="91"/>
                    <a:pt x="46" y="91"/>
                  </a:cubicBezTo>
                  <a:cubicBezTo>
                    <a:pt x="47" y="102"/>
                    <a:pt x="47" y="102"/>
                    <a:pt x="47" y="102"/>
                  </a:cubicBezTo>
                  <a:cubicBezTo>
                    <a:pt x="48" y="106"/>
                    <a:pt x="50" y="109"/>
                    <a:pt x="53" y="108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58" y="109"/>
                    <a:pt x="61" y="106"/>
                    <a:pt x="61" y="102"/>
                  </a:cubicBezTo>
                  <a:cubicBezTo>
                    <a:pt x="62" y="91"/>
                    <a:pt x="62" y="91"/>
                    <a:pt x="62" y="91"/>
                  </a:cubicBezTo>
                  <a:cubicBezTo>
                    <a:pt x="62" y="91"/>
                    <a:pt x="62" y="90"/>
                    <a:pt x="62" y="90"/>
                  </a:cubicBezTo>
                  <a:cubicBezTo>
                    <a:pt x="66" y="89"/>
                    <a:pt x="70" y="87"/>
                    <a:pt x="74" y="85"/>
                  </a:cubicBezTo>
                  <a:cubicBezTo>
                    <a:pt x="74" y="86"/>
                    <a:pt x="74" y="86"/>
                    <a:pt x="75" y="86"/>
                  </a:cubicBezTo>
                  <a:cubicBezTo>
                    <a:pt x="83" y="93"/>
                    <a:pt x="83" y="93"/>
                    <a:pt x="83" y="93"/>
                  </a:cubicBezTo>
                  <a:cubicBezTo>
                    <a:pt x="86" y="95"/>
                    <a:pt x="90" y="96"/>
                    <a:pt x="91" y="93"/>
                  </a:cubicBezTo>
                  <a:cubicBezTo>
                    <a:pt x="93" y="92"/>
                    <a:pt x="93" y="92"/>
                    <a:pt x="93" y="92"/>
                  </a:cubicBezTo>
                  <a:cubicBezTo>
                    <a:pt x="95" y="90"/>
                    <a:pt x="95" y="86"/>
                    <a:pt x="92" y="83"/>
                  </a:cubicBezTo>
                  <a:cubicBezTo>
                    <a:pt x="86" y="75"/>
                    <a:pt x="86" y="75"/>
                    <a:pt x="86" y="75"/>
                  </a:cubicBezTo>
                  <a:cubicBezTo>
                    <a:pt x="86" y="75"/>
                    <a:pt x="85" y="74"/>
                    <a:pt x="85" y="74"/>
                  </a:cubicBezTo>
                  <a:cubicBezTo>
                    <a:pt x="87" y="70"/>
                    <a:pt x="89" y="67"/>
                    <a:pt x="90" y="62"/>
                  </a:cubicBezTo>
                  <a:cubicBezTo>
                    <a:pt x="90" y="62"/>
                    <a:pt x="91" y="62"/>
                    <a:pt x="91" y="62"/>
                  </a:cubicBezTo>
                  <a:cubicBezTo>
                    <a:pt x="101" y="61"/>
                    <a:pt x="101" y="61"/>
                    <a:pt x="101" y="61"/>
                  </a:cubicBezTo>
                  <a:cubicBezTo>
                    <a:pt x="106" y="61"/>
                    <a:pt x="109" y="58"/>
                    <a:pt x="108" y="55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9" y="51"/>
                    <a:pt x="106" y="48"/>
                    <a:pt x="101" y="48"/>
                  </a:cubicBezTo>
                  <a:close/>
                  <a:moveTo>
                    <a:pt x="54" y="77"/>
                  </a:moveTo>
                  <a:cubicBezTo>
                    <a:pt x="42" y="77"/>
                    <a:pt x="32" y="67"/>
                    <a:pt x="32" y="54"/>
                  </a:cubicBezTo>
                  <a:cubicBezTo>
                    <a:pt x="32" y="42"/>
                    <a:pt x="42" y="32"/>
                    <a:pt x="54" y="32"/>
                  </a:cubicBezTo>
                  <a:cubicBezTo>
                    <a:pt x="67" y="32"/>
                    <a:pt x="77" y="42"/>
                    <a:pt x="77" y="54"/>
                  </a:cubicBezTo>
                  <a:cubicBezTo>
                    <a:pt x="77" y="67"/>
                    <a:pt x="67" y="77"/>
                    <a:pt x="54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새굴림" panose="02030600000101010101" pitchFamily="18" charset="-127"/>
                <a:ea typeface="새굴림" panose="02030600000101010101" pitchFamily="18" charset="-127"/>
              </a:endParaRPr>
            </a:p>
          </p:txBody>
        </p:sp>
        <p:sp>
          <p:nvSpPr>
            <p:cNvPr id="32" name="Oval 68">
              <a:extLst>
                <a:ext uri="{FF2B5EF4-FFF2-40B4-BE49-F238E27FC236}">
                  <a16:creationId xmlns:a16="http://schemas.microsoft.com/office/drawing/2014/main" id="{8875ED5D-F0B6-4627-92AF-87878FD11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6164" y="4401103"/>
              <a:ext cx="104775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새굴림" panose="02030600000101010101" pitchFamily="18" charset="-127"/>
                <a:ea typeface="새굴림" panose="02030600000101010101" pitchFamily="18" charset="-127"/>
              </a:endParaRPr>
            </a:p>
          </p:txBody>
        </p:sp>
      </p:grpSp>
      <p:grpSp>
        <p:nvGrpSpPr>
          <p:cNvPr id="33" name="Csoportba foglalás 17">
            <a:extLst>
              <a:ext uri="{FF2B5EF4-FFF2-40B4-BE49-F238E27FC236}">
                <a16:creationId xmlns:a16="http://schemas.microsoft.com/office/drawing/2014/main" id="{D5C298DE-7682-4DF0-88E2-47B39444F990}"/>
              </a:ext>
            </a:extLst>
          </p:cNvPr>
          <p:cNvGrpSpPr/>
          <p:nvPr/>
        </p:nvGrpSpPr>
        <p:grpSpPr>
          <a:xfrm>
            <a:off x="640907" y="4005064"/>
            <a:ext cx="342525" cy="269965"/>
            <a:chOff x="4706939" y="4245528"/>
            <a:chExt cx="407988" cy="411163"/>
          </a:xfrm>
        </p:grpSpPr>
        <p:sp>
          <p:nvSpPr>
            <p:cNvPr id="34" name="Freeform 67">
              <a:extLst>
                <a:ext uri="{FF2B5EF4-FFF2-40B4-BE49-F238E27FC236}">
                  <a16:creationId xmlns:a16="http://schemas.microsoft.com/office/drawing/2014/main" id="{B8A27D7B-E8AA-4D52-820F-75AC5A00C4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06939" y="4245528"/>
              <a:ext cx="407988" cy="411163"/>
            </a:xfrm>
            <a:custGeom>
              <a:avLst/>
              <a:gdLst>
                <a:gd name="T0" fmla="*/ 91 w 109"/>
                <a:gd name="T1" fmla="*/ 46 h 109"/>
                <a:gd name="T2" fmla="*/ 85 w 109"/>
                <a:gd name="T3" fmla="*/ 35 h 109"/>
                <a:gd name="T4" fmla="*/ 92 w 109"/>
                <a:gd name="T5" fmla="*/ 26 h 109"/>
                <a:gd name="T6" fmla="*/ 91 w 109"/>
                <a:gd name="T7" fmla="*/ 16 h 109"/>
                <a:gd name="T8" fmla="*/ 75 w 109"/>
                <a:gd name="T9" fmla="*/ 23 h 109"/>
                <a:gd name="T10" fmla="*/ 62 w 109"/>
                <a:gd name="T11" fmla="*/ 19 h 109"/>
                <a:gd name="T12" fmla="*/ 61 w 109"/>
                <a:gd name="T13" fmla="*/ 7 h 109"/>
                <a:gd name="T14" fmla="*/ 53 w 109"/>
                <a:gd name="T15" fmla="*/ 1 h 109"/>
                <a:gd name="T16" fmla="*/ 46 w 109"/>
                <a:gd name="T17" fmla="*/ 18 h 109"/>
                <a:gd name="T18" fmla="*/ 35 w 109"/>
                <a:gd name="T19" fmla="*/ 24 h 109"/>
                <a:gd name="T20" fmla="*/ 26 w 109"/>
                <a:gd name="T21" fmla="*/ 16 h 109"/>
                <a:gd name="T22" fmla="*/ 16 w 109"/>
                <a:gd name="T23" fmla="*/ 17 h 109"/>
                <a:gd name="T24" fmla="*/ 23 w 109"/>
                <a:gd name="T25" fmla="*/ 34 h 109"/>
                <a:gd name="T26" fmla="*/ 19 w 109"/>
                <a:gd name="T27" fmla="*/ 46 h 109"/>
                <a:gd name="T28" fmla="*/ 7 w 109"/>
                <a:gd name="T29" fmla="*/ 48 h 109"/>
                <a:gd name="T30" fmla="*/ 1 w 109"/>
                <a:gd name="T31" fmla="*/ 55 h 109"/>
                <a:gd name="T32" fmla="*/ 17 w 109"/>
                <a:gd name="T33" fmla="*/ 62 h 109"/>
                <a:gd name="T34" fmla="*/ 23 w 109"/>
                <a:gd name="T35" fmla="*/ 74 h 109"/>
                <a:gd name="T36" fmla="*/ 16 w 109"/>
                <a:gd name="T37" fmla="*/ 83 h 109"/>
                <a:gd name="T38" fmla="*/ 17 w 109"/>
                <a:gd name="T39" fmla="*/ 93 h 109"/>
                <a:gd name="T40" fmla="*/ 34 w 109"/>
                <a:gd name="T41" fmla="*/ 86 h 109"/>
                <a:gd name="T42" fmla="*/ 46 w 109"/>
                <a:gd name="T43" fmla="*/ 90 h 109"/>
                <a:gd name="T44" fmla="*/ 47 w 109"/>
                <a:gd name="T45" fmla="*/ 102 h 109"/>
                <a:gd name="T46" fmla="*/ 55 w 109"/>
                <a:gd name="T47" fmla="*/ 108 h 109"/>
                <a:gd name="T48" fmla="*/ 62 w 109"/>
                <a:gd name="T49" fmla="*/ 91 h 109"/>
                <a:gd name="T50" fmla="*/ 74 w 109"/>
                <a:gd name="T51" fmla="*/ 85 h 109"/>
                <a:gd name="T52" fmla="*/ 83 w 109"/>
                <a:gd name="T53" fmla="*/ 93 h 109"/>
                <a:gd name="T54" fmla="*/ 93 w 109"/>
                <a:gd name="T55" fmla="*/ 92 h 109"/>
                <a:gd name="T56" fmla="*/ 86 w 109"/>
                <a:gd name="T57" fmla="*/ 75 h 109"/>
                <a:gd name="T58" fmla="*/ 90 w 109"/>
                <a:gd name="T59" fmla="*/ 62 h 109"/>
                <a:gd name="T60" fmla="*/ 101 w 109"/>
                <a:gd name="T61" fmla="*/ 61 h 109"/>
                <a:gd name="T62" fmla="*/ 108 w 109"/>
                <a:gd name="T63" fmla="*/ 53 h 109"/>
                <a:gd name="T64" fmla="*/ 54 w 109"/>
                <a:gd name="T65" fmla="*/ 77 h 109"/>
                <a:gd name="T66" fmla="*/ 54 w 109"/>
                <a:gd name="T67" fmla="*/ 32 h 109"/>
                <a:gd name="T68" fmla="*/ 54 w 109"/>
                <a:gd name="T69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109">
                  <a:moveTo>
                    <a:pt x="101" y="48"/>
                  </a:move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0" y="46"/>
                    <a:pt x="90" y="46"/>
                  </a:cubicBezTo>
                  <a:cubicBezTo>
                    <a:pt x="89" y="42"/>
                    <a:pt x="87" y="38"/>
                    <a:pt x="85" y="35"/>
                  </a:cubicBezTo>
                  <a:cubicBezTo>
                    <a:pt x="85" y="35"/>
                    <a:pt x="86" y="34"/>
                    <a:pt x="86" y="34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5" y="23"/>
                    <a:pt x="95" y="19"/>
                    <a:pt x="93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0" y="13"/>
                    <a:pt x="86" y="14"/>
                    <a:pt x="83" y="16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4" y="23"/>
                    <a:pt x="74" y="23"/>
                    <a:pt x="74" y="24"/>
                  </a:cubicBezTo>
                  <a:cubicBezTo>
                    <a:pt x="70" y="21"/>
                    <a:pt x="66" y="20"/>
                    <a:pt x="62" y="19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3"/>
                    <a:pt x="58" y="0"/>
                    <a:pt x="55" y="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0" y="0"/>
                    <a:pt x="48" y="3"/>
                    <a:pt x="47" y="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8"/>
                    <a:pt x="46" y="18"/>
                    <a:pt x="46" y="19"/>
                  </a:cubicBezTo>
                  <a:cubicBezTo>
                    <a:pt x="42" y="20"/>
                    <a:pt x="38" y="21"/>
                    <a:pt x="35" y="24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2" y="14"/>
                    <a:pt x="18" y="13"/>
                    <a:pt x="17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3" y="19"/>
                    <a:pt x="13" y="23"/>
                    <a:pt x="16" y="26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1" y="38"/>
                    <a:pt x="19" y="42"/>
                    <a:pt x="19" y="46"/>
                  </a:cubicBezTo>
                  <a:cubicBezTo>
                    <a:pt x="18" y="46"/>
                    <a:pt x="18" y="46"/>
                    <a:pt x="17" y="47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3" y="48"/>
                    <a:pt x="0" y="51"/>
                    <a:pt x="1" y="53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8"/>
                    <a:pt x="3" y="61"/>
                    <a:pt x="7" y="61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8" y="62"/>
                    <a:pt x="18" y="62"/>
                    <a:pt x="19" y="62"/>
                  </a:cubicBezTo>
                  <a:cubicBezTo>
                    <a:pt x="19" y="67"/>
                    <a:pt x="21" y="70"/>
                    <a:pt x="23" y="74"/>
                  </a:cubicBezTo>
                  <a:cubicBezTo>
                    <a:pt x="23" y="74"/>
                    <a:pt x="23" y="75"/>
                    <a:pt x="23" y="75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13" y="86"/>
                    <a:pt x="13" y="90"/>
                    <a:pt x="16" y="92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18" y="96"/>
                    <a:pt x="22" y="95"/>
                    <a:pt x="26" y="93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34" y="86"/>
                    <a:pt x="34" y="86"/>
                    <a:pt x="35" y="85"/>
                  </a:cubicBezTo>
                  <a:cubicBezTo>
                    <a:pt x="38" y="87"/>
                    <a:pt x="42" y="89"/>
                    <a:pt x="46" y="90"/>
                  </a:cubicBezTo>
                  <a:cubicBezTo>
                    <a:pt x="46" y="90"/>
                    <a:pt x="46" y="91"/>
                    <a:pt x="46" y="91"/>
                  </a:cubicBezTo>
                  <a:cubicBezTo>
                    <a:pt x="47" y="102"/>
                    <a:pt x="47" y="102"/>
                    <a:pt x="47" y="102"/>
                  </a:cubicBezTo>
                  <a:cubicBezTo>
                    <a:pt x="48" y="106"/>
                    <a:pt x="50" y="109"/>
                    <a:pt x="53" y="108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58" y="109"/>
                    <a:pt x="61" y="106"/>
                    <a:pt x="61" y="102"/>
                  </a:cubicBezTo>
                  <a:cubicBezTo>
                    <a:pt x="62" y="91"/>
                    <a:pt x="62" y="91"/>
                    <a:pt x="62" y="91"/>
                  </a:cubicBezTo>
                  <a:cubicBezTo>
                    <a:pt x="62" y="91"/>
                    <a:pt x="62" y="90"/>
                    <a:pt x="62" y="90"/>
                  </a:cubicBezTo>
                  <a:cubicBezTo>
                    <a:pt x="66" y="89"/>
                    <a:pt x="70" y="87"/>
                    <a:pt x="74" y="85"/>
                  </a:cubicBezTo>
                  <a:cubicBezTo>
                    <a:pt x="74" y="86"/>
                    <a:pt x="74" y="86"/>
                    <a:pt x="75" y="86"/>
                  </a:cubicBezTo>
                  <a:cubicBezTo>
                    <a:pt x="83" y="93"/>
                    <a:pt x="83" y="93"/>
                    <a:pt x="83" y="93"/>
                  </a:cubicBezTo>
                  <a:cubicBezTo>
                    <a:pt x="86" y="95"/>
                    <a:pt x="90" y="96"/>
                    <a:pt x="91" y="93"/>
                  </a:cubicBezTo>
                  <a:cubicBezTo>
                    <a:pt x="93" y="92"/>
                    <a:pt x="93" y="92"/>
                    <a:pt x="93" y="92"/>
                  </a:cubicBezTo>
                  <a:cubicBezTo>
                    <a:pt x="95" y="90"/>
                    <a:pt x="95" y="86"/>
                    <a:pt x="92" y="83"/>
                  </a:cubicBezTo>
                  <a:cubicBezTo>
                    <a:pt x="86" y="75"/>
                    <a:pt x="86" y="75"/>
                    <a:pt x="86" y="75"/>
                  </a:cubicBezTo>
                  <a:cubicBezTo>
                    <a:pt x="86" y="75"/>
                    <a:pt x="85" y="74"/>
                    <a:pt x="85" y="74"/>
                  </a:cubicBezTo>
                  <a:cubicBezTo>
                    <a:pt x="87" y="70"/>
                    <a:pt x="89" y="67"/>
                    <a:pt x="90" y="62"/>
                  </a:cubicBezTo>
                  <a:cubicBezTo>
                    <a:pt x="90" y="62"/>
                    <a:pt x="91" y="62"/>
                    <a:pt x="91" y="62"/>
                  </a:cubicBezTo>
                  <a:cubicBezTo>
                    <a:pt x="101" y="61"/>
                    <a:pt x="101" y="61"/>
                    <a:pt x="101" y="61"/>
                  </a:cubicBezTo>
                  <a:cubicBezTo>
                    <a:pt x="106" y="61"/>
                    <a:pt x="109" y="58"/>
                    <a:pt x="108" y="55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9" y="51"/>
                    <a:pt x="106" y="48"/>
                    <a:pt x="101" y="48"/>
                  </a:cubicBezTo>
                  <a:close/>
                  <a:moveTo>
                    <a:pt x="54" y="77"/>
                  </a:moveTo>
                  <a:cubicBezTo>
                    <a:pt x="42" y="77"/>
                    <a:pt x="32" y="67"/>
                    <a:pt x="32" y="54"/>
                  </a:cubicBezTo>
                  <a:cubicBezTo>
                    <a:pt x="32" y="42"/>
                    <a:pt x="42" y="32"/>
                    <a:pt x="54" y="32"/>
                  </a:cubicBezTo>
                  <a:cubicBezTo>
                    <a:pt x="67" y="32"/>
                    <a:pt x="77" y="42"/>
                    <a:pt x="77" y="54"/>
                  </a:cubicBezTo>
                  <a:cubicBezTo>
                    <a:pt x="77" y="67"/>
                    <a:pt x="67" y="77"/>
                    <a:pt x="54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새굴림" panose="02030600000101010101" pitchFamily="18" charset="-127"/>
                <a:ea typeface="새굴림" panose="02030600000101010101" pitchFamily="18" charset="-127"/>
              </a:endParaRPr>
            </a:p>
          </p:txBody>
        </p:sp>
        <p:sp>
          <p:nvSpPr>
            <p:cNvPr id="35" name="Oval 68">
              <a:extLst>
                <a:ext uri="{FF2B5EF4-FFF2-40B4-BE49-F238E27FC236}">
                  <a16:creationId xmlns:a16="http://schemas.microsoft.com/office/drawing/2014/main" id="{8F7358DE-5DD2-4E2C-BD5C-6AD46A493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6164" y="4401103"/>
              <a:ext cx="104775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새굴림" panose="02030600000101010101" pitchFamily="18" charset="-127"/>
                <a:ea typeface="새굴림" panose="02030600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B0BB9B-7606-4818-B0E3-586FEB170424}"/>
              </a:ext>
            </a:extLst>
          </p:cNvPr>
          <p:cNvSpPr/>
          <p:nvPr/>
        </p:nvSpPr>
        <p:spPr>
          <a:xfrm>
            <a:off x="649822" y="2112079"/>
            <a:ext cx="5230154" cy="1510932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b="1" dirty="0">
                <a:solidFill>
                  <a:schemeClr val="tx1"/>
                </a:solidFill>
              </a:rPr>
              <a:t>초기 방송자들에게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합리적인</a:t>
            </a:r>
            <a:r>
              <a:rPr lang="ko-KR" altLang="en-US" b="1" dirty="0">
                <a:solidFill>
                  <a:schemeClr val="tx1"/>
                </a:solidFill>
              </a:rPr>
              <a:t> 영상편집 서비스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b="1" dirty="0">
                <a:solidFill>
                  <a:schemeClr val="tx1"/>
                </a:solidFill>
              </a:rPr>
              <a:t>추출된 영상들을 우선적으로 작업하여 영상 편집자들의 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능률성 향상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427905-FC14-46B2-8BEA-3A3D2F678C63}"/>
              </a:ext>
            </a:extLst>
          </p:cNvPr>
          <p:cNvSpPr/>
          <p:nvPr/>
        </p:nvSpPr>
        <p:spPr>
          <a:xfrm>
            <a:off x="640236" y="4683734"/>
            <a:ext cx="5239740" cy="1510932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b="1">
                <a:solidFill>
                  <a:schemeClr val="tx1"/>
                </a:solidFill>
              </a:rPr>
              <a:t>다양한 </a:t>
            </a:r>
            <a:r>
              <a:rPr lang="ko-KR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장르</a:t>
            </a:r>
            <a:r>
              <a:rPr lang="ko-KR" altLang="en-US" b="1">
                <a:solidFill>
                  <a:schemeClr val="tx1"/>
                </a:solidFill>
              </a:rPr>
              <a:t>의 방송에 대한 적용 및 분석 가능</a:t>
            </a:r>
            <a:r>
              <a:rPr lang="en-US" altLang="ko-KR" b="1">
                <a:solidFill>
                  <a:schemeClr val="tx1"/>
                </a:solidFill>
              </a:rPr>
              <a:t>.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b="1">
                <a:solidFill>
                  <a:schemeClr val="tx1"/>
                </a:solidFill>
              </a:rPr>
              <a:t>다양한 하이라이팅 </a:t>
            </a:r>
            <a:r>
              <a:rPr lang="ko-KR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옵션</a:t>
            </a:r>
            <a:r>
              <a:rPr lang="ko-KR" altLang="en-US" b="1">
                <a:solidFill>
                  <a:schemeClr val="tx1"/>
                </a:solidFill>
              </a:rPr>
              <a:t>을 적용 할 수 있음</a:t>
            </a:r>
            <a:r>
              <a:rPr lang="en-US" altLang="ko-KR" b="1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2119CC-8B23-4BDA-A6A9-A3B321A4A767}"/>
              </a:ext>
            </a:extLst>
          </p:cNvPr>
          <p:cNvSpPr/>
          <p:nvPr/>
        </p:nvSpPr>
        <p:spPr>
          <a:xfrm>
            <a:off x="6270716" y="2112079"/>
            <a:ext cx="5230154" cy="1510932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ko-KR" altLang="en-US" b="1" dirty="0">
                <a:solidFill>
                  <a:schemeClr val="tx1"/>
                </a:solidFill>
              </a:rPr>
              <a:t>오픈소스로 공개하여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빠르고 유연한 </a:t>
            </a:r>
            <a:r>
              <a:rPr lang="ko-KR" altLang="en-US" b="1" dirty="0">
                <a:solidFill>
                  <a:schemeClr val="tx1"/>
                </a:solidFill>
              </a:rPr>
              <a:t>개발 기대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ko-KR" altLang="en-US" b="1" dirty="0">
                <a:solidFill>
                  <a:schemeClr val="tx1"/>
                </a:solidFill>
              </a:rPr>
              <a:t>사용자의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취향</a:t>
            </a:r>
            <a:r>
              <a:rPr lang="ko-KR" altLang="en-US" b="1" dirty="0">
                <a:solidFill>
                  <a:schemeClr val="tx1"/>
                </a:solidFill>
              </a:rPr>
              <a:t>에 맞게 하이라이트 영상 제작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0661E21-B5E8-4AD9-A563-976B64AB8177}"/>
              </a:ext>
            </a:extLst>
          </p:cNvPr>
          <p:cNvSpPr/>
          <p:nvPr/>
        </p:nvSpPr>
        <p:spPr>
          <a:xfrm>
            <a:off x="6270716" y="4659704"/>
            <a:ext cx="5239740" cy="1510932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ko-KR" altLang="en-US" b="1" dirty="0">
                <a:solidFill>
                  <a:schemeClr val="tx1"/>
                </a:solidFill>
              </a:rPr>
              <a:t>현재 한국어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ko-KR" altLang="en-US" b="1" dirty="0">
                <a:solidFill>
                  <a:schemeClr val="tx1"/>
                </a:solidFill>
              </a:rPr>
              <a:t>영어 지원 </a:t>
            </a:r>
            <a:r>
              <a:rPr lang="en-US" altLang="ko-KR" b="1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olidFill>
                  <a:schemeClr val="tx1"/>
                </a:solidFill>
              </a:rPr>
              <a:t>다른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언어</a:t>
            </a:r>
            <a:r>
              <a:rPr lang="ko-KR" altLang="en-US" b="1" dirty="0">
                <a:solidFill>
                  <a:schemeClr val="tx1"/>
                </a:solidFill>
              </a:rPr>
              <a:t>로의 확장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2. </a:t>
            </a:r>
            <a:r>
              <a:rPr lang="ko-KR" altLang="en-US" b="1" dirty="0" err="1">
                <a:solidFill>
                  <a:schemeClr val="tx1"/>
                </a:solidFill>
              </a:rPr>
              <a:t>트위치</a:t>
            </a:r>
            <a:r>
              <a:rPr lang="en-US" altLang="ko-KR" b="1" dirty="0">
                <a:solidFill>
                  <a:schemeClr val="tx1"/>
                </a:solidFill>
              </a:rPr>
              <a:t>       </a:t>
            </a:r>
            <a:r>
              <a:rPr lang="ko-KR" altLang="en-US" b="1" dirty="0">
                <a:solidFill>
                  <a:schemeClr val="tx1"/>
                </a:solidFill>
              </a:rPr>
              <a:t>       지원 </a:t>
            </a:r>
            <a:r>
              <a:rPr lang="en-US" altLang="ko-KR" b="1" dirty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다른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방송플랫폼</a:t>
            </a:r>
            <a:r>
              <a:rPr lang="ko-KR" altLang="en-US" b="1" dirty="0">
                <a:solidFill>
                  <a:schemeClr val="tx1"/>
                </a:solidFill>
              </a:rPr>
              <a:t> 확장</a:t>
            </a:r>
          </a:p>
        </p:txBody>
      </p:sp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D3AEAB0C-E5EF-4FEA-9846-305FC97FC4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971" y="5373216"/>
            <a:ext cx="879362" cy="58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65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/>
          <p:cNvSpPr txBox="1"/>
          <p:nvPr/>
        </p:nvSpPr>
        <p:spPr>
          <a:xfrm>
            <a:off x="252478" y="200834"/>
            <a:ext cx="59875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300" dirty="0">
                <a:solidFill>
                  <a:schemeClr val="accent2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기대 효과 및 </a:t>
            </a:r>
            <a:r>
              <a:rPr lang="ko-KR" altLang="en-US" sz="4000" spc="300" dirty="0">
                <a:solidFill>
                  <a:schemeClr val="tx2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발전 방향</a:t>
            </a:r>
            <a:endParaRPr lang="en-US" sz="4000" spc="300" dirty="0">
              <a:solidFill>
                <a:schemeClr val="accent5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20" name="Freeform 1099">
            <a:extLst>
              <a:ext uri="{FF2B5EF4-FFF2-40B4-BE49-F238E27FC236}">
                <a16:creationId xmlns:a16="http://schemas.microsoft.com/office/drawing/2014/main" id="{8008F1E2-6338-448E-9D20-CCA85D200E3A}"/>
              </a:ext>
            </a:extLst>
          </p:cNvPr>
          <p:cNvSpPr>
            <a:spLocks/>
          </p:cNvSpPr>
          <p:nvPr/>
        </p:nvSpPr>
        <p:spPr bwMode="auto">
          <a:xfrm>
            <a:off x="288925" y="1321056"/>
            <a:ext cx="11639723" cy="5348304"/>
          </a:xfrm>
          <a:prstGeom prst="round2Diag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085EAE4-2BE3-4168-952A-21C170B61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50" y="285071"/>
            <a:ext cx="1495425" cy="335617"/>
          </a:xfrm>
          <a:prstGeom prst="rect">
            <a:avLst/>
          </a:prstGeom>
        </p:spPr>
      </p:pic>
      <p:cxnSp>
        <p:nvCxnSpPr>
          <p:cNvPr id="28" name="Egyenes összekötő 9">
            <a:extLst>
              <a:ext uri="{FF2B5EF4-FFF2-40B4-BE49-F238E27FC236}">
                <a16:creationId xmlns:a16="http://schemas.microsoft.com/office/drawing/2014/main" id="{AB1D3C36-172E-4E92-B328-191C337B2977}"/>
              </a:ext>
            </a:extLst>
          </p:cNvPr>
          <p:cNvCxnSpPr>
            <a:cxnSpLocks/>
          </p:cNvCxnSpPr>
          <p:nvPr/>
        </p:nvCxnSpPr>
        <p:spPr>
          <a:xfrm flipH="1">
            <a:off x="386573" y="939914"/>
            <a:ext cx="507326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10">
            <a:extLst>
              <a:ext uri="{FF2B5EF4-FFF2-40B4-BE49-F238E27FC236}">
                <a16:creationId xmlns:a16="http://schemas.microsoft.com/office/drawing/2014/main" id="{DE6BF85B-4287-477C-BD69-13835014F167}"/>
              </a:ext>
            </a:extLst>
          </p:cNvPr>
          <p:cNvCxnSpPr>
            <a:cxnSpLocks/>
          </p:cNvCxnSpPr>
          <p:nvPr/>
        </p:nvCxnSpPr>
        <p:spPr>
          <a:xfrm flipH="1">
            <a:off x="893899" y="939914"/>
            <a:ext cx="52158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FFA5CC79-900A-47D1-BFA3-AF5C4095A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1484784"/>
            <a:ext cx="7056784" cy="498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81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/>
          <p:cNvSpPr txBox="1"/>
          <p:nvPr/>
        </p:nvSpPr>
        <p:spPr>
          <a:xfrm>
            <a:off x="252478" y="200834"/>
            <a:ext cx="59875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300" dirty="0">
                <a:solidFill>
                  <a:schemeClr val="accent2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기대 효과 및 </a:t>
            </a:r>
            <a:r>
              <a:rPr lang="ko-KR" altLang="en-US" sz="4000" spc="300" dirty="0">
                <a:solidFill>
                  <a:schemeClr val="tx2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발전 방향</a:t>
            </a:r>
            <a:endParaRPr lang="en-US" sz="4000" spc="300" dirty="0">
              <a:solidFill>
                <a:schemeClr val="accent5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20" name="Freeform 1099">
            <a:extLst>
              <a:ext uri="{FF2B5EF4-FFF2-40B4-BE49-F238E27FC236}">
                <a16:creationId xmlns:a16="http://schemas.microsoft.com/office/drawing/2014/main" id="{8008F1E2-6338-448E-9D20-CCA85D200E3A}"/>
              </a:ext>
            </a:extLst>
          </p:cNvPr>
          <p:cNvSpPr>
            <a:spLocks/>
          </p:cNvSpPr>
          <p:nvPr/>
        </p:nvSpPr>
        <p:spPr bwMode="auto">
          <a:xfrm>
            <a:off x="288925" y="1321056"/>
            <a:ext cx="11639723" cy="5348304"/>
          </a:xfrm>
          <a:prstGeom prst="round2Diag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085EAE4-2BE3-4168-952A-21C170B61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50" y="285071"/>
            <a:ext cx="1495425" cy="335617"/>
          </a:xfrm>
          <a:prstGeom prst="rect">
            <a:avLst/>
          </a:prstGeom>
        </p:spPr>
      </p:pic>
      <p:cxnSp>
        <p:nvCxnSpPr>
          <p:cNvPr id="28" name="Egyenes összekötő 9">
            <a:extLst>
              <a:ext uri="{FF2B5EF4-FFF2-40B4-BE49-F238E27FC236}">
                <a16:creationId xmlns:a16="http://schemas.microsoft.com/office/drawing/2014/main" id="{AB1D3C36-172E-4E92-B328-191C337B2977}"/>
              </a:ext>
            </a:extLst>
          </p:cNvPr>
          <p:cNvCxnSpPr>
            <a:cxnSpLocks/>
          </p:cNvCxnSpPr>
          <p:nvPr/>
        </p:nvCxnSpPr>
        <p:spPr>
          <a:xfrm flipH="1">
            <a:off x="386573" y="939914"/>
            <a:ext cx="507326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10">
            <a:extLst>
              <a:ext uri="{FF2B5EF4-FFF2-40B4-BE49-F238E27FC236}">
                <a16:creationId xmlns:a16="http://schemas.microsoft.com/office/drawing/2014/main" id="{DE6BF85B-4287-477C-BD69-13835014F167}"/>
              </a:ext>
            </a:extLst>
          </p:cNvPr>
          <p:cNvCxnSpPr>
            <a:cxnSpLocks/>
          </p:cNvCxnSpPr>
          <p:nvPr/>
        </p:nvCxnSpPr>
        <p:spPr>
          <a:xfrm flipH="1">
            <a:off x="893899" y="939914"/>
            <a:ext cx="52158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29">
            <a:extLst>
              <a:ext uri="{FF2B5EF4-FFF2-40B4-BE49-F238E27FC236}">
                <a16:creationId xmlns:a16="http://schemas.microsoft.com/office/drawing/2014/main" id="{AA0F9544-5E97-4F7A-8C11-CDB9406AE46D}"/>
              </a:ext>
            </a:extLst>
          </p:cNvPr>
          <p:cNvSpPr/>
          <p:nvPr/>
        </p:nvSpPr>
        <p:spPr>
          <a:xfrm>
            <a:off x="2111790" y="1828296"/>
            <a:ext cx="8579724" cy="826858"/>
          </a:xfrm>
          <a:prstGeom prst="roundRect">
            <a:avLst>
              <a:gd name="adj" fmla="val 20834"/>
            </a:avLst>
          </a:prstGeom>
          <a:solidFill>
            <a:srgbClr val="EFF5FB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기대 효과</a:t>
            </a:r>
          </a:p>
        </p:txBody>
      </p:sp>
      <p:sp>
        <p:nvSpPr>
          <p:cNvPr id="13" name="사각형: 둥근 모서리 28">
            <a:extLst>
              <a:ext uri="{FF2B5EF4-FFF2-40B4-BE49-F238E27FC236}">
                <a16:creationId xmlns:a16="http://schemas.microsoft.com/office/drawing/2014/main" id="{F7A2B120-F3A1-4405-AABE-B65F6D9E06B3}"/>
              </a:ext>
            </a:extLst>
          </p:cNvPr>
          <p:cNvSpPr/>
          <p:nvPr/>
        </p:nvSpPr>
        <p:spPr>
          <a:xfrm>
            <a:off x="1273589" y="1784525"/>
            <a:ext cx="914400" cy="9144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+mj-ea"/>
              <a:ea typeface="+mj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7515807-8F1B-4AC5-8EEC-BD80113A9B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43" y="1614387"/>
            <a:ext cx="1621539" cy="13746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4092396-B908-462B-9FBE-987D79395598}"/>
              </a:ext>
            </a:extLst>
          </p:cNvPr>
          <p:cNvSpPr txBox="1"/>
          <p:nvPr/>
        </p:nvSpPr>
        <p:spPr>
          <a:xfrm>
            <a:off x="1260269" y="2829538"/>
            <a:ext cx="9431245" cy="1977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62005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게임 장르와 언어에 상관 없이 </a:t>
            </a:r>
            <a:r>
              <a:rPr lang="ko-KR" altLang="en-US" sz="2000" b="1"/>
              <a:t>시청자의 반응</a:t>
            </a:r>
            <a:r>
              <a:rPr lang="ko-KR" altLang="en-US" sz="2000"/>
              <a:t>을 중요한 기준으로 추출하기 때문에 </a:t>
            </a:r>
            <a:r>
              <a:rPr lang="ko-KR" altLang="en-US" sz="2000" b="1"/>
              <a:t>다양한 종류의 게임 방송</a:t>
            </a:r>
            <a:r>
              <a:rPr lang="ko-KR" altLang="en-US" sz="2000"/>
              <a:t>에서도 하더라도 일정이상의 </a:t>
            </a:r>
            <a:r>
              <a:rPr lang="ko-KR" altLang="en-US" sz="2000" b="1"/>
              <a:t>퀄리티를 보장</a:t>
            </a:r>
            <a:r>
              <a:rPr lang="ko-KR" altLang="en-US" sz="2000"/>
              <a:t>하며 추출할 수 있어 전세계 </a:t>
            </a:r>
            <a:r>
              <a:rPr lang="ko-KR" altLang="en-US" sz="2000" b="1"/>
              <a:t>방송자들을 대상</a:t>
            </a:r>
            <a:r>
              <a:rPr lang="ko-KR" altLang="en-US" sz="2000"/>
              <a:t>으로 서비스 가능</a:t>
            </a:r>
          </a:p>
          <a:p>
            <a:pPr marL="362005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추가기능으로 </a:t>
            </a:r>
            <a:r>
              <a:rPr lang="en-US" altLang="ko-KR" sz="2000" b="1"/>
              <a:t>AWS</a:t>
            </a:r>
            <a:r>
              <a:rPr lang="ko-KR" altLang="en-US" sz="2000"/>
              <a:t>상에 프로젝트를 업로드하고 </a:t>
            </a:r>
            <a:r>
              <a:rPr lang="ko-KR" altLang="en-US" sz="2000" b="1"/>
              <a:t>쿠버네티스로 관리</a:t>
            </a:r>
            <a:r>
              <a:rPr lang="ko-KR" altLang="en-US" sz="2000"/>
              <a:t>함으로써 서비스를 </a:t>
            </a:r>
            <a:r>
              <a:rPr lang="ko-KR" altLang="en-US" sz="2000" b="1"/>
              <a:t>안정적으로 제공 </a:t>
            </a:r>
            <a:r>
              <a:rPr lang="ko-KR" altLang="en-US" sz="2000"/>
              <a:t>가능</a:t>
            </a:r>
          </a:p>
        </p:txBody>
      </p:sp>
    </p:spTree>
    <p:extLst>
      <p:ext uri="{BB962C8B-B14F-4D97-AF65-F5344CB8AC3E}">
        <p14:creationId xmlns:p14="http://schemas.microsoft.com/office/powerpoint/2010/main" val="159711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ekerekített téglalapbuborék 14">
            <a:extLst>
              <a:ext uri="{FF2B5EF4-FFF2-40B4-BE49-F238E27FC236}">
                <a16:creationId xmlns:a16="http://schemas.microsoft.com/office/drawing/2014/main" id="{0522B8A2-241C-42B5-9EB6-90C8402AFDC1}"/>
              </a:ext>
            </a:extLst>
          </p:cNvPr>
          <p:cNvSpPr/>
          <p:nvPr/>
        </p:nvSpPr>
        <p:spPr>
          <a:xfrm>
            <a:off x="191345" y="1340768"/>
            <a:ext cx="3168352" cy="53389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6" name="Lekerekített téglalapbuborék 14">
            <a:extLst>
              <a:ext uri="{FF2B5EF4-FFF2-40B4-BE49-F238E27FC236}">
                <a16:creationId xmlns:a16="http://schemas.microsoft.com/office/drawing/2014/main" id="{B7428A1D-0B1C-495D-9EAE-61CF78CEFA9F}"/>
              </a:ext>
            </a:extLst>
          </p:cNvPr>
          <p:cNvSpPr/>
          <p:nvPr/>
        </p:nvSpPr>
        <p:spPr>
          <a:xfrm>
            <a:off x="3506379" y="1239215"/>
            <a:ext cx="8424916" cy="533371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242629" y="260648"/>
            <a:ext cx="39725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600" dirty="0">
                <a:solidFill>
                  <a:schemeClr val="accent2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프로젝트 </a:t>
            </a:r>
            <a:r>
              <a:rPr lang="ko-KR" altLang="en-US" sz="4000" spc="600" dirty="0">
                <a:solidFill>
                  <a:schemeClr val="tx2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개요</a:t>
            </a:r>
            <a:endParaRPr lang="en-US" sz="4000" spc="600" dirty="0">
              <a:solidFill>
                <a:schemeClr val="tx2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10" name="Egyenes összekötő 9"/>
          <p:cNvCxnSpPr>
            <a:cxnSpLocks/>
          </p:cNvCxnSpPr>
          <p:nvPr/>
        </p:nvCxnSpPr>
        <p:spPr>
          <a:xfrm flipH="1">
            <a:off x="386573" y="939914"/>
            <a:ext cx="507326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>
            <a:cxnSpLocks/>
          </p:cNvCxnSpPr>
          <p:nvPr/>
        </p:nvCxnSpPr>
        <p:spPr>
          <a:xfrm flipH="1">
            <a:off x="893899" y="939914"/>
            <a:ext cx="52158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721DE6BC-5E1B-471F-99E8-74DE24A14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50" y="285071"/>
            <a:ext cx="1495425" cy="335617"/>
          </a:xfrm>
          <a:prstGeom prst="rect">
            <a:avLst/>
          </a:prstGeom>
        </p:spPr>
      </p:pic>
      <p:sp>
        <p:nvSpPr>
          <p:cNvPr id="28" name="Szövegdoboz 10">
            <a:extLst>
              <a:ext uri="{FF2B5EF4-FFF2-40B4-BE49-F238E27FC236}">
                <a16:creationId xmlns:a16="http://schemas.microsoft.com/office/drawing/2014/main" id="{68469456-F557-47FA-9637-7199A5BE768A}"/>
              </a:ext>
            </a:extLst>
          </p:cNvPr>
          <p:cNvSpPr txBox="1"/>
          <p:nvPr/>
        </p:nvSpPr>
        <p:spPr>
          <a:xfrm>
            <a:off x="846762" y="1540242"/>
            <a:ext cx="2070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팀명</a:t>
            </a:r>
            <a:r>
              <a:rPr lang="en-US" altLang="ko-KR" sz="2800" dirty="0">
                <a:latin typeface="새굴림" panose="02030600000101010101" pitchFamily="18" charset="-127"/>
                <a:ea typeface="새굴림" panose="02030600000101010101" pitchFamily="18" charset="-127"/>
              </a:rPr>
              <a:t> /</a:t>
            </a:r>
            <a:r>
              <a:rPr lang="ko-KR" altLang="en-US" sz="2800" dirty="0">
                <a:latin typeface="새굴림" panose="02030600000101010101" pitchFamily="18" charset="-127"/>
                <a:ea typeface="새굴림" panose="02030600000101010101" pitchFamily="18" charset="-127"/>
              </a:rPr>
              <a:t> 팀원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08B89A-F6C6-45DA-A826-9F529B1368B4}"/>
              </a:ext>
            </a:extLst>
          </p:cNvPr>
          <p:cNvSpPr txBox="1"/>
          <p:nvPr/>
        </p:nvSpPr>
        <p:spPr>
          <a:xfrm>
            <a:off x="293795" y="2463346"/>
            <a:ext cx="10406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20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팀명</a:t>
            </a:r>
            <a:r>
              <a:rPr lang="ko-KR" altLang="en-US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:</a:t>
            </a:r>
          </a:p>
          <a:p>
            <a:pPr marL="171450" indent="-171450">
              <a:buFontTx/>
              <a:buChar char="-"/>
            </a:pPr>
            <a:endParaRPr lang="en-US" altLang="ko-KR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팀원 </a:t>
            </a:r>
            <a:r>
              <a:rPr lang="en-US" altLang="ko-KR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:</a:t>
            </a:r>
            <a:endParaRPr lang="en-US" altLang="ko-KR" sz="2000" dirty="0">
              <a:solidFill>
                <a:schemeClr val="accent5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7" name="Szövegdoboz 10">
            <a:extLst>
              <a:ext uri="{FF2B5EF4-FFF2-40B4-BE49-F238E27FC236}">
                <a16:creationId xmlns:a16="http://schemas.microsoft.com/office/drawing/2014/main" id="{6C56A2C9-B45A-4494-B5BE-A93F4609819D}"/>
              </a:ext>
            </a:extLst>
          </p:cNvPr>
          <p:cNvSpPr txBox="1"/>
          <p:nvPr/>
        </p:nvSpPr>
        <p:spPr>
          <a:xfrm>
            <a:off x="4295800" y="1540242"/>
            <a:ext cx="6835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새굴림" panose="02030600000101010101" pitchFamily="18" charset="-127"/>
                <a:ea typeface="새굴림" panose="02030600000101010101" pitchFamily="18" charset="-127"/>
              </a:rPr>
              <a:t> 개발동기 및 목표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491DD3-3953-403D-AB29-E0010A06E5F3}"/>
              </a:ext>
            </a:extLst>
          </p:cNvPr>
          <p:cNvSpPr txBox="1"/>
          <p:nvPr/>
        </p:nvSpPr>
        <p:spPr>
          <a:xfrm>
            <a:off x="3535732" y="2440882"/>
            <a:ext cx="163859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개발 동기 </a:t>
            </a:r>
            <a:r>
              <a:rPr lang="en-US" altLang="ko-KR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:</a:t>
            </a:r>
          </a:p>
          <a:p>
            <a:pPr marL="171450" indent="-171450">
              <a:buFontTx/>
              <a:buChar char="-"/>
            </a:pPr>
            <a:endParaRPr lang="en-US" altLang="ko-KR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개발 목표 </a:t>
            </a:r>
            <a:r>
              <a:rPr lang="en-US" altLang="ko-KR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:</a:t>
            </a:r>
            <a:endParaRPr lang="en-US" altLang="ko-KR" sz="2000" dirty="0">
              <a:solidFill>
                <a:schemeClr val="accent5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A90F27FF-9EC3-4E14-B1BA-9904213647B2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415311" y="1619942"/>
            <a:ext cx="208031" cy="320020"/>
          </a:xfrm>
          <a:custGeom>
            <a:avLst/>
            <a:gdLst>
              <a:gd name="T0" fmla="*/ 36 w 70"/>
              <a:gd name="T1" fmla="*/ 30 h 197"/>
              <a:gd name="T2" fmla="*/ 50 w 70"/>
              <a:gd name="T3" fmla="*/ 15 h 197"/>
              <a:gd name="T4" fmla="*/ 36 w 70"/>
              <a:gd name="T5" fmla="*/ 0 h 197"/>
              <a:gd name="T6" fmla="*/ 21 w 70"/>
              <a:gd name="T7" fmla="*/ 15 h 197"/>
              <a:gd name="T8" fmla="*/ 36 w 70"/>
              <a:gd name="T9" fmla="*/ 30 h 197"/>
              <a:gd name="T10" fmla="*/ 70 w 70"/>
              <a:gd name="T11" fmla="*/ 49 h 197"/>
              <a:gd name="T12" fmla="*/ 56 w 70"/>
              <a:gd name="T13" fmla="*/ 35 h 197"/>
              <a:gd name="T14" fmla="*/ 14 w 70"/>
              <a:gd name="T15" fmla="*/ 35 h 197"/>
              <a:gd name="T16" fmla="*/ 0 w 70"/>
              <a:gd name="T17" fmla="*/ 49 h 197"/>
              <a:gd name="T18" fmla="*/ 0 w 70"/>
              <a:gd name="T19" fmla="*/ 104 h 197"/>
              <a:gd name="T20" fmla="*/ 6 w 70"/>
              <a:gd name="T21" fmla="*/ 110 h 197"/>
              <a:gd name="T22" fmla="*/ 12 w 70"/>
              <a:gd name="T23" fmla="*/ 104 h 197"/>
              <a:gd name="T24" fmla="*/ 12 w 70"/>
              <a:gd name="T25" fmla="*/ 54 h 197"/>
              <a:gd name="T26" fmla="*/ 15 w 70"/>
              <a:gd name="T27" fmla="*/ 54 h 197"/>
              <a:gd name="T28" fmla="*/ 15 w 70"/>
              <a:gd name="T29" fmla="*/ 188 h 197"/>
              <a:gd name="T30" fmla="*/ 24 w 70"/>
              <a:gd name="T31" fmla="*/ 197 h 197"/>
              <a:gd name="T32" fmla="*/ 33 w 70"/>
              <a:gd name="T33" fmla="*/ 188 h 197"/>
              <a:gd name="T34" fmla="*/ 33 w 70"/>
              <a:gd name="T35" fmla="*/ 115 h 197"/>
              <a:gd name="T36" fmla="*/ 38 w 70"/>
              <a:gd name="T37" fmla="*/ 115 h 197"/>
              <a:gd name="T38" fmla="*/ 38 w 70"/>
              <a:gd name="T39" fmla="*/ 188 h 197"/>
              <a:gd name="T40" fmla="*/ 47 w 70"/>
              <a:gd name="T41" fmla="*/ 197 h 197"/>
              <a:gd name="T42" fmla="*/ 55 w 70"/>
              <a:gd name="T43" fmla="*/ 188 h 197"/>
              <a:gd name="T44" fmla="*/ 55 w 70"/>
              <a:gd name="T45" fmla="*/ 54 h 197"/>
              <a:gd name="T46" fmla="*/ 58 w 70"/>
              <a:gd name="T47" fmla="*/ 54 h 197"/>
              <a:gd name="T48" fmla="*/ 58 w 70"/>
              <a:gd name="T49" fmla="*/ 104 h 197"/>
              <a:gd name="T50" fmla="*/ 64 w 70"/>
              <a:gd name="T51" fmla="*/ 110 h 197"/>
              <a:gd name="T52" fmla="*/ 70 w 70"/>
              <a:gd name="T53" fmla="*/ 104 h 197"/>
              <a:gd name="T54" fmla="*/ 70 w 70"/>
              <a:gd name="T55" fmla="*/ 49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197">
                <a:moveTo>
                  <a:pt x="36" y="30"/>
                </a:moveTo>
                <a:cubicBezTo>
                  <a:pt x="44" y="30"/>
                  <a:pt x="50" y="23"/>
                  <a:pt x="50" y="15"/>
                </a:cubicBezTo>
                <a:cubicBezTo>
                  <a:pt x="50" y="7"/>
                  <a:pt x="44" y="0"/>
                  <a:pt x="36" y="0"/>
                </a:cubicBezTo>
                <a:cubicBezTo>
                  <a:pt x="27" y="0"/>
                  <a:pt x="21" y="7"/>
                  <a:pt x="21" y="15"/>
                </a:cubicBezTo>
                <a:cubicBezTo>
                  <a:pt x="21" y="23"/>
                  <a:pt x="27" y="30"/>
                  <a:pt x="36" y="30"/>
                </a:cubicBezTo>
                <a:close/>
                <a:moveTo>
                  <a:pt x="70" y="49"/>
                </a:moveTo>
                <a:cubicBezTo>
                  <a:pt x="70" y="42"/>
                  <a:pt x="64" y="35"/>
                  <a:pt x="56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7" y="35"/>
                  <a:pt x="0" y="42"/>
                  <a:pt x="0" y="49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3" y="110"/>
                  <a:pt x="6" y="110"/>
                </a:cubicBezTo>
                <a:cubicBezTo>
                  <a:pt x="10" y="110"/>
                  <a:pt x="12" y="107"/>
                  <a:pt x="12" y="104"/>
                </a:cubicBezTo>
                <a:cubicBezTo>
                  <a:pt x="12" y="54"/>
                  <a:pt x="12" y="54"/>
                  <a:pt x="12" y="54"/>
                </a:cubicBezTo>
                <a:cubicBezTo>
                  <a:pt x="15" y="54"/>
                  <a:pt x="15" y="54"/>
                  <a:pt x="15" y="54"/>
                </a:cubicBezTo>
                <a:cubicBezTo>
                  <a:pt x="15" y="188"/>
                  <a:pt x="15" y="188"/>
                  <a:pt x="15" y="188"/>
                </a:cubicBezTo>
                <a:cubicBezTo>
                  <a:pt x="15" y="193"/>
                  <a:pt x="19" y="197"/>
                  <a:pt x="24" y="197"/>
                </a:cubicBezTo>
                <a:cubicBezTo>
                  <a:pt x="29" y="197"/>
                  <a:pt x="33" y="193"/>
                  <a:pt x="33" y="188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38" y="188"/>
                  <a:pt x="38" y="188"/>
                  <a:pt x="38" y="188"/>
                </a:cubicBezTo>
                <a:cubicBezTo>
                  <a:pt x="38" y="193"/>
                  <a:pt x="42" y="197"/>
                  <a:pt x="47" y="197"/>
                </a:cubicBezTo>
                <a:cubicBezTo>
                  <a:pt x="51" y="197"/>
                  <a:pt x="55" y="193"/>
                  <a:pt x="55" y="188"/>
                </a:cubicBezTo>
                <a:cubicBezTo>
                  <a:pt x="55" y="54"/>
                  <a:pt x="55" y="54"/>
                  <a:pt x="55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104"/>
                  <a:pt x="58" y="104"/>
                  <a:pt x="58" y="104"/>
                </a:cubicBezTo>
                <a:cubicBezTo>
                  <a:pt x="58" y="107"/>
                  <a:pt x="60" y="110"/>
                  <a:pt x="64" y="110"/>
                </a:cubicBezTo>
                <a:cubicBezTo>
                  <a:pt x="67" y="110"/>
                  <a:pt x="70" y="107"/>
                  <a:pt x="70" y="104"/>
                </a:cubicBezTo>
                <a:lnTo>
                  <a:pt x="70" y="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grpSp>
        <p:nvGrpSpPr>
          <p:cNvPr id="40" name="Csoportba foglalás 27">
            <a:extLst>
              <a:ext uri="{FF2B5EF4-FFF2-40B4-BE49-F238E27FC236}">
                <a16:creationId xmlns:a16="http://schemas.microsoft.com/office/drawing/2014/main" id="{8ECD24C9-2DEC-476A-B4F9-0EC046F280CB}"/>
              </a:ext>
            </a:extLst>
          </p:cNvPr>
          <p:cNvGrpSpPr/>
          <p:nvPr/>
        </p:nvGrpSpPr>
        <p:grpSpPr>
          <a:xfrm>
            <a:off x="561993" y="1592417"/>
            <a:ext cx="251739" cy="354554"/>
            <a:chOff x="1829907" y="3804149"/>
            <a:chExt cx="399180" cy="798361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FD1CEDEA-EEEF-4758-ACDF-15EF68C43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907" y="3946945"/>
              <a:ext cx="399180" cy="655565"/>
            </a:xfrm>
            <a:custGeom>
              <a:avLst/>
              <a:gdLst>
                <a:gd name="T0" fmla="*/ 87 w 98"/>
                <a:gd name="T1" fmla="*/ 68 h 162"/>
                <a:gd name="T2" fmla="*/ 92 w 98"/>
                <a:gd name="T3" fmla="*/ 74 h 162"/>
                <a:gd name="T4" fmla="*/ 98 w 98"/>
                <a:gd name="T5" fmla="*/ 68 h 162"/>
                <a:gd name="T6" fmla="*/ 84 w 98"/>
                <a:gd name="T7" fmla="*/ 13 h 162"/>
                <a:gd name="T8" fmla="*/ 70 w 98"/>
                <a:gd name="T9" fmla="*/ 0 h 162"/>
                <a:gd name="T10" fmla="*/ 28 w 98"/>
                <a:gd name="T11" fmla="*/ 0 h 162"/>
                <a:gd name="T12" fmla="*/ 14 w 98"/>
                <a:gd name="T13" fmla="*/ 13 h 162"/>
                <a:gd name="T14" fmla="*/ 0 w 98"/>
                <a:gd name="T15" fmla="*/ 68 h 162"/>
                <a:gd name="T16" fmla="*/ 6 w 98"/>
                <a:gd name="T17" fmla="*/ 74 h 162"/>
                <a:gd name="T18" fmla="*/ 12 w 98"/>
                <a:gd name="T19" fmla="*/ 68 h 162"/>
                <a:gd name="T20" fmla="*/ 26 w 98"/>
                <a:gd name="T21" fmla="*/ 18 h 162"/>
                <a:gd name="T22" fmla="*/ 29 w 98"/>
                <a:gd name="T23" fmla="*/ 18 h 162"/>
                <a:gd name="T24" fmla="*/ 6 w 98"/>
                <a:gd name="T25" fmla="*/ 100 h 162"/>
                <a:gd name="T26" fmla="*/ 29 w 98"/>
                <a:gd name="T27" fmla="*/ 100 h 162"/>
                <a:gd name="T28" fmla="*/ 29 w 98"/>
                <a:gd name="T29" fmla="*/ 153 h 162"/>
                <a:gd name="T30" fmla="*/ 38 w 98"/>
                <a:gd name="T31" fmla="*/ 162 h 162"/>
                <a:gd name="T32" fmla="*/ 47 w 98"/>
                <a:gd name="T33" fmla="*/ 153 h 162"/>
                <a:gd name="T34" fmla="*/ 47 w 98"/>
                <a:gd name="T35" fmla="*/ 100 h 162"/>
                <a:gd name="T36" fmla="*/ 52 w 98"/>
                <a:gd name="T37" fmla="*/ 100 h 162"/>
                <a:gd name="T38" fmla="*/ 52 w 98"/>
                <a:gd name="T39" fmla="*/ 153 h 162"/>
                <a:gd name="T40" fmla="*/ 61 w 98"/>
                <a:gd name="T41" fmla="*/ 162 h 162"/>
                <a:gd name="T42" fmla="*/ 69 w 98"/>
                <a:gd name="T43" fmla="*/ 153 h 162"/>
                <a:gd name="T44" fmla="*/ 69 w 98"/>
                <a:gd name="T45" fmla="*/ 100 h 162"/>
                <a:gd name="T46" fmla="*/ 93 w 98"/>
                <a:gd name="T47" fmla="*/ 100 h 162"/>
                <a:gd name="T48" fmla="*/ 69 w 98"/>
                <a:gd name="T49" fmla="*/ 18 h 162"/>
                <a:gd name="T50" fmla="*/ 72 w 98"/>
                <a:gd name="T51" fmla="*/ 18 h 162"/>
                <a:gd name="T52" fmla="*/ 87 w 98"/>
                <a:gd name="T53" fmla="*/ 6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8" h="162">
                  <a:moveTo>
                    <a:pt x="87" y="68"/>
                  </a:moveTo>
                  <a:cubicBezTo>
                    <a:pt x="87" y="71"/>
                    <a:pt x="89" y="74"/>
                    <a:pt x="92" y="74"/>
                  </a:cubicBezTo>
                  <a:cubicBezTo>
                    <a:pt x="96" y="74"/>
                    <a:pt x="98" y="71"/>
                    <a:pt x="98" y="68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81" y="5"/>
                    <a:pt x="78" y="0"/>
                    <a:pt x="7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0" y="0"/>
                    <a:pt x="16" y="6"/>
                    <a:pt x="14" y="13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2"/>
                    <a:pt x="2" y="74"/>
                    <a:pt x="6" y="74"/>
                  </a:cubicBezTo>
                  <a:cubicBezTo>
                    <a:pt x="9" y="74"/>
                    <a:pt x="10" y="72"/>
                    <a:pt x="12" y="6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29" y="100"/>
                    <a:pt x="29" y="100"/>
                    <a:pt x="29" y="100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8"/>
                    <a:pt x="33" y="162"/>
                    <a:pt x="38" y="162"/>
                  </a:cubicBezTo>
                  <a:cubicBezTo>
                    <a:pt x="43" y="162"/>
                    <a:pt x="47" y="158"/>
                    <a:pt x="47" y="153"/>
                  </a:cubicBezTo>
                  <a:cubicBezTo>
                    <a:pt x="47" y="100"/>
                    <a:pt x="47" y="100"/>
                    <a:pt x="47" y="100"/>
                  </a:cubicBezTo>
                  <a:cubicBezTo>
                    <a:pt x="52" y="100"/>
                    <a:pt x="52" y="100"/>
                    <a:pt x="52" y="100"/>
                  </a:cubicBezTo>
                  <a:cubicBezTo>
                    <a:pt x="52" y="153"/>
                    <a:pt x="52" y="153"/>
                    <a:pt x="52" y="153"/>
                  </a:cubicBezTo>
                  <a:cubicBezTo>
                    <a:pt x="52" y="158"/>
                    <a:pt x="56" y="162"/>
                    <a:pt x="61" y="162"/>
                  </a:cubicBezTo>
                  <a:cubicBezTo>
                    <a:pt x="65" y="162"/>
                    <a:pt x="69" y="158"/>
                    <a:pt x="69" y="153"/>
                  </a:cubicBezTo>
                  <a:cubicBezTo>
                    <a:pt x="69" y="100"/>
                    <a:pt x="69" y="100"/>
                    <a:pt x="69" y="100"/>
                  </a:cubicBezTo>
                  <a:cubicBezTo>
                    <a:pt x="93" y="100"/>
                    <a:pt x="93" y="100"/>
                    <a:pt x="93" y="100"/>
                  </a:cubicBezTo>
                  <a:cubicBezTo>
                    <a:pt x="69" y="18"/>
                    <a:pt x="69" y="18"/>
                    <a:pt x="69" y="18"/>
                  </a:cubicBezTo>
                  <a:cubicBezTo>
                    <a:pt x="72" y="18"/>
                    <a:pt x="72" y="18"/>
                    <a:pt x="72" y="18"/>
                  </a:cubicBezTo>
                  <a:lnTo>
                    <a:pt x="87" y="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새굴림" panose="02030600000101010101" pitchFamily="18" charset="-127"/>
                <a:ea typeface="새굴림" panose="02030600000101010101" pitchFamily="18" charset="-127"/>
              </a:endParaRPr>
            </a:p>
          </p:txBody>
        </p:sp>
        <p:sp>
          <p:nvSpPr>
            <p:cNvPr id="42" name="Oval 6">
              <a:extLst>
                <a:ext uri="{FF2B5EF4-FFF2-40B4-BE49-F238E27FC236}">
                  <a16:creationId xmlns:a16="http://schemas.microsoft.com/office/drawing/2014/main" id="{2B803F72-A738-4590-9D5B-91C9A32E6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703" y="3804149"/>
              <a:ext cx="123324" cy="12007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새굴림" panose="02030600000101010101" pitchFamily="18" charset="-127"/>
                <a:ea typeface="새굴림" panose="02030600000101010101" pitchFamily="18" charset="-127"/>
              </a:endParaRPr>
            </a:p>
          </p:txBody>
        </p:sp>
      </p:grpSp>
      <p:grpSp>
        <p:nvGrpSpPr>
          <p:cNvPr id="19" name="Csoportba foglalás 17">
            <a:extLst>
              <a:ext uri="{FF2B5EF4-FFF2-40B4-BE49-F238E27FC236}">
                <a16:creationId xmlns:a16="http://schemas.microsoft.com/office/drawing/2014/main" id="{6A036F77-C92C-4FC4-97F4-7C2D9D7A3DB3}"/>
              </a:ext>
            </a:extLst>
          </p:cNvPr>
          <p:cNvGrpSpPr/>
          <p:nvPr/>
        </p:nvGrpSpPr>
        <p:grpSpPr>
          <a:xfrm>
            <a:off x="4025283" y="1700808"/>
            <a:ext cx="342525" cy="269965"/>
            <a:chOff x="4706939" y="4245528"/>
            <a:chExt cx="407988" cy="411163"/>
          </a:xfrm>
        </p:grpSpPr>
        <p:sp>
          <p:nvSpPr>
            <p:cNvPr id="20" name="Freeform 67">
              <a:extLst>
                <a:ext uri="{FF2B5EF4-FFF2-40B4-BE49-F238E27FC236}">
                  <a16:creationId xmlns:a16="http://schemas.microsoft.com/office/drawing/2014/main" id="{B0AD0557-CC3F-42ED-801B-868C0F2E5F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06939" y="4245528"/>
              <a:ext cx="407988" cy="411163"/>
            </a:xfrm>
            <a:custGeom>
              <a:avLst/>
              <a:gdLst>
                <a:gd name="T0" fmla="*/ 91 w 109"/>
                <a:gd name="T1" fmla="*/ 46 h 109"/>
                <a:gd name="T2" fmla="*/ 85 w 109"/>
                <a:gd name="T3" fmla="*/ 35 h 109"/>
                <a:gd name="T4" fmla="*/ 92 w 109"/>
                <a:gd name="T5" fmla="*/ 26 h 109"/>
                <a:gd name="T6" fmla="*/ 91 w 109"/>
                <a:gd name="T7" fmla="*/ 16 h 109"/>
                <a:gd name="T8" fmla="*/ 75 w 109"/>
                <a:gd name="T9" fmla="*/ 23 h 109"/>
                <a:gd name="T10" fmla="*/ 62 w 109"/>
                <a:gd name="T11" fmla="*/ 19 h 109"/>
                <a:gd name="T12" fmla="*/ 61 w 109"/>
                <a:gd name="T13" fmla="*/ 7 h 109"/>
                <a:gd name="T14" fmla="*/ 53 w 109"/>
                <a:gd name="T15" fmla="*/ 1 h 109"/>
                <a:gd name="T16" fmla="*/ 46 w 109"/>
                <a:gd name="T17" fmla="*/ 18 h 109"/>
                <a:gd name="T18" fmla="*/ 35 w 109"/>
                <a:gd name="T19" fmla="*/ 24 h 109"/>
                <a:gd name="T20" fmla="*/ 26 w 109"/>
                <a:gd name="T21" fmla="*/ 16 h 109"/>
                <a:gd name="T22" fmla="*/ 16 w 109"/>
                <a:gd name="T23" fmla="*/ 17 h 109"/>
                <a:gd name="T24" fmla="*/ 23 w 109"/>
                <a:gd name="T25" fmla="*/ 34 h 109"/>
                <a:gd name="T26" fmla="*/ 19 w 109"/>
                <a:gd name="T27" fmla="*/ 46 h 109"/>
                <a:gd name="T28" fmla="*/ 7 w 109"/>
                <a:gd name="T29" fmla="*/ 48 h 109"/>
                <a:gd name="T30" fmla="*/ 1 w 109"/>
                <a:gd name="T31" fmla="*/ 55 h 109"/>
                <a:gd name="T32" fmla="*/ 17 w 109"/>
                <a:gd name="T33" fmla="*/ 62 h 109"/>
                <a:gd name="T34" fmla="*/ 23 w 109"/>
                <a:gd name="T35" fmla="*/ 74 h 109"/>
                <a:gd name="T36" fmla="*/ 16 w 109"/>
                <a:gd name="T37" fmla="*/ 83 h 109"/>
                <a:gd name="T38" fmla="*/ 17 w 109"/>
                <a:gd name="T39" fmla="*/ 93 h 109"/>
                <a:gd name="T40" fmla="*/ 34 w 109"/>
                <a:gd name="T41" fmla="*/ 86 h 109"/>
                <a:gd name="T42" fmla="*/ 46 w 109"/>
                <a:gd name="T43" fmla="*/ 90 h 109"/>
                <a:gd name="T44" fmla="*/ 47 w 109"/>
                <a:gd name="T45" fmla="*/ 102 h 109"/>
                <a:gd name="T46" fmla="*/ 55 w 109"/>
                <a:gd name="T47" fmla="*/ 108 h 109"/>
                <a:gd name="T48" fmla="*/ 62 w 109"/>
                <a:gd name="T49" fmla="*/ 91 h 109"/>
                <a:gd name="T50" fmla="*/ 74 w 109"/>
                <a:gd name="T51" fmla="*/ 85 h 109"/>
                <a:gd name="T52" fmla="*/ 83 w 109"/>
                <a:gd name="T53" fmla="*/ 93 h 109"/>
                <a:gd name="T54" fmla="*/ 93 w 109"/>
                <a:gd name="T55" fmla="*/ 92 h 109"/>
                <a:gd name="T56" fmla="*/ 86 w 109"/>
                <a:gd name="T57" fmla="*/ 75 h 109"/>
                <a:gd name="T58" fmla="*/ 90 w 109"/>
                <a:gd name="T59" fmla="*/ 62 h 109"/>
                <a:gd name="T60" fmla="*/ 101 w 109"/>
                <a:gd name="T61" fmla="*/ 61 h 109"/>
                <a:gd name="T62" fmla="*/ 108 w 109"/>
                <a:gd name="T63" fmla="*/ 53 h 109"/>
                <a:gd name="T64" fmla="*/ 54 w 109"/>
                <a:gd name="T65" fmla="*/ 77 h 109"/>
                <a:gd name="T66" fmla="*/ 54 w 109"/>
                <a:gd name="T67" fmla="*/ 32 h 109"/>
                <a:gd name="T68" fmla="*/ 54 w 109"/>
                <a:gd name="T69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109">
                  <a:moveTo>
                    <a:pt x="101" y="48"/>
                  </a:move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0" y="46"/>
                    <a:pt x="90" y="46"/>
                  </a:cubicBezTo>
                  <a:cubicBezTo>
                    <a:pt x="89" y="42"/>
                    <a:pt x="87" y="38"/>
                    <a:pt x="85" y="35"/>
                  </a:cubicBezTo>
                  <a:cubicBezTo>
                    <a:pt x="85" y="35"/>
                    <a:pt x="86" y="34"/>
                    <a:pt x="86" y="34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5" y="23"/>
                    <a:pt x="95" y="19"/>
                    <a:pt x="93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0" y="13"/>
                    <a:pt x="86" y="14"/>
                    <a:pt x="83" y="16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4" y="23"/>
                    <a:pt x="74" y="23"/>
                    <a:pt x="74" y="24"/>
                  </a:cubicBezTo>
                  <a:cubicBezTo>
                    <a:pt x="70" y="21"/>
                    <a:pt x="66" y="20"/>
                    <a:pt x="62" y="19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3"/>
                    <a:pt x="58" y="0"/>
                    <a:pt x="55" y="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0" y="0"/>
                    <a:pt x="48" y="3"/>
                    <a:pt x="47" y="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8"/>
                    <a:pt x="46" y="18"/>
                    <a:pt x="46" y="19"/>
                  </a:cubicBezTo>
                  <a:cubicBezTo>
                    <a:pt x="42" y="20"/>
                    <a:pt x="38" y="21"/>
                    <a:pt x="35" y="24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2" y="14"/>
                    <a:pt x="18" y="13"/>
                    <a:pt x="17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3" y="19"/>
                    <a:pt x="13" y="23"/>
                    <a:pt x="16" y="26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1" y="38"/>
                    <a:pt x="19" y="42"/>
                    <a:pt x="19" y="46"/>
                  </a:cubicBezTo>
                  <a:cubicBezTo>
                    <a:pt x="18" y="46"/>
                    <a:pt x="18" y="46"/>
                    <a:pt x="17" y="47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3" y="48"/>
                    <a:pt x="0" y="51"/>
                    <a:pt x="1" y="53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8"/>
                    <a:pt x="3" y="61"/>
                    <a:pt x="7" y="61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8" y="62"/>
                    <a:pt x="18" y="62"/>
                    <a:pt x="19" y="62"/>
                  </a:cubicBezTo>
                  <a:cubicBezTo>
                    <a:pt x="19" y="67"/>
                    <a:pt x="21" y="70"/>
                    <a:pt x="23" y="74"/>
                  </a:cubicBezTo>
                  <a:cubicBezTo>
                    <a:pt x="23" y="74"/>
                    <a:pt x="23" y="75"/>
                    <a:pt x="23" y="75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13" y="86"/>
                    <a:pt x="13" y="90"/>
                    <a:pt x="16" y="92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18" y="96"/>
                    <a:pt x="22" y="95"/>
                    <a:pt x="26" y="93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34" y="86"/>
                    <a:pt x="34" y="86"/>
                    <a:pt x="35" y="85"/>
                  </a:cubicBezTo>
                  <a:cubicBezTo>
                    <a:pt x="38" y="87"/>
                    <a:pt x="42" y="89"/>
                    <a:pt x="46" y="90"/>
                  </a:cubicBezTo>
                  <a:cubicBezTo>
                    <a:pt x="46" y="90"/>
                    <a:pt x="46" y="91"/>
                    <a:pt x="46" y="91"/>
                  </a:cubicBezTo>
                  <a:cubicBezTo>
                    <a:pt x="47" y="102"/>
                    <a:pt x="47" y="102"/>
                    <a:pt x="47" y="102"/>
                  </a:cubicBezTo>
                  <a:cubicBezTo>
                    <a:pt x="48" y="106"/>
                    <a:pt x="50" y="109"/>
                    <a:pt x="53" y="108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58" y="109"/>
                    <a:pt x="61" y="106"/>
                    <a:pt x="61" y="102"/>
                  </a:cubicBezTo>
                  <a:cubicBezTo>
                    <a:pt x="62" y="91"/>
                    <a:pt x="62" y="91"/>
                    <a:pt x="62" y="91"/>
                  </a:cubicBezTo>
                  <a:cubicBezTo>
                    <a:pt x="62" y="91"/>
                    <a:pt x="62" y="90"/>
                    <a:pt x="62" y="90"/>
                  </a:cubicBezTo>
                  <a:cubicBezTo>
                    <a:pt x="66" y="89"/>
                    <a:pt x="70" y="87"/>
                    <a:pt x="74" y="85"/>
                  </a:cubicBezTo>
                  <a:cubicBezTo>
                    <a:pt x="74" y="86"/>
                    <a:pt x="74" y="86"/>
                    <a:pt x="75" y="86"/>
                  </a:cubicBezTo>
                  <a:cubicBezTo>
                    <a:pt x="83" y="93"/>
                    <a:pt x="83" y="93"/>
                    <a:pt x="83" y="93"/>
                  </a:cubicBezTo>
                  <a:cubicBezTo>
                    <a:pt x="86" y="95"/>
                    <a:pt x="90" y="96"/>
                    <a:pt x="91" y="93"/>
                  </a:cubicBezTo>
                  <a:cubicBezTo>
                    <a:pt x="93" y="92"/>
                    <a:pt x="93" y="92"/>
                    <a:pt x="93" y="92"/>
                  </a:cubicBezTo>
                  <a:cubicBezTo>
                    <a:pt x="95" y="90"/>
                    <a:pt x="95" y="86"/>
                    <a:pt x="92" y="83"/>
                  </a:cubicBezTo>
                  <a:cubicBezTo>
                    <a:pt x="86" y="75"/>
                    <a:pt x="86" y="75"/>
                    <a:pt x="86" y="75"/>
                  </a:cubicBezTo>
                  <a:cubicBezTo>
                    <a:pt x="86" y="75"/>
                    <a:pt x="85" y="74"/>
                    <a:pt x="85" y="74"/>
                  </a:cubicBezTo>
                  <a:cubicBezTo>
                    <a:pt x="87" y="70"/>
                    <a:pt x="89" y="67"/>
                    <a:pt x="90" y="62"/>
                  </a:cubicBezTo>
                  <a:cubicBezTo>
                    <a:pt x="90" y="62"/>
                    <a:pt x="91" y="62"/>
                    <a:pt x="91" y="62"/>
                  </a:cubicBezTo>
                  <a:cubicBezTo>
                    <a:pt x="101" y="61"/>
                    <a:pt x="101" y="61"/>
                    <a:pt x="101" y="61"/>
                  </a:cubicBezTo>
                  <a:cubicBezTo>
                    <a:pt x="106" y="61"/>
                    <a:pt x="109" y="58"/>
                    <a:pt x="108" y="55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9" y="51"/>
                    <a:pt x="106" y="48"/>
                    <a:pt x="101" y="48"/>
                  </a:cubicBezTo>
                  <a:close/>
                  <a:moveTo>
                    <a:pt x="54" y="77"/>
                  </a:moveTo>
                  <a:cubicBezTo>
                    <a:pt x="42" y="77"/>
                    <a:pt x="32" y="67"/>
                    <a:pt x="32" y="54"/>
                  </a:cubicBezTo>
                  <a:cubicBezTo>
                    <a:pt x="32" y="42"/>
                    <a:pt x="42" y="32"/>
                    <a:pt x="54" y="32"/>
                  </a:cubicBezTo>
                  <a:cubicBezTo>
                    <a:pt x="67" y="32"/>
                    <a:pt x="77" y="42"/>
                    <a:pt x="77" y="54"/>
                  </a:cubicBezTo>
                  <a:cubicBezTo>
                    <a:pt x="77" y="67"/>
                    <a:pt x="67" y="77"/>
                    <a:pt x="54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새굴림" panose="02030600000101010101" pitchFamily="18" charset="-127"/>
                <a:ea typeface="새굴림" panose="02030600000101010101" pitchFamily="18" charset="-127"/>
              </a:endParaRPr>
            </a:p>
          </p:txBody>
        </p:sp>
        <p:sp>
          <p:nvSpPr>
            <p:cNvPr id="21" name="Oval 68">
              <a:extLst>
                <a:ext uri="{FF2B5EF4-FFF2-40B4-BE49-F238E27FC236}">
                  <a16:creationId xmlns:a16="http://schemas.microsoft.com/office/drawing/2014/main" id="{7AC8E3C8-60AB-4E1A-BDC1-56B0A9404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6164" y="4401103"/>
              <a:ext cx="104775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새굴림" panose="02030600000101010101" pitchFamily="18" charset="-127"/>
                <a:ea typeface="새굴림" panose="02030600000101010101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DAA4E1C-2DAC-400A-9595-C2A2A67C0F61}"/>
              </a:ext>
            </a:extLst>
          </p:cNvPr>
          <p:cNvSpPr txBox="1"/>
          <p:nvPr/>
        </p:nvSpPr>
        <p:spPr>
          <a:xfrm>
            <a:off x="1334465" y="3808359"/>
            <a:ext cx="1040670" cy="149682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이현재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20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안지수</a:t>
            </a:r>
            <a:endParaRPr lang="ko-KR" altLang="en-US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53039D-3AA6-4DEE-918E-6E1F62A20207}"/>
              </a:ext>
            </a:extLst>
          </p:cNvPr>
          <p:cNvSpPr txBox="1"/>
          <p:nvPr/>
        </p:nvSpPr>
        <p:spPr>
          <a:xfrm>
            <a:off x="1379786" y="2435696"/>
            <a:ext cx="1040670" cy="52322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LAJI</a:t>
            </a:r>
            <a:endParaRPr lang="ko-KR" altLang="en-US" sz="28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F5951C-3348-4B09-940B-A2F9852FD18E}"/>
              </a:ext>
            </a:extLst>
          </p:cNvPr>
          <p:cNvSpPr txBox="1"/>
          <p:nvPr/>
        </p:nvSpPr>
        <p:spPr>
          <a:xfrm>
            <a:off x="5152990" y="2373340"/>
            <a:ext cx="6570177" cy="141782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 미디어 시대에 맞춰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영상 편집 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수요 증가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전문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영상 편집자의 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부족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 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높은 몸값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영상 편집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작업의 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능률성 증가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6001A9-2EC0-4650-AC37-B4733FF7D7E5}"/>
              </a:ext>
            </a:extLst>
          </p:cNvPr>
          <p:cNvSpPr txBox="1"/>
          <p:nvPr/>
        </p:nvSpPr>
        <p:spPr>
          <a:xfrm>
            <a:off x="5152990" y="4193534"/>
            <a:ext cx="6615498" cy="1879489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자연어처리를 활용한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시청자 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채팅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분석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영상 속의 </a:t>
            </a:r>
            <a:r>
              <a:rPr lang="ko-KR" alt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방송자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얼굴 표정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인식 및 분석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한국어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영어 지원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및 효율적인 서버관리를 위한</a:t>
            </a:r>
            <a:r>
              <a:rPr lang="ko-KR" altLang="en-US" sz="2000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DevOps</a:t>
            </a:r>
            <a:r>
              <a:rPr lang="en-US" altLang="ko-KR" sz="2000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적용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571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ekerekített téglalapbuborék 14">
            <a:extLst>
              <a:ext uri="{FF2B5EF4-FFF2-40B4-BE49-F238E27FC236}">
                <a16:creationId xmlns:a16="http://schemas.microsoft.com/office/drawing/2014/main" id="{0522B8A2-241C-42B5-9EB6-90C8402AFDC1}"/>
              </a:ext>
            </a:extLst>
          </p:cNvPr>
          <p:cNvSpPr/>
          <p:nvPr/>
        </p:nvSpPr>
        <p:spPr>
          <a:xfrm>
            <a:off x="191344" y="1402468"/>
            <a:ext cx="11809311" cy="526689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263352" y="260648"/>
            <a:ext cx="39725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600" dirty="0">
                <a:solidFill>
                  <a:schemeClr val="accent2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프로젝트 </a:t>
            </a:r>
            <a:r>
              <a:rPr lang="ko-KR" altLang="en-US" sz="4000" spc="600" dirty="0">
                <a:solidFill>
                  <a:schemeClr val="tx2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개요</a:t>
            </a:r>
            <a:endParaRPr lang="en-US" sz="4000" spc="600" dirty="0">
              <a:solidFill>
                <a:schemeClr val="tx2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10" name="Egyenes összekötő 9"/>
          <p:cNvCxnSpPr>
            <a:cxnSpLocks/>
          </p:cNvCxnSpPr>
          <p:nvPr/>
        </p:nvCxnSpPr>
        <p:spPr>
          <a:xfrm flipH="1">
            <a:off x="386573" y="939914"/>
            <a:ext cx="507326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>
            <a:cxnSpLocks/>
          </p:cNvCxnSpPr>
          <p:nvPr/>
        </p:nvCxnSpPr>
        <p:spPr>
          <a:xfrm flipH="1">
            <a:off x="893899" y="939914"/>
            <a:ext cx="52158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DB6915D4-A9DB-49E8-BD5C-52945D10D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50" y="285071"/>
            <a:ext cx="1495425" cy="335617"/>
          </a:xfrm>
          <a:prstGeom prst="rect">
            <a:avLst/>
          </a:prstGeom>
        </p:spPr>
      </p:pic>
      <p:grpSp>
        <p:nvGrpSpPr>
          <p:cNvPr id="12" name="Csoportba foglalás 17">
            <a:extLst>
              <a:ext uri="{FF2B5EF4-FFF2-40B4-BE49-F238E27FC236}">
                <a16:creationId xmlns:a16="http://schemas.microsoft.com/office/drawing/2014/main" id="{C7095208-AF0A-4D94-B845-173F47B3C966}"/>
              </a:ext>
            </a:extLst>
          </p:cNvPr>
          <p:cNvGrpSpPr/>
          <p:nvPr/>
        </p:nvGrpSpPr>
        <p:grpSpPr>
          <a:xfrm>
            <a:off x="640907" y="1718875"/>
            <a:ext cx="342525" cy="269965"/>
            <a:chOff x="4706939" y="4245528"/>
            <a:chExt cx="407988" cy="411163"/>
          </a:xfrm>
        </p:grpSpPr>
        <p:sp>
          <p:nvSpPr>
            <p:cNvPr id="14" name="Freeform 67">
              <a:extLst>
                <a:ext uri="{FF2B5EF4-FFF2-40B4-BE49-F238E27FC236}">
                  <a16:creationId xmlns:a16="http://schemas.microsoft.com/office/drawing/2014/main" id="{94E7672C-33E7-4C96-BDBF-45D9762D1A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06939" y="4245528"/>
              <a:ext cx="407988" cy="411163"/>
            </a:xfrm>
            <a:custGeom>
              <a:avLst/>
              <a:gdLst>
                <a:gd name="T0" fmla="*/ 91 w 109"/>
                <a:gd name="T1" fmla="*/ 46 h 109"/>
                <a:gd name="T2" fmla="*/ 85 w 109"/>
                <a:gd name="T3" fmla="*/ 35 h 109"/>
                <a:gd name="T4" fmla="*/ 92 w 109"/>
                <a:gd name="T5" fmla="*/ 26 h 109"/>
                <a:gd name="T6" fmla="*/ 91 w 109"/>
                <a:gd name="T7" fmla="*/ 16 h 109"/>
                <a:gd name="T8" fmla="*/ 75 w 109"/>
                <a:gd name="T9" fmla="*/ 23 h 109"/>
                <a:gd name="T10" fmla="*/ 62 w 109"/>
                <a:gd name="T11" fmla="*/ 19 h 109"/>
                <a:gd name="T12" fmla="*/ 61 w 109"/>
                <a:gd name="T13" fmla="*/ 7 h 109"/>
                <a:gd name="T14" fmla="*/ 53 w 109"/>
                <a:gd name="T15" fmla="*/ 1 h 109"/>
                <a:gd name="T16" fmla="*/ 46 w 109"/>
                <a:gd name="T17" fmla="*/ 18 h 109"/>
                <a:gd name="T18" fmla="*/ 35 w 109"/>
                <a:gd name="T19" fmla="*/ 24 h 109"/>
                <a:gd name="T20" fmla="*/ 26 w 109"/>
                <a:gd name="T21" fmla="*/ 16 h 109"/>
                <a:gd name="T22" fmla="*/ 16 w 109"/>
                <a:gd name="T23" fmla="*/ 17 h 109"/>
                <a:gd name="T24" fmla="*/ 23 w 109"/>
                <a:gd name="T25" fmla="*/ 34 h 109"/>
                <a:gd name="T26" fmla="*/ 19 w 109"/>
                <a:gd name="T27" fmla="*/ 46 h 109"/>
                <a:gd name="T28" fmla="*/ 7 w 109"/>
                <a:gd name="T29" fmla="*/ 48 h 109"/>
                <a:gd name="T30" fmla="*/ 1 w 109"/>
                <a:gd name="T31" fmla="*/ 55 h 109"/>
                <a:gd name="T32" fmla="*/ 17 w 109"/>
                <a:gd name="T33" fmla="*/ 62 h 109"/>
                <a:gd name="T34" fmla="*/ 23 w 109"/>
                <a:gd name="T35" fmla="*/ 74 h 109"/>
                <a:gd name="T36" fmla="*/ 16 w 109"/>
                <a:gd name="T37" fmla="*/ 83 h 109"/>
                <a:gd name="T38" fmla="*/ 17 w 109"/>
                <a:gd name="T39" fmla="*/ 93 h 109"/>
                <a:gd name="T40" fmla="*/ 34 w 109"/>
                <a:gd name="T41" fmla="*/ 86 h 109"/>
                <a:gd name="T42" fmla="*/ 46 w 109"/>
                <a:gd name="T43" fmla="*/ 90 h 109"/>
                <a:gd name="T44" fmla="*/ 47 w 109"/>
                <a:gd name="T45" fmla="*/ 102 h 109"/>
                <a:gd name="T46" fmla="*/ 55 w 109"/>
                <a:gd name="T47" fmla="*/ 108 h 109"/>
                <a:gd name="T48" fmla="*/ 62 w 109"/>
                <a:gd name="T49" fmla="*/ 91 h 109"/>
                <a:gd name="T50" fmla="*/ 74 w 109"/>
                <a:gd name="T51" fmla="*/ 85 h 109"/>
                <a:gd name="T52" fmla="*/ 83 w 109"/>
                <a:gd name="T53" fmla="*/ 93 h 109"/>
                <a:gd name="T54" fmla="*/ 93 w 109"/>
                <a:gd name="T55" fmla="*/ 92 h 109"/>
                <a:gd name="T56" fmla="*/ 86 w 109"/>
                <a:gd name="T57" fmla="*/ 75 h 109"/>
                <a:gd name="T58" fmla="*/ 90 w 109"/>
                <a:gd name="T59" fmla="*/ 62 h 109"/>
                <a:gd name="T60" fmla="*/ 101 w 109"/>
                <a:gd name="T61" fmla="*/ 61 h 109"/>
                <a:gd name="T62" fmla="*/ 108 w 109"/>
                <a:gd name="T63" fmla="*/ 53 h 109"/>
                <a:gd name="T64" fmla="*/ 54 w 109"/>
                <a:gd name="T65" fmla="*/ 77 h 109"/>
                <a:gd name="T66" fmla="*/ 54 w 109"/>
                <a:gd name="T67" fmla="*/ 32 h 109"/>
                <a:gd name="T68" fmla="*/ 54 w 109"/>
                <a:gd name="T69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109">
                  <a:moveTo>
                    <a:pt x="101" y="48"/>
                  </a:move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0" y="46"/>
                    <a:pt x="90" y="46"/>
                  </a:cubicBezTo>
                  <a:cubicBezTo>
                    <a:pt x="89" y="42"/>
                    <a:pt x="87" y="38"/>
                    <a:pt x="85" y="35"/>
                  </a:cubicBezTo>
                  <a:cubicBezTo>
                    <a:pt x="85" y="35"/>
                    <a:pt x="86" y="34"/>
                    <a:pt x="86" y="34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5" y="23"/>
                    <a:pt x="95" y="19"/>
                    <a:pt x="93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0" y="13"/>
                    <a:pt x="86" y="14"/>
                    <a:pt x="83" y="16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4" y="23"/>
                    <a:pt x="74" y="23"/>
                    <a:pt x="74" y="24"/>
                  </a:cubicBezTo>
                  <a:cubicBezTo>
                    <a:pt x="70" y="21"/>
                    <a:pt x="66" y="20"/>
                    <a:pt x="62" y="19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3"/>
                    <a:pt x="58" y="0"/>
                    <a:pt x="55" y="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0" y="0"/>
                    <a:pt x="48" y="3"/>
                    <a:pt x="47" y="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8"/>
                    <a:pt x="46" y="18"/>
                    <a:pt x="46" y="19"/>
                  </a:cubicBezTo>
                  <a:cubicBezTo>
                    <a:pt x="42" y="20"/>
                    <a:pt x="38" y="21"/>
                    <a:pt x="35" y="24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2" y="14"/>
                    <a:pt x="18" y="13"/>
                    <a:pt x="17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3" y="19"/>
                    <a:pt x="13" y="23"/>
                    <a:pt x="16" y="26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1" y="38"/>
                    <a:pt x="19" y="42"/>
                    <a:pt x="19" y="46"/>
                  </a:cubicBezTo>
                  <a:cubicBezTo>
                    <a:pt x="18" y="46"/>
                    <a:pt x="18" y="46"/>
                    <a:pt x="17" y="47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3" y="48"/>
                    <a:pt x="0" y="51"/>
                    <a:pt x="1" y="53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8"/>
                    <a:pt x="3" y="61"/>
                    <a:pt x="7" y="61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8" y="62"/>
                    <a:pt x="18" y="62"/>
                    <a:pt x="19" y="62"/>
                  </a:cubicBezTo>
                  <a:cubicBezTo>
                    <a:pt x="19" y="67"/>
                    <a:pt x="21" y="70"/>
                    <a:pt x="23" y="74"/>
                  </a:cubicBezTo>
                  <a:cubicBezTo>
                    <a:pt x="23" y="74"/>
                    <a:pt x="23" y="75"/>
                    <a:pt x="23" y="75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13" y="86"/>
                    <a:pt x="13" y="90"/>
                    <a:pt x="16" y="92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18" y="96"/>
                    <a:pt x="22" y="95"/>
                    <a:pt x="26" y="93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34" y="86"/>
                    <a:pt x="34" y="86"/>
                    <a:pt x="35" y="85"/>
                  </a:cubicBezTo>
                  <a:cubicBezTo>
                    <a:pt x="38" y="87"/>
                    <a:pt x="42" y="89"/>
                    <a:pt x="46" y="90"/>
                  </a:cubicBezTo>
                  <a:cubicBezTo>
                    <a:pt x="46" y="90"/>
                    <a:pt x="46" y="91"/>
                    <a:pt x="46" y="91"/>
                  </a:cubicBezTo>
                  <a:cubicBezTo>
                    <a:pt x="47" y="102"/>
                    <a:pt x="47" y="102"/>
                    <a:pt x="47" y="102"/>
                  </a:cubicBezTo>
                  <a:cubicBezTo>
                    <a:pt x="48" y="106"/>
                    <a:pt x="50" y="109"/>
                    <a:pt x="53" y="108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58" y="109"/>
                    <a:pt x="61" y="106"/>
                    <a:pt x="61" y="102"/>
                  </a:cubicBezTo>
                  <a:cubicBezTo>
                    <a:pt x="62" y="91"/>
                    <a:pt x="62" y="91"/>
                    <a:pt x="62" y="91"/>
                  </a:cubicBezTo>
                  <a:cubicBezTo>
                    <a:pt x="62" y="91"/>
                    <a:pt x="62" y="90"/>
                    <a:pt x="62" y="90"/>
                  </a:cubicBezTo>
                  <a:cubicBezTo>
                    <a:pt x="66" y="89"/>
                    <a:pt x="70" y="87"/>
                    <a:pt x="74" y="85"/>
                  </a:cubicBezTo>
                  <a:cubicBezTo>
                    <a:pt x="74" y="86"/>
                    <a:pt x="74" y="86"/>
                    <a:pt x="75" y="86"/>
                  </a:cubicBezTo>
                  <a:cubicBezTo>
                    <a:pt x="83" y="93"/>
                    <a:pt x="83" y="93"/>
                    <a:pt x="83" y="93"/>
                  </a:cubicBezTo>
                  <a:cubicBezTo>
                    <a:pt x="86" y="95"/>
                    <a:pt x="90" y="96"/>
                    <a:pt x="91" y="93"/>
                  </a:cubicBezTo>
                  <a:cubicBezTo>
                    <a:pt x="93" y="92"/>
                    <a:pt x="93" y="92"/>
                    <a:pt x="93" y="92"/>
                  </a:cubicBezTo>
                  <a:cubicBezTo>
                    <a:pt x="95" y="90"/>
                    <a:pt x="95" y="86"/>
                    <a:pt x="92" y="83"/>
                  </a:cubicBezTo>
                  <a:cubicBezTo>
                    <a:pt x="86" y="75"/>
                    <a:pt x="86" y="75"/>
                    <a:pt x="86" y="75"/>
                  </a:cubicBezTo>
                  <a:cubicBezTo>
                    <a:pt x="86" y="75"/>
                    <a:pt x="85" y="74"/>
                    <a:pt x="85" y="74"/>
                  </a:cubicBezTo>
                  <a:cubicBezTo>
                    <a:pt x="87" y="70"/>
                    <a:pt x="89" y="67"/>
                    <a:pt x="90" y="62"/>
                  </a:cubicBezTo>
                  <a:cubicBezTo>
                    <a:pt x="90" y="62"/>
                    <a:pt x="91" y="62"/>
                    <a:pt x="91" y="62"/>
                  </a:cubicBezTo>
                  <a:cubicBezTo>
                    <a:pt x="101" y="61"/>
                    <a:pt x="101" y="61"/>
                    <a:pt x="101" y="61"/>
                  </a:cubicBezTo>
                  <a:cubicBezTo>
                    <a:pt x="106" y="61"/>
                    <a:pt x="109" y="58"/>
                    <a:pt x="108" y="55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9" y="51"/>
                    <a:pt x="106" y="48"/>
                    <a:pt x="101" y="48"/>
                  </a:cubicBezTo>
                  <a:close/>
                  <a:moveTo>
                    <a:pt x="54" y="77"/>
                  </a:moveTo>
                  <a:cubicBezTo>
                    <a:pt x="42" y="77"/>
                    <a:pt x="32" y="67"/>
                    <a:pt x="32" y="54"/>
                  </a:cubicBezTo>
                  <a:cubicBezTo>
                    <a:pt x="32" y="42"/>
                    <a:pt x="42" y="32"/>
                    <a:pt x="54" y="32"/>
                  </a:cubicBezTo>
                  <a:cubicBezTo>
                    <a:pt x="67" y="32"/>
                    <a:pt x="77" y="42"/>
                    <a:pt x="77" y="54"/>
                  </a:cubicBezTo>
                  <a:cubicBezTo>
                    <a:pt x="77" y="67"/>
                    <a:pt x="67" y="77"/>
                    <a:pt x="54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새굴림" panose="02030600000101010101" pitchFamily="18" charset="-127"/>
                <a:ea typeface="새굴림" panose="02030600000101010101" pitchFamily="18" charset="-127"/>
              </a:endParaRPr>
            </a:p>
          </p:txBody>
        </p:sp>
        <p:sp>
          <p:nvSpPr>
            <p:cNvPr id="18" name="Oval 68">
              <a:extLst>
                <a:ext uri="{FF2B5EF4-FFF2-40B4-BE49-F238E27FC236}">
                  <a16:creationId xmlns:a16="http://schemas.microsoft.com/office/drawing/2014/main" id="{C0120739-4F06-4611-B922-4F3738C12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6164" y="4401103"/>
              <a:ext cx="104775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새굴림" panose="02030600000101010101" pitchFamily="18" charset="-127"/>
                <a:ea typeface="새굴림" panose="02030600000101010101" pitchFamily="18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6C9B3E2-14CE-4E43-8288-6FCD0CCED4DF}"/>
              </a:ext>
            </a:extLst>
          </p:cNvPr>
          <p:cNvSpPr txBox="1"/>
          <p:nvPr/>
        </p:nvSpPr>
        <p:spPr>
          <a:xfrm>
            <a:off x="577032" y="1914189"/>
            <a:ext cx="9055747" cy="666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18288">
              <a:lnSpc>
                <a:spcPct val="125000"/>
              </a:lnSpc>
            </a:pPr>
            <a:r>
              <a:rPr lang="ko-KR" altLang="en-US" sz="3200">
                <a:latin typeface="+mn-ea"/>
              </a:rPr>
              <a:t>        </a:t>
            </a:r>
            <a:r>
              <a:rPr lang="en-US" altLang="ko-KR" sz="3200" b="1" spc="-120">
                <a:solidFill>
                  <a:srgbClr val="231F20"/>
                </a:solidFill>
                <a:cs typeface="Malgun Gothic" panose="020B0503020000020004" pitchFamily="50" charset="-127"/>
              </a:rPr>
              <a:t>HighlightU?</a:t>
            </a:r>
            <a:endParaRPr lang="ko-KR" altLang="ko-KR" sz="3200" dirty="0">
              <a:effectLst/>
            </a:endParaRPr>
          </a:p>
        </p:txBody>
      </p:sp>
      <p:pic>
        <p:nvPicPr>
          <p:cNvPr id="21" name="그림 20" descr="표지판, 방이(가) 표시된 사진&#10;&#10;자동 생성된 설명">
            <a:extLst>
              <a:ext uri="{FF2B5EF4-FFF2-40B4-BE49-F238E27FC236}">
                <a16:creationId xmlns:a16="http://schemas.microsoft.com/office/drawing/2014/main" id="{2DF3F944-84DC-431C-B795-A7BDE1397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70" y="1619181"/>
            <a:ext cx="757323" cy="75732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7E8F7F2-07D0-4965-AD6A-10F653D4AF1C}"/>
              </a:ext>
            </a:extLst>
          </p:cNvPr>
          <p:cNvGrpSpPr/>
          <p:nvPr/>
        </p:nvGrpSpPr>
        <p:grpSpPr>
          <a:xfrm>
            <a:off x="574922" y="2669513"/>
            <a:ext cx="5649623" cy="3335462"/>
            <a:chOff x="3204220" y="2671615"/>
            <a:chExt cx="2828882" cy="167013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9245449D-5130-49D3-9CFD-3A5808E09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04220" y="2671615"/>
              <a:ext cx="2828882" cy="1670134"/>
            </a:xfrm>
            <a:prstGeom prst="rect">
              <a:avLst/>
            </a:prstGeom>
          </p:spPr>
        </p:pic>
        <p:pic>
          <p:nvPicPr>
            <p:cNvPr id="22" name="그림 21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05741C01-44B6-4DA1-9541-099652C99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55864" y="3537203"/>
              <a:ext cx="501122" cy="309443"/>
            </a:xfrm>
            <a:prstGeom prst="rect">
              <a:avLst/>
            </a:prstGeom>
          </p:spPr>
        </p:pic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E67F7F5-1CCC-46B2-954A-3D19092593BA}"/>
              </a:ext>
            </a:extLst>
          </p:cNvPr>
          <p:cNvSpPr/>
          <p:nvPr/>
        </p:nvSpPr>
        <p:spPr>
          <a:xfrm>
            <a:off x="6384032" y="2669513"/>
            <a:ext cx="5400600" cy="3335462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평소 유튜브를 자주 시청하면서</a:t>
            </a:r>
            <a:r>
              <a:rPr lang="en-US" altLang="ko-KR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우리 주변에 전문적인 영상 편집자의 </a:t>
            </a:r>
            <a:r>
              <a:rPr lang="ko-KR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부족</a:t>
            </a:r>
            <a:r>
              <a:rPr lang="ko-KR" altLang="en-US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과 </a:t>
            </a:r>
            <a:r>
              <a:rPr lang="ko-KR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높은 몸값</a:t>
            </a:r>
            <a:r>
              <a:rPr lang="ko-KR" altLang="en-US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을 요구하는 </a:t>
            </a:r>
            <a:r>
              <a:rPr lang="ko-KR" altLang="en-US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사회적인 이슈가 </a:t>
            </a:r>
            <a:r>
              <a:rPr lang="ko-KR" altLang="en-US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있음을 파악하게 되었습니다</a:t>
            </a:r>
            <a:r>
              <a:rPr lang="en-US" altLang="ko-KR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.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b="1">
              <a:solidFill>
                <a:schemeClr val="bg2">
                  <a:lumMod val="1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이를 해결하기 위해 </a:t>
            </a:r>
            <a:r>
              <a:rPr lang="en-US" altLang="ko-KR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“</a:t>
            </a:r>
            <a:r>
              <a:rPr lang="ko-KR" altLang="en-US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보통 몇시간 길이의 개인 방송 영상 속에서 </a:t>
            </a:r>
            <a:r>
              <a:rPr lang="en-US" altLang="ko-KR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짧고 재미있는 하이라이트 영상</a:t>
            </a:r>
            <a:r>
              <a:rPr lang="ko-KR" altLang="en-US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에 속할 부분들을 빠르고 효율적으로 찾아보자</a:t>
            </a:r>
            <a:r>
              <a:rPr lang="ko-KR" altLang="en-US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＂라는 목적으로 시작하게 되었습니다</a:t>
            </a:r>
            <a:r>
              <a:rPr lang="en-US" altLang="ko-KR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.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378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ekerekített téglalapbuborék 14">
            <a:extLst>
              <a:ext uri="{FF2B5EF4-FFF2-40B4-BE49-F238E27FC236}">
                <a16:creationId xmlns:a16="http://schemas.microsoft.com/office/drawing/2014/main" id="{0522B8A2-241C-42B5-9EB6-90C8402AFDC1}"/>
              </a:ext>
            </a:extLst>
          </p:cNvPr>
          <p:cNvSpPr/>
          <p:nvPr/>
        </p:nvSpPr>
        <p:spPr>
          <a:xfrm>
            <a:off x="191344" y="1402468"/>
            <a:ext cx="11809311" cy="526689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263352" y="260648"/>
            <a:ext cx="39725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600" dirty="0">
                <a:solidFill>
                  <a:schemeClr val="accent2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프로젝트 </a:t>
            </a:r>
            <a:r>
              <a:rPr lang="ko-KR" altLang="en-US" sz="4000" spc="600" dirty="0">
                <a:solidFill>
                  <a:schemeClr val="tx2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개요</a:t>
            </a:r>
            <a:endParaRPr lang="en-US" sz="4000" spc="600" dirty="0">
              <a:solidFill>
                <a:schemeClr val="tx2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10" name="Egyenes összekötő 9"/>
          <p:cNvCxnSpPr>
            <a:cxnSpLocks/>
          </p:cNvCxnSpPr>
          <p:nvPr/>
        </p:nvCxnSpPr>
        <p:spPr>
          <a:xfrm flipH="1">
            <a:off x="386573" y="939914"/>
            <a:ext cx="507326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>
            <a:cxnSpLocks/>
          </p:cNvCxnSpPr>
          <p:nvPr/>
        </p:nvCxnSpPr>
        <p:spPr>
          <a:xfrm flipH="1">
            <a:off x="893899" y="939914"/>
            <a:ext cx="52158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DB6915D4-A9DB-49E8-BD5C-52945D10D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50" y="285071"/>
            <a:ext cx="1495425" cy="335617"/>
          </a:xfrm>
          <a:prstGeom prst="rect">
            <a:avLst/>
          </a:prstGeom>
        </p:spPr>
      </p:pic>
      <p:grpSp>
        <p:nvGrpSpPr>
          <p:cNvPr id="12" name="Csoportba foglalás 17">
            <a:extLst>
              <a:ext uri="{FF2B5EF4-FFF2-40B4-BE49-F238E27FC236}">
                <a16:creationId xmlns:a16="http://schemas.microsoft.com/office/drawing/2014/main" id="{C7095208-AF0A-4D94-B845-173F47B3C966}"/>
              </a:ext>
            </a:extLst>
          </p:cNvPr>
          <p:cNvGrpSpPr/>
          <p:nvPr/>
        </p:nvGrpSpPr>
        <p:grpSpPr>
          <a:xfrm>
            <a:off x="640907" y="1718875"/>
            <a:ext cx="342525" cy="269965"/>
            <a:chOff x="4706939" y="4245528"/>
            <a:chExt cx="407988" cy="411163"/>
          </a:xfrm>
        </p:grpSpPr>
        <p:sp>
          <p:nvSpPr>
            <p:cNvPr id="14" name="Freeform 67">
              <a:extLst>
                <a:ext uri="{FF2B5EF4-FFF2-40B4-BE49-F238E27FC236}">
                  <a16:creationId xmlns:a16="http://schemas.microsoft.com/office/drawing/2014/main" id="{94E7672C-33E7-4C96-BDBF-45D9762D1A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06939" y="4245528"/>
              <a:ext cx="407988" cy="411163"/>
            </a:xfrm>
            <a:custGeom>
              <a:avLst/>
              <a:gdLst>
                <a:gd name="T0" fmla="*/ 91 w 109"/>
                <a:gd name="T1" fmla="*/ 46 h 109"/>
                <a:gd name="T2" fmla="*/ 85 w 109"/>
                <a:gd name="T3" fmla="*/ 35 h 109"/>
                <a:gd name="T4" fmla="*/ 92 w 109"/>
                <a:gd name="T5" fmla="*/ 26 h 109"/>
                <a:gd name="T6" fmla="*/ 91 w 109"/>
                <a:gd name="T7" fmla="*/ 16 h 109"/>
                <a:gd name="T8" fmla="*/ 75 w 109"/>
                <a:gd name="T9" fmla="*/ 23 h 109"/>
                <a:gd name="T10" fmla="*/ 62 w 109"/>
                <a:gd name="T11" fmla="*/ 19 h 109"/>
                <a:gd name="T12" fmla="*/ 61 w 109"/>
                <a:gd name="T13" fmla="*/ 7 h 109"/>
                <a:gd name="T14" fmla="*/ 53 w 109"/>
                <a:gd name="T15" fmla="*/ 1 h 109"/>
                <a:gd name="T16" fmla="*/ 46 w 109"/>
                <a:gd name="T17" fmla="*/ 18 h 109"/>
                <a:gd name="T18" fmla="*/ 35 w 109"/>
                <a:gd name="T19" fmla="*/ 24 h 109"/>
                <a:gd name="T20" fmla="*/ 26 w 109"/>
                <a:gd name="T21" fmla="*/ 16 h 109"/>
                <a:gd name="T22" fmla="*/ 16 w 109"/>
                <a:gd name="T23" fmla="*/ 17 h 109"/>
                <a:gd name="T24" fmla="*/ 23 w 109"/>
                <a:gd name="T25" fmla="*/ 34 h 109"/>
                <a:gd name="T26" fmla="*/ 19 w 109"/>
                <a:gd name="T27" fmla="*/ 46 h 109"/>
                <a:gd name="T28" fmla="*/ 7 w 109"/>
                <a:gd name="T29" fmla="*/ 48 h 109"/>
                <a:gd name="T30" fmla="*/ 1 w 109"/>
                <a:gd name="T31" fmla="*/ 55 h 109"/>
                <a:gd name="T32" fmla="*/ 17 w 109"/>
                <a:gd name="T33" fmla="*/ 62 h 109"/>
                <a:gd name="T34" fmla="*/ 23 w 109"/>
                <a:gd name="T35" fmla="*/ 74 h 109"/>
                <a:gd name="T36" fmla="*/ 16 w 109"/>
                <a:gd name="T37" fmla="*/ 83 h 109"/>
                <a:gd name="T38" fmla="*/ 17 w 109"/>
                <a:gd name="T39" fmla="*/ 93 h 109"/>
                <a:gd name="T40" fmla="*/ 34 w 109"/>
                <a:gd name="T41" fmla="*/ 86 h 109"/>
                <a:gd name="T42" fmla="*/ 46 w 109"/>
                <a:gd name="T43" fmla="*/ 90 h 109"/>
                <a:gd name="T44" fmla="*/ 47 w 109"/>
                <a:gd name="T45" fmla="*/ 102 h 109"/>
                <a:gd name="T46" fmla="*/ 55 w 109"/>
                <a:gd name="T47" fmla="*/ 108 h 109"/>
                <a:gd name="T48" fmla="*/ 62 w 109"/>
                <a:gd name="T49" fmla="*/ 91 h 109"/>
                <a:gd name="T50" fmla="*/ 74 w 109"/>
                <a:gd name="T51" fmla="*/ 85 h 109"/>
                <a:gd name="T52" fmla="*/ 83 w 109"/>
                <a:gd name="T53" fmla="*/ 93 h 109"/>
                <a:gd name="T54" fmla="*/ 93 w 109"/>
                <a:gd name="T55" fmla="*/ 92 h 109"/>
                <a:gd name="T56" fmla="*/ 86 w 109"/>
                <a:gd name="T57" fmla="*/ 75 h 109"/>
                <a:gd name="T58" fmla="*/ 90 w 109"/>
                <a:gd name="T59" fmla="*/ 62 h 109"/>
                <a:gd name="T60" fmla="*/ 101 w 109"/>
                <a:gd name="T61" fmla="*/ 61 h 109"/>
                <a:gd name="T62" fmla="*/ 108 w 109"/>
                <a:gd name="T63" fmla="*/ 53 h 109"/>
                <a:gd name="T64" fmla="*/ 54 w 109"/>
                <a:gd name="T65" fmla="*/ 77 h 109"/>
                <a:gd name="T66" fmla="*/ 54 w 109"/>
                <a:gd name="T67" fmla="*/ 32 h 109"/>
                <a:gd name="T68" fmla="*/ 54 w 109"/>
                <a:gd name="T69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109">
                  <a:moveTo>
                    <a:pt x="101" y="48"/>
                  </a:move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0" y="46"/>
                    <a:pt x="90" y="46"/>
                  </a:cubicBezTo>
                  <a:cubicBezTo>
                    <a:pt x="89" y="42"/>
                    <a:pt x="87" y="38"/>
                    <a:pt x="85" y="35"/>
                  </a:cubicBezTo>
                  <a:cubicBezTo>
                    <a:pt x="85" y="35"/>
                    <a:pt x="86" y="34"/>
                    <a:pt x="86" y="34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5" y="23"/>
                    <a:pt x="95" y="19"/>
                    <a:pt x="93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0" y="13"/>
                    <a:pt x="86" y="14"/>
                    <a:pt x="83" y="16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4" y="23"/>
                    <a:pt x="74" y="23"/>
                    <a:pt x="74" y="24"/>
                  </a:cubicBezTo>
                  <a:cubicBezTo>
                    <a:pt x="70" y="21"/>
                    <a:pt x="66" y="20"/>
                    <a:pt x="62" y="19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3"/>
                    <a:pt x="58" y="0"/>
                    <a:pt x="55" y="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0" y="0"/>
                    <a:pt x="48" y="3"/>
                    <a:pt x="47" y="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8"/>
                    <a:pt x="46" y="18"/>
                    <a:pt x="46" y="19"/>
                  </a:cubicBezTo>
                  <a:cubicBezTo>
                    <a:pt x="42" y="20"/>
                    <a:pt x="38" y="21"/>
                    <a:pt x="35" y="24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2" y="14"/>
                    <a:pt x="18" y="13"/>
                    <a:pt x="17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3" y="19"/>
                    <a:pt x="13" y="23"/>
                    <a:pt x="16" y="26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1" y="38"/>
                    <a:pt x="19" y="42"/>
                    <a:pt x="19" y="46"/>
                  </a:cubicBezTo>
                  <a:cubicBezTo>
                    <a:pt x="18" y="46"/>
                    <a:pt x="18" y="46"/>
                    <a:pt x="17" y="47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3" y="48"/>
                    <a:pt x="0" y="51"/>
                    <a:pt x="1" y="53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8"/>
                    <a:pt x="3" y="61"/>
                    <a:pt x="7" y="61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8" y="62"/>
                    <a:pt x="18" y="62"/>
                    <a:pt x="19" y="62"/>
                  </a:cubicBezTo>
                  <a:cubicBezTo>
                    <a:pt x="19" y="67"/>
                    <a:pt x="21" y="70"/>
                    <a:pt x="23" y="74"/>
                  </a:cubicBezTo>
                  <a:cubicBezTo>
                    <a:pt x="23" y="74"/>
                    <a:pt x="23" y="75"/>
                    <a:pt x="23" y="75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13" y="86"/>
                    <a:pt x="13" y="90"/>
                    <a:pt x="16" y="92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18" y="96"/>
                    <a:pt x="22" y="95"/>
                    <a:pt x="26" y="93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34" y="86"/>
                    <a:pt x="34" y="86"/>
                    <a:pt x="35" y="85"/>
                  </a:cubicBezTo>
                  <a:cubicBezTo>
                    <a:pt x="38" y="87"/>
                    <a:pt x="42" y="89"/>
                    <a:pt x="46" y="90"/>
                  </a:cubicBezTo>
                  <a:cubicBezTo>
                    <a:pt x="46" y="90"/>
                    <a:pt x="46" y="91"/>
                    <a:pt x="46" y="91"/>
                  </a:cubicBezTo>
                  <a:cubicBezTo>
                    <a:pt x="47" y="102"/>
                    <a:pt x="47" y="102"/>
                    <a:pt x="47" y="102"/>
                  </a:cubicBezTo>
                  <a:cubicBezTo>
                    <a:pt x="48" y="106"/>
                    <a:pt x="50" y="109"/>
                    <a:pt x="53" y="108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58" y="109"/>
                    <a:pt x="61" y="106"/>
                    <a:pt x="61" y="102"/>
                  </a:cubicBezTo>
                  <a:cubicBezTo>
                    <a:pt x="62" y="91"/>
                    <a:pt x="62" y="91"/>
                    <a:pt x="62" y="91"/>
                  </a:cubicBezTo>
                  <a:cubicBezTo>
                    <a:pt x="62" y="91"/>
                    <a:pt x="62" y="90"/>
                    <a:pt x="62" y="90"/>
                  </a:cubicBezTo>
                  <a:cubicBezTo>
                    <a:pt x="66" y="89"/>
                    <a:pt x="70" y="87"/>
                    <a:pt x="74" y="85"/>
                  </a:cubicBezTo>
                  <a:cubicBezTo>
                    <a:pt x="74" y="86"/>
                    <a:pt x="74" y="86"/>
                    <a:pt x="75" y="86"/>
                  </a:cubicBezTo>
                  <a:cubicBezTo>
                    <a:pt x="83" y="93"/>
                    <a:pt x="83" y="93"/>
                    <a:pt x="83" y="93"/>
                  </a:cubicBezTo>
                  <a:cubicBezTo>
                    <a:pt x="86" y="95"/>
                    <a:pt x="90" y="96"/>
                    <a:pt x="91" y="93"/>
                  </a:cubicBezTo>
                  <a:cubicBezTo>
                    <a:pt x="93" y="92"/>
                    <a:pt x="93" y="92"/>
                    <a:pt x="93" y="92"/>
                  </a:cubicBezTo>
                  <a:cubicBezTo>
                    <a:pt x="95" y="90"/>
                    <a:pt x="95" y="86"/>
                    <a:pt x="92" y="83"/>
                  </a:cubicBezTo>
                  <a:cubicBezTo>
                    <a:pt x="86" y="75"/>
                    <a:pt x="86" y="75"/>
                    <a:pt x="86" y="75"/>
                  </a:cubicBezTo>
                  <a:cubicBezTo>
                    <a:pt x="86" y="75"/>
                    <a:pt x="85" y="74"/>
                    <a:pt x="85" y="74"/>
                  </a:cubicBezTo>
                  <a:cubicBezTo>
                    <a:pt x="87" y="70"/>
                    <a:pt x="89" y="67"/>
                    <a:pt x="90" y="62"/>
                  </a:cubicBezTo>
                  <a:cubicBezTo>
                    <a:pt x="90" y="62"/>
                    <a:pt x="91" y="62"/>
                    <a:pt x="91" y="62"/>
                  </a:cubicBezTo>
                  <a:cubicBezTo>
                    <a:pt x="101" y="61"/>
                    <a:pt x="101" y="61"/>
                    <a:pt x="101" y="61"/>
                  </a:cubicBezTo>
                  <a:cubicBezTo>
                    <a:pt x="106" y="61"/>
                    <a:pt x="109" y="58"/>
                    <a:pt x="108" y="55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9" y="51"/>
                    <a:pt x="106" y="48"/>
                    <a:pt x="101" y="48"/>
                  </a:cubicBezTo>
                  <a:close/>
                  <a:moveTo>
                    <a:pt x="54" y="77"/>
                  </a:moveTo>
                  <a:cubicBezTo>
                    <a:pt x="42" y="77"/>
                    <a:pt x="32" y="67"/>
                    <a:pt x="32" y="54"/>
                  </a:cubicBezTo>
                  <a:cubicBezTo>
                    <a:pt x="32" y="42"/>
                    <a:pt x="42" y="32"/>
                    <a:pt x="54" y="32"/>
                  </a:cubicBezTo>
                  <a:cubicBezTo>
                    <a:pt x="67" y="32"/>
                    <a:pt x="77" y="42"/>
                    <a:pt x="77" y="54"/>
                  </a:cubicBezTo>
                  <a:cubicBezTo>
                    <a:pt x="77" y="67"/>
                    <a:pt x="67" y="77"/>
                    <a:pt x="54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새굴림" panose="02030600000101010101" pitchFamily="18" charset="-127"/>
                <a:ea typeface="새굴림" panose="02030600000101010101" pitchFamily="18" charset="-127"/>
              </a:endParaRPr>
            </a:p>
          </p:txBody>
        </p:sp>
        <p:sp>
          <p:nvSpPr>
            <p:cNvPr id="18" name="Oval 68">
              <a:extLst>
                <a:ext uri="{FF2B5EF4-FFF2-40B4-BE49-F238E27FC236}">
                  <a16:creationId xmlns:a16="http://schemas.microsoft.com/office/drawing/2014/main" id="{C0120739-4F06-4611-B922-4F3738C12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6164" y="4401103"/>
              <a:ext cx="104775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새굴림" panose="02030600000101010101" pitchFamily="18" charset="-127"/>
                <a:ea typeface="새굴림" panose="02030600000101010101" pitchFamily="18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6C9B3E2-14CE-4E43-8288-6FCD0CCED4DF}"/>
              </a:ext>
            </a:extLst>
          </p:cNvPr>
          <p:cNvSpPr txBox="1"/>
          <p:nvPr/>
        </p:nvSpPr>
        <p:spPr>
          <a:xfrm>
            <a:off x="577032" y="1914189"/>
            <a:ext cx="9055747" cy="666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18288">
              <a:lnSpc>
                <a:spcPct val="125000"/>
              </a:lnSpc>
            </a:pPr>
            <a:r>
              <a:rPr lang="ko-KR" altLang="en-US" sz="3200">
                <a:latin typeface="+mn-ea"/>
              </a:rPr>
              <a:t>        </a:t>
            </a:r>
            <a:r>
              <a:rPr lang="en-US" altLang="ko-KR" sz="3200" b="1" spc="-120">
                <a:solidFill>
                  <a:srgbClr val="231F20"/>
                </a:solidFill>
                <a:cs typeface="Malgun Gothic" panose="020B0503020000020004" pitchFamily="50" charset="-127"/>
              </a:rPr>
              <a:t>HighlightU?</a:t>
            </a:r>
            <a:endParaRPr lang="ko-KR" altLang="ko-KR" sz="3200" dirty="0">
              <a:effectLst/>
            </a:endParaRPr>
          </a:p>
        </p:txBody>
      </p:sp>
      <p:pic>
        <p:nvPicPr>
          <p:cNvPr id="21" name="그림 20" descr="표지판, 방이(가) 표시된 사진&#10;&#10;자동 생성된 설명">
            <a:extLst>
              <a:ext uri="{FF2B5EF4-FFF2-40B4-BE49-F238E27FC236}">
                <a16:creationId xmlns:a16="http://schemas.microsoft.com/office/drawing/2014/main" id="{2DF3F944-84DC-431C-B795-A7BDE1397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70" y="1619181"/>
            <a:ext cx="757323" cy="75732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1866CC4-7823-44D5-A2BC-BA7A2C5C8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32" y="2747630"/>
            <a:ext cx="5694500" cy="2866213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D806F07-178D-4677-9388-6FF6380B2551}"/>
              </a:ext>
            </a:extLst>
          </p:cNvPr>
          <p:cNvSpPr/>
          <p:nvPr/>
        </p:nvSpPr>
        <p:spPr>
          <a:xfrm>
            <a:off x="603576" y="4935739"/>
            <a:ext cx="2280219" cy="67810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296E7A9-6A54-493B-88C3-B37906E7EE77}"/>
              </a:ext>
            </a:extLst>
          </p:cNvPr>
          <p:cNvSpPr/>
          <p:nvPr/>
        </p:nvSpPr>
        <p:spPr>
          <a:xfrm>
            <a:off x="6435793" y="2744162"/>
            <a:ext cx="5400600" cy="2866213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방송자와 시청자의 소통의 장인 </a:t>
            </a:r>
            <a:r>
              <a:rPr lang="en-US" altLang="ko-KR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“</a:t>
            </a:r>
            <a:r>
              <a:rPr lang="ko-KR" altLang="en-US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채팅방</a:t>
            </a:r>
            <a:r>
              <a:rPr lang="en-US" altLang="ko-KR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”</a:t>
            </a:r>
            <a:r>
              <a:rPr lang="ko-KR" altLang="en-US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자연어처리를 통해 </a:t>
            </a:r>
            <a:r>
              <a:rPr lang="ko-KR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활발하고 재미있는 소통이 있는 시간대</a:t>
            </a:r>
            <a:r>
              <a:rPr lang="ko-KR" altLang="en-US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찾습니다</a:t>
            </a:r>
            <a:r>
              <a:rPr lang="en-US" altLang="ko-KR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b="1">
              <a:solidFill>
                <a:schemeClr val="bg2">
                  <a:lumMod val="1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방송자가 웃거나 화를 내거나 슬퍼하는 등의 표정을 짓는다면 </a:t>
            </a:r>
            <a:r>
              <a:rPr lang="ko-KR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방송 중의 특별한 순간</a:t>
            </a:r>
            <a:r>
              <a:rPr lang="ko-KR" altLang="en-US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 것입니다</a:t>
            </a:r>
            <a:r>
              <a:rPr lang="en-US" altLang="ko-KR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이러한 순간들을 하이라이트 요소에 담습니다</a:t>
            </a:r>
            <a:r>
              <a:rPr lang="en-US" altLang="ko-KR" b="1">
                <a:solidFill>
                  <a:schemeClr val="bg2">
                    <a:lumMod val="1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947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ekerekített téglalapbuborék 14">
            <a:extLst>
              <a:ext uri="{FF2B5EF4-FFF2-40B4-BE49-F238E27FC236}">
                <a16:creationId xmlns:a16="http://schemas.microsoft.com/office/drawing/2014/main" id="{0522B8A2-241C-42B5-9EB6-90C8402AFDC1}"/>
              </a:ext>
            </a:extLst>
          </p:cNvPr>
          <p:cNvSpPr/>
          <p:nvPr/>
        </p:nvSpPr>
        <p:spPr>
          <a:xfrm>
            <a:off x="191344" y="1402468"/>
            <a:ext cx="11809311" cy="526689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263352" y="260648"/>
            <a:ext cx="39725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600" dirty="0">
                <a:solidFill>
                  <a:schemeClr val="accent2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프로젝트 </a:t>
            </a:r>
            <a:r>
              <a:rPr lang="ko-KR" altLang="en-US" sz="4000" spc="600" dirty="0">
                <a:solidFill>
                  <a:schemeClr val="tx2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개요</a:t>
            </a:r>
            <a:endParaRPr lang="en-US" sz="4000" spc="600" dirty="0">
              <a:solidFill>
                <a:schemeClr val="tx2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10" name="Egyenes összekötő 9"/>
          <p:cNvCxnSpPr>
            <a:cxnSpLocks/>
          </p:cNvCxnSpPr>
          <p:nvPr/>
        </p:nvCxnSpPr>
        <p:spPr>
          <a:xfrm flipH="1">
            <a:off x="386573" y="939914"/>
            <a:ext cx="507326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>
            <a:cxnSpLocks/>
          </p:cNvCxnSpPr>
          <p:nvPr/>
        </p:nvCxnSpPr>
        <p:spPr>
          <a:xfrm flipH="1">
            <a:off x="893899" y="939914"/>
            <a:ext cx="52158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DB6915D4-A9DB-49E8-BD5C-52945D10D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50" y="285071"/>
            <a:ext cx="1495425" cy="335617"/>
          </a:xfrm>
          <a:prstGeom prst="rect">
            <a:avLst/>
          </a:prstGeom>
        </p:spPr>
      </p:pic>
      <p:grpSp>
        <p:nvGrpSpPr>
          <p:cNvPr id="12" name="Csoportba foglalás 17">
            <a:extLst>
              <a:ext uri="{FF2B5EF4-FFF2-40B4-BE49-F238E27FC236}">
                <a16:creationId xmlns:a16="http://schemas.microsoft.com/office/drawing/2014/main" id="{C7095208-AF0A-4D94-B845-173F47B3C966}"/>
              </a:ext>
            </a:extLst>
          </p:cNvPr>
          <p:cNvGrpSpPr/>
          <p:nvPr/>
        </p:nvGrpSpPr>
        <p:grpSpPr>
          <a:xfrm>
            <a:off x="640907" y="1718875"/>
            <a:ext cx="342525" cy="269965"/>
            <a:chOff x="4706939" y="4245528"/>
            <a:chExt cx="407988" cy="411163"/>
          </a:xfrm>
        </p:grpSpPr>
        <p:sp>
          <p:nvSpPr>
            <p:cNvPr id="14" name="Freeform 67">
              <a:extLst>
                <a:ext uri="{FF2B5EF4-FFF2-40B4-BE49-F238E27FC236}">
                  <a16:creationId xmlns:a16="http://schemas.microsoft.com/office/drawing/2014/main" id="{94E7672C-33E7-4C96-BDBF-45D9762D1A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06939" y="4245528"/>
              <a:ext cx="407988" cy="411163"/>
            </a:xfrm>
            <a:custGeom>
              <a:avLst/>
              <a:gdLst>
                <a:gd name="T0" fmla="*/ 91 w 109"/>
                <a:gd name="T1" fmla="*/ 46 h 109"/>
                <a:gd name="T2" fmla="*/ 85 w 109"/>
                <a:gd name="T3" fmla="*/ 35 h 109"/>
                <a:gd name="T4" fmla="*/ 92 w 109"/>
                <a:gd name="T5" fmla="*/ 26 h 109"/>
                <a:gd name="T6" fmla="*/ 91 w 109"/>
                <a:gd name="T7" fmla="*/ 16 h 109"/>
                <a:gd name="T8" fmla="*/ 75 w 109"/>
                <a:gd name="T9" fmla="*/ 23 h 109"/>
                <a:gd name="T10" fmla="*/ 62 w 109"/>
                <a:gd name="T11" fmla="*/ 19 h 109"/>
                <a:gd name="T12" fmla="*/ 61 w 109"/>
                <a:gd name="T13" fmla="*/ 7 h 109"/>
                <a:gd name="T14" fmla="*/ 53 w 109"/>
                <a:gd name="T15" fmla="*/ 1 h 109"/>
                <a:gd name="T16" fmla="*/ 46 w 109"/>
                <a:gd name="T17" fmla="*/ 18 h 109"/>
                <a:gd name="T18" fmla="*/ 35 w 109"/>
                <a:gd name="T19" fmla="*/ 24 h 109"/>
                <a:gd name="T20" fmla="*/ 26 w 109"/>
                <a:gd name="T21" fmla="*/ 16 h 109"/>
                <a:gd name="T22" fmla="*/ 16 w 109"/>
                <a:gd name="T23" fmla="*/ 17 h 109"/>
                <a:gd name="T24" fmla="*/ 23 w 109"/>
                <a:gd name="T25" fmla="*/ 34 h 109"/>
                <a:gd name="T26" fmla="*/ 19 w 109"/>
                <a:gd name="T27" fmla="*/ 46 h 109"/>
                <a:gd name="T28" fmla="*/ 7 w 109"/>
                <a:gd name="T29" fmla="*/ 48 h 109"/>
                <a:gd name="T30" fmla="*/ 1 w 109"/>
                <a:gd name="T31" fmla="*/ 55 h 109"/>
                <a:gd name="T32" fmla="*/ 17 w 109"/>
                <a:gd name="T33" fmla="*/ 62 h 109"/>
                <a:gd name="T34" fmla="*/ 23 w 109"/>
                <a:gd name="T35" fmla="*/ 74 h 109"/>
                <a:gd name="T36" fmla="*/ 16 w 109"/>
                <a:gd name="T37" fmla="*/ 83 h 109"/>
                <a:gd name="T38" fmla="*/ 17 w 109"/>
                <a:gd name="T39" fmla="*/ 93 h 109"/>
                <a:gd name="T40" fmla="*/ 34 w 109"/>
                <a:gd name="T41" fmla="*/ 86 h 109"/>
                <a:gd name="T42" fmla="*/ 46 w 109"/>
                <a:gd name="T43" fmla="*/ 90 h 109"/>
                <a:gd name="T44" fmla="*/ 47 w 109"/>
                <a:gd name="T45" fmla="*/ 102 h 109"/>
                <a:gd name="T46" fmla="*/ 55 w 109"/>
                <a:gd name="T47" fmla="*/ 108 h 109"/>
                <a:gd name="T48" fmla="*/ 62 w 109"/>
                <a:gd name="T49" fmla="*/ 91 h 109"/>
                <a:gd name="T50" fmla="*/ 74 w 109"/>
                <a:gd name="T51" fmla="*/ 85 h 109"/>
                <a:gd name="T52" fmla="*/ 83 w 109"/>
                <a:gd name="T53" fmla="*/ 93 h 109"/>
                <a:gd name="T54" fmla="*/ 93 w 109"/>
                <a:gd name="T55" fmla="*/ 92 h 109"/>
                <a:gd name="T56" fmla="*/ 86 w 109"/>
                <a:gd name="T57" fmla="*/ 75 h 109"/>
                <a:gd name="T58" fmla="*/ 90 w 109"/>
                <a:gd name="T59" fmla="*/ 62 h 109"/>
                <a:gd name="T60" fmla="*/ 101 w 109"/>
                <a:gd name="T61" fmla="*/ 61 h 109"/>
                <a:gd name="T62" fmla="*/ 108 w 109"/>
                <a:gd name="T63" fmla="*/ 53 h 109"/>
                <a:gd name="T64" fmla="*/ 54 w 109"/>
                <a:gd name="T65" fmla="*/ 77 h 109"/>
                <a:gd name="T66" fmla="*/ 54 w 109"/>
                <a:gd name="T67" fmla="*/ 32 h 109"/>
                <a:gd name="T68" fmla="*/ 54 w 109"/>
                <a:gd name="T69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109">
                  <a:moveTo>
                    <a:pt x="101" y="48"/>
                  </a:move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0" y="46"/>
                    <a:pt x="90" y="46"/>
                  </a:cubicBezTo>
                  <a:cubicBezTo>
                    <a:pt x="89" y="42"/>
                    <a:pt x="87" y="38"/>
                    <a:pt x="85" y="35"/>
                  </a:cubicBezTo>
                  <a:cubicBezTo>
                    <a:pt x="85" y="35"/>
                    <a:pt x="86" y="34"/>
                    <a:pt x="86" y="34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5" y="23"/>
                    <a:pt x="95" y="19"/>
                    <a:pt x="93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0" y="13"/>
                    <a:pt x="86" y="14"/>
                    <a:pt x="83" y="16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4" y="23"/>
                    <a:pt x="74" y="23"/>
                    <a:pt x="74" y="24"/>
                  </a:cubicBezTo>
                  <a:cubicBezTo>
                    <a:pt x="70" y="21"/>
                    <a:pt x="66" y="20"/>
                    <a:pt x="62" y="19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3"/>
                    <a:pt x="58" y="0"/>
                    <a:pt x="55" y="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0" y="0"/>
                    <a:pt x="48" y="3"/>
                    <a:pt x="47" y="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8"/>
                    <a:pt x="46" y="18"/>
                    <a:pt x="46" y="19"/>
                  </a:cubicBezTo>
                  <a:cubicBezTo>
                    <a:pt x="42" y="20"/>
                    <a:pt x="38" y="21"/>
                    <a:pt x="35" y="24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2" y="14"/>
                    <a:pt x="18" y="13"/>
                    <a:pt x="17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3" y="19"/>
                    <a:pt x="13" y="23"/>
                    <a:pt x="16" y="26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1" y="38"/>
                    <a:pt x="19" y="42"/>
                    <a:pt x="19" y="46"/>
                  </a:cubicBezTo>
                  <a:cubicBezTo>
                    <a:pt x="18" y="46"/>
                    <a:pt x="18" y="46"/>
                    <a:pt x="17" y="47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3" y="48"/>
                    <a:pt x="0" y="51"/>
                    <a:pt x="1" y="53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8"/>
                    <a:pt x="3" y="61"/>
                    <a:pt x="7" y="61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8" y="62"/>
                    <a:pt x="18" y="62"/>
                    <a:pt x="19" y="62"/>
                  </a:cubicBezTo>
                  <a:cubicBezTo>
                    <a:pt x="19" y="67"/>
                    <a:pt x="21" y="70"/>
                    <a:pt x="23" y="74"/>
                  </a:cubicBezTo>
                  <a:cubicBezTo>
                    <a:pt x="23" y="74"/>
                    <a:pt x="23" y="75"/>
                    <a:pt x="23" y="75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13" y="86"/>
                    <a:pt x="13" y="90"/>
                    <a:pt x="16" y="92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18" y="96"/>
                    <a:pt x="22" y="95"/>
                    <a:pt x="26" y="93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34" y="86"/>
                    <a:pt x="34" y="86"/>
                    <a:pt x="35" y="85"/>
                  </a:cubicBezTo>
                  <a:cubicBezTo>
                    <a:pt x="38" y="87"/>
                    <a:pt x="42" y="89"/>
                    <a:pt x="46" y="90"/>
                  </a:cubicBezTo>
                  <a:cubicBezTo>
                    <a:pt x="46" y="90"/>
                    <a:pt x="46" y="91"/>
                    <a:pt x="46" y="91"/>
                  </a:cubicBezTo>
                  <a:cubicBezTo>
                    <a:pt x="47" y="102"/>
                    <a:pt x="47" y="102"/>
                    <a:pt x="47" y="102"/>
                  </a:cubicBezTo>
                  <a:cubicBezTo>
                    <a:pt x="48" y="106"/>
                    <a:pt x="50" y="109"/>
                    <a:pt x="53" y="108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58" y="109"/>
                    <a:pt x="61" y="106"/>
                    <a:pt x="61" y="102"/>
                  </a:cubicBezTo>
                  <a:cubicBezTo>
                    <a:pt x="62" y="91"/>
                    <a:pt x="62" y="91"/>
                    <a:pt x="62" y="91"/>
                  </a:cubicBezTo>
                  <a:cubicBezTo>
                    <a:pt x="62" y="91"/>
                    <a:pt x="62" y="90"/>
                    <a:pt x="62" y="90"/>
                  </a:cubicBezTo>
                  <a:cubicBezTo>
                    <a:pt x="66" y="89"/>
                    <a:pt x="70" y="87"/>
                    <a:pt x="74" y="85"/>
                  </a:cubicBezTo>
                  <a:cubicBezTo>
                    <a:pt x="74" y="86"/>
                    <a:pt x="74" y="86"/>
                    <a:pt x="75" y="86"/>
                  </a:cubicBezTo>
                  <a:cubicBezTo>
                    <a:pt x="83" y="93"/>
                    <a:pt x="83" y="93"/>
                    <a:pt x="83" y="93"/>
                  </a:cubicBezTo>
                  <a:cubicBezTo>
                    <a:pt x="86" y="95"/>
                    <a:pt x="90" y="96"/>
                    <a:pt x="91" y="93"/>
                  </a:cubicBezTo>
                  <a:cubicBezTo>
                    <a:pt x="93" y="92"/>
                    <a:pt x="93" y="92"/>
                    <a:pt x="93" y="92"/>
                  </a:cubicBezTo>
                  <a:cubicBezTo>
                    <a:pt x="95" y="90"/>
                    <a:pt x="95" y="86"/>
                    <a:pt x="92" y="83"/>
                  </a:cubicBezTo>
                  <a:cubicBezTo>
                    <a:pt x="86" y="75"/>
                    <a:pt x="86" y="75"/>
                    <a:pt x="86" y="75"/>
                  </a:cubicBezTo>
                  <a:cubicBezTo>
                    <a:pt x="86" y="75"/>
                    <a:pt x="85" y="74"/>
                    <a:pt x="85" y="74"/>
                  </a:cubicBezTo>
                  <a:cubicBezTo>
                    <a:pt x="87" y="70"/>
                    <a:pt x="89" y="67"/>
                    <a:pt x="90" y="62"/>
                  </a:cubicBezTo>
                  <a:cubicBezTo>
                    <a:pt x="90" y="62"/>
                    <a:pt x="91" y="62"/>
                    <a:pt x="91" y="62"/>
                  </a:cubicBezTo>
                  <a:cubicBezTo>
                    <a:pt x="101" y="61"/>
                    <a:pt x="101" y="61"/>
                    <a:pt x="101" y="61"/>
                  </a:cubicBezTo>
                  <a:cubicBezTo>
                    <a:pt x="106" y="61"/>
                    <a:pt x="109" y="58"/>
                    <a:pt x="108" y="55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9" y="51"/>
                    <a:pt x="106" y="48"/>
                    <a:pt x="101" y="48"/>
                  </a:cubicBezTo>
                  <a:close/>
                  <a:moveTo>
                    <a:pt x="54" y="77"/>
                  </a:moveTo>
                  <a:cubicBezTo>
                    <a:pt x="42" y="77"/>
                    <a:pt x="32" y="67"/>
                    <a:pt x="32" y="54"/>
                  </a:cubicBezTo>
                  <a:cubicBezTo>
                    <a:pt x="32" y="42"/>
                    <a:pt x="42" y="32"/>
                    <a:pt x="54" y="32"/>
                  </a:cubicBezTo>
                  <a:cubicBezTo>
                    <a:pt x="67" y="32"/>
                    <a:pt x="77" y="42"/>
                    <a:pt x="77" y="54"/>
                  </a:cubicBezTo>
                  <a:cubicBezTo>
                    <a:pt x="77" y="67"/>
                    <a:pt x="67" y="77"/>
                    <a:pt x="54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새굴림" panose="02030600000101010101" pitchFamily="18" charset="-127"/>
                <a:ea typeface="새굴림" panose="02030600000101010101" pitchFamily="18" charset="-127"/>
              </a:endParaRPr>
            </a:p>
          </p:txBody>
        </p:sp>
        <p:sp>
          <p:nvSpPr>
            <p:cNvPr id="18" name="Oval 68">
              <a:extLst>
                <a:ext uri="{FF2B5EF4-FFF2-40B4-BE49-F238E27FC236}">
                  <a16:creationId xmlns:a16="http://schemas.microsoft.com/office/drawing/2014/main" id="{C0120739-4F06-4611-B922-4F3738C12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6164" y="4401103"/>
              <a:ext cx="104775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새굴림" panose="02030600000101010101" pitchFamily="18" charset="-127"/>
                <a:ea typeface="새굴림" panose="02030600000101010101" pitchFamily="18" charset="-127"/>
              </a:endParaRPr>
            </a:p>
          </p:txBody>
        </p:sp>
      </p:grpSp>
      <p:grpSp>
        <p:nvGrpSpPr>
          <p:cNvPr id="13" name="Group 6">
            <a:extLst>
              <a:ext uri="{FF2B5EF4-FFF2-40B4-BE49-F238E27FC236}">
                <a16:creationId xmlns:a16="http://schemas.microsoft.com/office/drawing/2014/main" id="{4CA4CCD2-63A3-44F3-8056-62B1CF092C92}"/>
              </a:ext>
            </a:extLst>
          </p:cNvPr>
          <p:cNvGrpSpPr/>
          <p:nvPr/>
        </p:nvGrpSpPr>
        <p:grpSpPr>
          <a:xfrm>
            <a:off x="577032" y="1914189"/>
            <a:ext cx="9083485" cy="2276646"/>
            <a:chOff x="-9360316" y="14058136"/>
            <a:chExt cx="8828919" cy="227664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C9B3E2-14CE-4E43-8288-6FCD0CCED4DF}"/>
                </a:ext>
              </a:extLst>
            </p:cNvPr>
            <p:cNvSpPr txBox="1"/>
            <p:nvPr/>
          </p:nvSpPr>
          <p:spPr>
            <a:xfrm>
              <a:off x="-9360316" y="14058136"/>
              <a:ext cx="8801958" cy="666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marL="18288">
                <a:lnSpc>
                  <a:spcPct val="125000"/>
                </a:lnSpc>
              </a:pPr>
              <a:r>
                <a:rPr lang="ko-KR" altLang="en-US" sz="3200">
                  <a:latin typeface="+mn-ea"/>
                </a:rPr>
                <a:t>        </a:t>
              </a:r>
              <a:r>
                <a:rPr lang="en-US" altLang="ko-KR" sz="3200" b="1" spc="-120">
                  <a:solidFill>
                    <a:srgbClr val="231F20"/>
                  </a:solidFill>
                  <a:cs typeface="Malgun Gothic" panose="020B0503020000020004" pitchFamily="50" charset="-127"/>
                </a:rPr>
                <a:t>HighlightU?</a:t>
              </a:r>
              <a:endParaRPr lang="ko-KR" altLang="ko-KR" sz="3200" dirty="0">
                <a:effectLst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D08308-EC05-4D80-AA7F-974EB5B36DF5}"/>
                </a:ext>
              </a:extLst>
            </p:cNvPr>
            <p:cNvSpPr txBox="1"/>
            <p:nvPr/>
          </p:nvSpPr>
          <p:spPr>
            <a:xfrm>
              <a:off x="-9333355" y="14905736"/>
              <a:ext cx="8801958" cy="142904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9105">
                <a:lnSpc>
                  <a:spcPct val="125000"/>
                </a:lnSpc>
              </a:pPr>
              <a:r>
                <a:rPr lang="en-US" altLang="ko-KR" sz="2400" b="1" spc="-120">
                  <a:solidFill>
                    <a:srgbClr val="231F2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Malgun Gothic"/>
                </a:rPr>
                <a:t>HighlightU</a:t>
              </a:r>
              <a:r>
                <a:rPr lang="en-US" altLang="ko-KR" sz="2400" spc="-120">
                  <a:solidFill>
                    <a:srgbClr val="231F2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Malgun Gothic"/>
                </a:rPr>
                <a:t> </a:t>
              </a:r>
              <a:r>
                <a:rPr lang="ko-KR" altLang="en-US" sz="2400" b="1" spc="-120">
                  <a:solidFill>
                    <a:srgbClr val="231F2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Malgun Gothic"/>
                </a:rPr>
                <a:t>자동 하이라이팅 웹서비스</a:t>
              </a:r>
              <a:r>
                <a:rPr lang="ko-KR" altLang="en-US" sz="2400" spc="-120">
                  <a:solidFill>
                    <a:srgbClr val="231F2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Malgun Gothic"/>
                </a:rPr>
                <a:t>는 게임 전문 방송 플랫폼 </a:t>
              </a:r>
              <a:r>
                <a:rPr lang="en-US" altLang="ko-KR" sz="2400" spc="-120">
                  <a:solidFill>
                    <a:srgbClr val="231F2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Malgun Gothic"/>
                </a:rPr>
                <a:t>Twitch</a:t>
              </a:r>
              <a:r>
                <a:rPr lang="ko-KR" altLang="en-US" sz="2400" spc="-120">
                  <a:solidFill>
                    <a:srgbClr val="231F2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Malgun Gothic"/>
                </a:rPr>
                <a:t>에서 방송 중인 스트리머를 대상으로 그들의 </a:t>
              </a:r>
              <a:r>
                <a:rPr lang="ko-KR" altLang="en-US" sz="2400" b="1" spc="-120">
                  <a:solidFill>
                    <a:srgbClr val="231F2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Malgun Gothic"/>
                </a:rPr>
                <a:t>영상과 몇 가지 옵션을 입력 </a:t>
              </a:r>
              <a:r>
                <a:rPr lang="ko-KR" altLang="en-US" sz="2400" spc="-120">
                  <a:solidFill>
                    <a:srgbClr val="231F2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Malgun Gothic"/>
                </a:rPr>
                <a:t>받아 하이라이트 영상을 추출하고 다운로드 할 수 있다</a:t>
              </a:r>
              <a:r>
                <a:rPr lang="en-US" altLang="ko-KR" sz="2400" spc="-120">
                  <a:solidFill>
                    <a:srgbClr val="231F2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Malgun Gothic"/>
                </a:rPr>
                <a:t>.</a:t>
              </a:r>
              <a:endParaRPr lang="en-US" altLang="ko-KR" sz="2400" dirty="0">
                <a:latin typeface="+mn-ea"/>
              </a:endParaRPr>
            </a:p>
          </p:txBody>
        </p:sp>
      </p:grpSp>
      <p:pic>
        <p:nvPicPr>
          <p:cNvPr id="21" name="그림 20" descr="표지판, 방이(가) 표시된 사진&#10;&#10;자동 생성된 설명">
            <a:extLst>
              <a:ext uri="{FF2B5EF4-FFF2-40B4-BE49-F238E27FC236}">
                <a16:creationId xmlns:a16="http://schemas.microsoft.com/office/drawing/2014/main" id="{2DF3F944-84DC-431C-B795-A7BDE1397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70" y="1619181"/>
            <a:ext cx="757323" cy="75732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F9F9927-820F-40C1-A54A-A14CE7050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928" y="4318461"/>
            <a:ext cx="5827996" cy="222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ekerekített téglalapbuborék 14">
            <a:extLst>
              <a:ext uri="{FF2B5EF4-FFF2-40B4-BE49-F238E27FC236}">
                <a16:creationId xmlns:a16="http://schemas.microsoft.com/office/drawing/2014/main" id="{0522B8A2-241C-42B5-9EB6-90C8402AFDC1}"/>
              </a:ext>
            </a:extLst>
          </p:cNvPr>
          <p:cNvSpPr/>
          <p:nvPr/>
        </p:nvSpPr>
        <p:spPr>
          <a:xfrm>
            <a:off x="191344" y="1412776"/>
            <a:ext cx="11809311" cy="526689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263352" y="260648"/>
            <a:ext cx="39725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600" dirty="0">
                <a:solidFill>
                  <a:schemeClr val="accent2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프로젝트 </a:t>
            </a:r>
            <a:r>
              <a:rPr lang="ko-KR" altLang="en-US" sz="4000" spc="600" dirty="0">
                <a:solidFill>
                  <a:schemeClr val="tx2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개요</a:t>
            </a:r>
            <a:endParaRPr lang="en-US" sz="4000" spc="600" dirty="0">
              <a:solidFill>
                <a:schemeClr val="tx2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10" name="Egyenes összekötő 9"/>
          <p:cNvCxnSpPr>
            <a:cxnSpLocks/>
          </p:cNvCxnSpPr>
          <p:nvPr/>
        </p:nvCxnSpPr>
        <p:spPr>
          <a:xfrm flipH="1">
            <a:off x="386573" y="939914"/>
            <a:ext cx="507326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>
            <a:cxnSpLocks/>
          </p:cNvCxnSpPr>
          <p:nvPr/>
        </p:nvCxnSpPr>
        <p:spPr>
          <a:xfrm flipH="1">
            <a:off x="893899" y="939914"/>
            <a:ext cx="52158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DB6915D4-A9DB-49E8-BD5C-52945D10D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50" y="285071"/>
            <a:ext cx="1495425" cy="33561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9168CB2-7032-4725-94B5-D5FBEC3DDC2E}"/>
              </a:ext>
            </a:extLst>
          </p:cNvPr>
          <p:cNvSpPr txBox="1"/>
          <p:nvPr/>
        </p:nvSpPr>
        <p:spPr>
          <a:xfrm>
            <a:off x="604413" y="1928538"/>
            <a:ext cx="9055747" cy="666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19105">
              <a:lnSpc>
                <a:spcPct val="125000"/>
              </a:lnSpc>
            </a:pPr>
            <a:r>
              <a:rPr lang="ko-KR" altLang="en-US" sz="3200">
                <a:latin typeface="+mn-ea"/>
              </a:rPr>
              <a:t>       </a:t>
            </a:r>
            <a:r>
              <a:rPr lang="ko-KR" altLang="en-US" sz="3200" b="1">
                <a:latin typeface="+mn-ea"/>
              </a:rPr>
              <a:t>하이라이트 추출 알고리즘</a:t>
            </a:r>
            <a:endParaRPr lang="en-US" altLang="ko-KR" sz="3200" b="1" dirty="0"/>
          </a:p>
        </p:txBody>
      </p:sp>
      <p:pic>
        <p:nvPicPr>
          <p:cNvPr id="21" name="그림 20" descr="시계이(가) 표시된 사진&#10;&#10;자동 생성된 설명">
            <a:extLst>
              <a:ext uri="{FF2B5EF4-FFF2-40B4-BE49-F238E27FC236}">
                <a16:creationId xmlns:a16="http://schemas.microsoft.com/office/drawing/2014/main" id="{6D663162-8DF0-4B16-AF75-3E34BAA73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53" y="1416415"/>
            <a:ext cx="908926" cy="94933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0B635A5-3E62-45C2-963A-2D12859D2DA4}"/>
              </a:ext>
            </a:extLst>
          </p:cNvPr>
          <p:cNvSpPr txBox="1"/>
          <p:nvPr/>
        </p:nvSpPr>
        <p:spPr>
          <a:xfrm>
            <a:off x="604770" y="2761789"/>
            <a:ext cx="9055747" cy="2814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9105">
              <a:lnSpc>
                <a:spcPct val="125000"/>
              </a:lnSpc>
            </a:pPr>
            <a:r>
              <a:rPr lang="ko-KR" altLang="en-US" sz="2400"/>
              <a:t> </a:t>
            </a:r>
            <a:r>
              <a:rPr lang="ko-KR" altLang="en-US" sz="2400" b="1" spc="-120">
                <a:solidFill>
                  <a:srgbClr val="231F20"/>
                </a:solidFill>
                <a:latin typeface="+mn-ea"/>
                <a:ea typeface="나눔스퀘어 Bold" panose="020B0600000101010101" pitchFamily="50" charset="-127"/>
                <a:cs typeface="Malgun Gothic"/>
              </a:rPr>
              <a:t>인공지능</a:t>
            </a:r>
            <a:r>
              <a:rPr lang="ko-KR" altLang="en-US" sz="2400" spc="-120">
                <a:solidFill>
                  <a:srgbClr val="231F20"/>
                </a:solidFill>
                <a:latin typeface="+mn-ea"/>
                <a:ea typeface="나눔스퀘어 Bold" panose="020B0600000101010101" pitchFamily="50" charset="-127"/>
                <a:cs typeface="Malgun Gothic"/>
              </a:rPr>
              <a:t> 모델을 기반으로 아래와 같은 </a:t>
            </a:r>
            <a:r>
              <a:rPr lang="ko-KR" altLang="en-US" sz="2400" b="1" spc="-120">
                <a:solidFill>
                  <a:srgbClr val="231F20"/>
                </a:solidFill>
                <a:latin typeface="+mn-ea"/>
                <a:ea typeface="나눔스퀘어 Bold" panose="020B0600000101010101" pitchFamily="50" charset="-127"/>
                <a:cs typeface="Malgun Gothic"/>
              </a:rPr>
              <a:t>기준</a:t>
            </a:r>
            <a:r>
              <a:rPr lang="ko-KR" altLang="en-US" sz="2400" spc="-120">
                <a:solidFill>
                  <a:srgbClr val="231F20"/>
                </a:solidFill>
                <a:latin typeface="+mn-ea"/>
                <a:ea typeface="나눔스퀘어 Bold" panose="020B0600000101010101" pitchFamily="50" charset="-127"/>
                <a:cs typeface="Malgun Gothic"/>
              </a:rPr>
              <a:t>을 활용하여 </a:t>
            </a:r>
            <a:r>
              <a:rPr lang="ko-KR" altLang="en-US" sz="2400" b="1" spc="-120">
                <a:solidFill>
                  <a:srgbClr val="231F20"/>
                </a:solidFill>
                <a:latin typeface="+mn-ea"/>
                <a:ea typeface="나눔스퀘어 Bold" panose="020B0600000101010101" pitchFamily="50" charset="-127"/>
                <a:cs typeface="Malgun Gothic"/>
              </a:rPr>
              <a:t>하이라이트를 추출</a:t>
            </a:r>
            <a:endParaRPr lang="en-US" altLang="ko-KR" sz="2400" spc="-120">
              <a:solidFill>
                <a:srgbClr val="231F20"/>
              </a:solidFill>
              <a:latin typeface="+mn-ea"/>
              <a:ea typeface="나눔스퀘어 Bold" panose="020B0600000101010101" pitchFamily="50" charset="-127"/>
              <a:cs typeface="Malgun Gothic"/>
            </a:endParaRPr>
          </a:p>
          <a:p>
            <a:pPr marL="476305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2400" spc="-120">
                <a:solidFill>
                  <a:srgbClr val="231F20"/>
                </a:solidFill>
                <a:latin typeface="+mn-ea"/>
                <a:ea typeface="나눔스퀘어 Bold" panose="020B0600000101010101" pitchFamily="50" charset="-127"/>
                <a:cs typeface="Malgun Gothic"/>
              </a:rPr>
              <a:t>자연어처리 라이브러리 </a:t>
            </a:r>
            <a:r>
              <a:rPr lang="en-US" altLang="ko-KR" sz="2400" b="1" spc="-120">
                <a:solidFill>
                  <a:srgbClr val="231F20"/>
                </a:solidFill>
                <a:latin typeface="+mn-ea"/>
                <a:ea typeface="나눔스퀘어 Bold" panose="020B0600000101010101" pitchFamily="50" charset="-127"/>
                <a:cs typeface="Malgun Gothic"/>
              </a:rPr>
              <a:t>NLTK</a:t>
            </a:r>
            <a:r>
              <a:rPr lang="ko-KR" altLang="en-US" sz="2400" spc="-120">
                <a:solidFill>
                  <a:srgbClr val="231F20"/>
                </a:solidFill>
                <a:latin typeface="+mn-ea"/>
                <a:ea typeface="나눔스퀘어 Bold" panose="020B0600000101010101" pitchFamily="50" charset="-127"/>
                <a:cs typeface="Malgun Gothic"/>
              </a:rPr>
              <a:t>를 활용하여 채팅 내 빈출 단어 및 </a:t>
            </a:r>
            <a:r>
              <a:rPr lang="en-US" altLang="ko-KR" sz="2400" spc="-120">
                <a:solidFill>
                  <a:srgbClr val="231F20"/>
                </a:solidFill>
                <a:latin typeface="+mn-ea"/>
                <a:ea typeface="나눔스퀘어 Bold" panose="020B0600000101010101" pitchFamily="50" charset="-127"/>
                <a:cs typeface="Malgun Gothic"/>
              </a:rPr>
              <a:t>label word</a:t>
            </a:r>
            <a:r>
              <a:rPr lang="ko-KR" altLang="en-US" sz="2400" spc="-120">
                <a:solidFill>
                  <a:srgbClr val="231F20"/>
                </a:solidFill>
                <a:latin typeface="+mn-ea"/>
                <a:ea typeface="나눔스퀘어 Bold" panose="020B0600000101010101" pitchFamily="50" charset="-127"/>
                <a:cs typeface="Malgun Gothic"/>
              </a:rPr>
              <a:t>를 기반으로 </a:t>
            </a:r>
            <a:r>
              <a:rPr lang="ko-KR" altLang="en-US" sz="2400" b="1" spc="-120">
                <a:solidFill>
                  <a:srgbClr val="231F20"/>
                </a:solidFill>
                <a:latin typeface="+mn-ea"/>
                <a:ea typeface="나눔스퀘어 Bold" panose="020B0600000101010101" pitchFamily="50" charset="-127"/>
                <a:cs typeface="Malgun Gothic"/>
              </a:rPr>
              <a:t>하이라이트 후보군 추출</a:t>
            </a:r>
            <a:endParaRPr lang="en-US" altLang="ko-KR" sz="2400" b="1" spc="-120">
              <a:solidFill>
                <a:srgbClr val="231F20"/>
              </a:solidFill>
              <a:latin typeface="+mn-ea"/>
              <a:ea typeface="나눔스퀘어 Bold" panose="020B0600000101010101" pitchFamily="50" charset="-127"/>
              <a:cs typeface="Malgun Gothic"/>
            </a:endParaRPr>
          </a:p>
          <a:p>
            <a:pPr marL="476305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2400" b="1" spc="-120">
                <a:solidFill>
                  <a:srgbClr val="231F20"/>
                </a:solidFill>
                <a:latin typeface="+mn-ea"/>
                <a:ea typeface="나눔스퀘어 Bold" panose="020B0600000101010101" pitchFamily="50" charset="-127"/>
                <a:cs typeface="Malgun Gothic"/>
              </a:rPr>
              <a:t>ResNet</a:t>
            </a:r>
            <a:r>
              <a:rPr lang="ko-KR" altLang="en-US" sz="2400" b="1" spc="-120">
                <a:solidFill>
                  <a:srgbClr val="231F20"/>
                </a:solidFill>
                <a:latin typeface="+mn-ea"/>
                <a:ea typeface="나눔스퀘어 Bold" panose="020B0600000101010101" pitchFamily="50" charset="-127"/>
                <a:cs typeface="Malgun Gothic"/>
              </a:rPr>
              <a:t>기반 모델</a:t>
            </a:r>
            <a:r>
              <a:rPr lang="ko-KR" altLang="en-US" sz="2400" spc="-120">
                <a:solidFill>
                  <a:srgbClr val="231F20"/>
                </a:solidFill>
                <a:latin typeface="+mn-ea"/>
                <a:ea typeface="나눔스퀘어 Bold" panose="020B0600000101010101" pitchFamily="50" charset="-127"/>
                <a:cs typeface="Malgun Gothic"/>
              </a:rPr>
              <a:t>을 사용해 방송자의 </a:t>
            </a:r>
            <a:r>
              <a:rPr lang="ko-KR" altLang="en-US" sz="2400" b="1" spc="-120">
                <a:solidFill>
                  <a:srgbClr val="231F20"/>
                </a:solidFill>
                <a:latin typeface="+mn-ea"/>
                <a:ea typeface="나눔스퀘어 Bold" panose="020B0600000101010101" pitchFamily="50" charset="-127"/>
                <a:cs typeface="Malgun Gothic"/>
              </a:rPr>
              <a:t>표정 추출</a:t>
            </a:r>
            <a:r>
              <a:rPr lang="ko-KR" altLang="en-US" sz="2400" spc="-120">
                <a:solidFill>
                  <a:srgbClr val="231F20"/>
                </a:solidFill>
                <a:latin typeface="+mn-ea"/>
                <a:ea typeface="나눔스퀘어 Bold" panose="020B0600000101010101" pitchFamily="50" charset="-127"/>
                <a:cs typeface="Malgun Gothic"/>
              </a:rPr>
              <a:t> 하고 하이라이트 후보군 중 실제 </a:t>
            </a:r>
            <a:r>
              <a:rPr lang="ko-KR" altLang="en-US" sz="2400" b="1" spc="-120">
                <a:solidFill>
                  <a:srgbClr val="231F20"/>
                </a:solidFill>
                <a:latin typeface="+mn-ea"/>
                <a:ea typeface="나눔스퀘어 Bold" panose="020B0600000101010101" pitchFamily="50" charset="-127"/>
                <a:cs typeface="Malgun Gothic"/>
              </a:rPr>
              <a:t>하이라이트 영상 추출</a:t>
            </a:r>
            <a:endParaRPr lang="en-US" altLang="ko-KR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646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ekerekített téglalapbuborék 14">
            <a:extLst>
              <a:ext uri="{FF2B5EF4-FFF2-40B4-BE49-F238E27FC236}">
                <a16:creationId xmlns:a16="http://schemas.microsoft.com/office/drawing/2014/main" id="{0522B8A2-241C-42B5-9EB6-90C8402AFDC1}"/>
              </a:ext>
            </a:extLst>
          </p:cNvPr>
          <p:cNvSpPr/>
          <p:nvPr/>
        </p:nvSpPr>
        <p:spPr>
          <a:xfrm>
            <a:off x="191344" y="1412776"/>
            <a:ext cx="11809311" cy="526689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263352" y="260648"/>
            <a:ext cx="39725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600" dirty="0">
                <a:solidFill>
                  <a:schemeClr val="accent2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프로젝트 </a:t>
            </a:r>
            <a:r>
              <a:rPr lang="ko-KR" altLang="en-US" sz="4000" spc="600" dirty="0">
                <a:solidFill>
                  <a:schemeClr val="tx2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개요</a:t>
            </a:r>
            <a:endParaRPr lang="en-US" sz="4000" spc="600" dirty="0">
              <a:solidFill>
                <a:schemeClr val="tx2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10" name="Egyenes összekötő 9"/>
          <p:cNvCxnSpPr>
            <a:cxnSpLocks/>
          </p:cNvCxnSpPr>
          <p:nvPr/>
        </p:nvCxnSpPr>
        <p:spPr>
          <a:xfrm flipH="1">
            <a:off x="386573" y="939914"/>
            <a:ext cx="507326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>
            <a:cxnSpLocks/>
          </p:cNvCxnSpPr>
          <p:nvPr/>
        </p:nvCxnSpPr>
        <p:spPr>
          <a:xfrm flipH="1">
            <a:off x="893899" y="939914"/>
            <a:ext cx="52158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DB6915D4-A9DB-49E8-BD5C-52945D10D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50" y="285071"/>
            <a:ext cx="1495425" cy="33561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9168CB2-7032-4725-94B5-D5FBEC3DDC2E}"/>
              </a:ext>
            </a:extLst>
          </p:cNvPr>
          <p:cNvSpPr txBox="1"/>
          <p:nvPr/>
        </p:nvSpPr>
        <p:spPr>
          <a:xfrm>
            <a:off x="604413" y="1928538"/>
            <a:ext cx="9055747" cy="666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19105">
              <a:lnSpc>
                <a:spcPct val="125000"/>
              </a:lnSpc>
            </a:pPr>
            <a:r>
              <a:rPr lang="ko-KR" altLang="en-US" sz="3200">
                <a:latin typeface="+mn-ea"/>
              </a:rPr>
              <a:t>       서비스 아키텍처</a:t>
            </a:r>
            <a:endParaRPr lang="en-US" altLang="ko-KR" sz="3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B635A5-3E62-45C2-963A-2D12859D2DA4}"/>
              </a:ext>
            </a:extLst>
          </p:cNvPr>
          <p:cNvSpPr txBox="1"/>
          <p:nvPr/>
        </p:nvSpPr>
        <p:spPr>
          <a:xfrm>
            <a:off x="604770" y="2761789"/>
            <a:ext cx="9055747" cy="1431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9105">
              <a:lnSpc>
                <a:spcPct val="125000"/>
              </a:lnSpc>
            </a:pPr>
            <a:r>
              <a:rPr lang="en-US" altLang="ko-KR" sz="2400" b="1" spc="-120">
                <a:solidFill>
                  <a:srgbClr val="231F20"/>
                </a:solidFill>
                <a:ea typeface="나눔스퀘어 Bold" panose="020B0600000101010101" pitchFamily="50" charset="-127"/>
              </a:rPr>
              <a:t>WAS</a:t>
            </a:r>
            <a:r>
              <a:rPr lang="ko-KR" altLang="en-US" sz="2400" spc="-120">
                <a:solidFill>
                  <a:srgbClr val="231F20"/>
                </a:solidFill>
                <a:ea typeface="나눔스퀘어 Bold" panose="020B0600000101010101" pitchFamily="50" charset="-127"/>
              </a:rPr>
              <a:t>는 </a:t>
            </a:r>
            <a:r>
              <a:rPr lang="en-US" altLang="ko-KR" sz="2400" b="1" spc="-120">
                <a:solidFill>
                  <a:srgbClr val="231F20"/>
                </a:solidFill>
                <a:ea typeface="나눔스퀘어 Bold" panose="020B0600000101010101" pitchFamily="50" charset="-127"/>
              </a:rPr>
              <a:t>MVT</a:t>
            </a:r>
            <a:r>
              <a:rPr lang="en-US" altLang="ko-KR" sz="2400" spc="-120">
                <a:solidFill>
                  <a:srgbClr val="231F20"/>
                </a:solidFill>
                <a:ea typeface="나눔스퀘어 Bold" panose="020B0600000101010101" pitchFamily="50" charset="-127"/>
              </a:rPr>
              <a:t> </a:t>
            </a:r>
            <a:r>
              <a:rPr lang="ko-KR" altLang="en-US" sz="2400" spc="-120">
                <a:solidFill>
                  <a:srgbClr val="231F20"/>
                </a:solidFill>
                <a:ea typeface="나눔스퀘어 Bold" panose="020B0600000101010101" pitchFamily="50" charset="-127"/>
              </a:rPr>
              <a:t>모델 기반의 </a:t>
            </a:r>
            <a:r>
              <a:rPr lang="en-US" altLang="ko-KR" sz="2400" b="1" spc="-120">
                <a:solidFill>
                  <a:srgbClr val="231F20"/>
                </a:solidFill>
                <a:ea typeface="나눔스퀘어 Bold" panose="020B0600000101010101" pitchFamily="50" charset="-127"/>
              </a:rPr>
              <a:t>Django</a:t>
            </a:r>
            <a:r>
              <a:rPr lang="en-US" altLang="ko-KR" sz="2400" spc="-120">
                <a:solidFill>
                  <a:srgbClr val="231F20"/>
                </a:solidFill>
                <a:ea typeface="나눔스퀘어 Bold" panose="020B0600000101010101" pitchFamily="50" charset="-127"/>
              </a:rPr>
              <a:t> </a:t>
            </a:r>
            <a:r>
              <a:rPr lang="ko-KR" altLang="en-US" sz="2400" spc="-120">
                <a:solidFill>
                  <a:srgbClr val="231F20"/>
                </a:solidFill>
                <a:ea typeface="나눔스퀘어 Bold" panose="020B0600000101010101" pitchFamily="50" charset="-127"/>
              </a:rPr>
              <a:t>웹 프레임워크를 활용해 개발</a:t>
            </a:r>
            <a:r>
              <a:rPr lang="en-US" altLang="ko-KR" sz="2400" spc="-120">
                <a:solidFill>
                  <a:srgbClr val="231F20"/>
                </a:solidFill>
                <a:ea typeface="나눔스퀘어 Bold" panose="020B0600000101010101" pitchFamily="50" charset="-127"/>
              </a:rPr>
              <a:t>, </a:t>
            </a:r>
            <a:r>
              <a:rPr lang="ko-KR" altLang="en-US" sz="2400" spc="-120">
                <a:solidFill>
                  <a:srgbClr val="231F20"/>
                </a:solidFill>
                <a:ea typeface="나눔스퀘어 Bold" panose="020B0600000101010101" pitchFamily="50" charset="-127"/>
              </a:rPr>
              <a:t>웹 서버는 </a:t>
            </a:r>
            <a:r>
              <a:rPr lang="en-US" altLang="ko-KR" sz="2400" b="1" spc="-120">
                <a:solidFill>
                  <a:srgbClr val="231F20"/>
                </a:solidFill>
                <a:ea typeface="나눔스퀘어 Bold" panose="020B0600000101010101" pitchFamily="50" charset="-127"/>
              </a:rPr>
              <a:t>NginX</a:t>
            </a:r>
            <a:r>
              <a:rPr lang="ko-KR" altLang="en-US" sz="2400" spc="-120">
                <a:solidFill>
                  <a:srgbClr val="231F20"/>
                </a:solidFill>
                <a:ea typeface="나눔스퀘어 Bold" panose="020B0600000101010101" pitchFamily="50" charset="-127"/>
              </a:rPr>
              <a:t>를 사용해 다중접속에서의 성능을 극대화</a:t>
            </a:r>
            <a:r>
              <a:rPr lang="en-US" altLang="ko-KR" sz="2400" spc="-120">
                <a:solidFill>
                  <a:srgbClr val="231F20"/>
                </a:solidFill>
                <a:ea typeface="나눔스퀘어 Bold" panose="020B0600000101010101" pitchFamily="50" charset="-127"/>
              </a:rPr>
              <a:t>. </a:t>
            </a:r>
            <a:r>
              <a:rPr lang="ko-KR" altLang="en-US" sz="2400" spc="-120">
                <a:solidFill>
                  <a:srgbClr val="231F20"/>
                </a:solidFill>
                <a:ea typeface="나눔스퀘어 Bold" panose="020B0600000101010101" pitchFamily="50" charset="-127"/>
              </a:rPr>
              <a:t>또한 둘 사이의 미들웨어는 </a:t>
            </a:r>
            <a:r>
              <a:rPr lang="en-US" altLang="ko-KR" sz="2400" b="1" spc="-120">
                <a:solidFill>
                  <a:srgbClr val="231F20"/>
                </a:solidFill>
                <a:ea typeface="나눔스퀘어 Bold" panose="020B0600000101010101" pitchFamily="50" charset="-127"/>
              </a:rPr>
              <a:t>Gunicorn</a:t>
            </a:r>
            <a:r>
              <a:rPr lang="ko-KR" altLang="en-US" sz="2400" spc="-120">
                <a:solidFill>
                  <a:srgbClr val="231F20"/>
                </a:solidFill>
                <a:ea typeface="나눔스퀘어 Bold" panose="020B0600000101010101" pitchFamily="50" charset="-127"/>
              </a:rPr>
              <a:t>을 사용해 서버 설정</a:t>
            </a:r>
            <a:r>
              <a:rPr lang="en-US" altLang="ko-KR" sz="2400" spc="-120">
                <a:solidFill>
                  <a:srgbClr val="231F20"/>
                </a:solidFill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3004E1B-D7AE-4F2E-8C12-A38E7D1086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46" y="1524194"/>
            <a:ext cx="764734" cy="764734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9EB09969-94DF-42E3-8B9F-40D591834EA4}"/>
              </a:ext>
            </a:extLst>
          </p:cNvPr>
          <p:cNvGrpSpPr/>
          <p:nvPr/>
        </p:nvGrpSpPr>
        <p:grpSpPr>
          <a:xfrm>
            <a:off x="5148698" y="4360056"/>
            <a:ext cx="6220009" cy="2000519"/>
            <a:chOff x="10930044" y="16784538"/>
            <a:chExt cx="8983631" cy="288937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ED87A4F-37F1-4749-930E-56FEAA6E0B8E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0930044" y="16784538"/>
              <a:ext cx="8983631" cy="2889373"/>
            </a:xfrm>
            <a:prstGeom prst="rect">
              <a:avLst/>
            </a:prstGeom>
          </p:spPr>
        </p:pic>
        <p:pic>
          <p:nvPicPr>
            <p:cNvPr id="16" name="Picture 2" descr="gunicorn에 대한 이미지 검색결과">
              <a:extLst>
                <a:ext uri="{FF2B5EF4-FFF2-40B4-BE49-F238E27FC236}">
                  <a16:creationId xmlns:a16="http://schemas.microsoft.com/office/drawing/2014/main" id="{79E15685-24D7-4CCD-A13D-7614C57704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8" t="-7127"/>
            <a:stretch/>
          </p:blipFill>
          <p:spPr bwMode="auto">
            <a:xfrm>
              <a:off x="15672237" y="17652742"/>
              <a:ext cx="1335457" cy="381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1931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ekerekített téglalapbuborék 14">
            <a:extLst>
              <a:ext uri="{FF2B5EF4-FFF2-40B4-BE49-F238E27FC236}">
                <a16:creationId xmlns:a16="http://schemas.microsoft.com/office/drawing/2014/main" id="{0522B8A2-241C-42B5-9EB6-90C8402AFDC1}"/>
              </a:ext>
            </a:extLst>
          </p:cNvPr>
          <p:cNvSpPr/>
          <p:nvPr/>
        </p:nvSpPr>
        <p:spPr>
          <a:xfrm>
            <a:off x="191344" y="1402468"/>
            <a:ext cx="11809311" cy="526689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242629" y="260648"/>
            <a:ext cx="39725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600" dirty="0">
                <a:solidFill>
                  <a:schemeClr val="accent2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프로젝트 </a:t>
            </a:r>
            <a:r>
              <a:rPr lang="ko-KR" altLang="en-US" sz="4000" spc="600" dirty="0">
                <a:solidFill>
                  <a:schemeClr val="tx2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개요</a:t>
            </a:r>
            <a:endParaRPr lang="en-US" sz="4000" spc="600" dirty="0">
              <a:solidFill>
                <a:schemeClr val="tx2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10" name="Egyenes összekötő 9"/>
          <p:cNvCxnSpPr>
            <a:cxnSpLocks/>
          </p:cNvCxnSpPr>
          <p:nvPr/>
        </p:nvCxnSpPr>
        <p:spPr>
          <a:xfrm flipH="1">
            <a:off x="386573" y="939914"/>
            <a:ext cx="507326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>
            <a:cxnSpLocks/>
          </p:cNvCxnSpPr>
          <p:nvPr/>
        </p:nvCxnSpPr>
        <p:spPr>
          <a:xfrm flipH="1">
            <a:off x="893899" y="939914"/>
            <a:ext cx="52158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33B54257-FC02-4C2E-8BF1-87D400CCB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50" y="285071"/>
            <a:ext cx="1495425" cy="3356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DF5798E-508F-491B-9E7B-86FF860DA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3" y="2207055"/>
            <a:ext cx="6397657" cy="36394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0F802A7-BB9E-47F1-93BB-D987D38DD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249" y="2598032"/>
            <a:ext cx="4572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33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/>
          <p:cNvSpPr txBox="1"/>
          <p:nvPr/>
        </p:nvSpPr>
        <p:spPr>
          <a:xfrm>
            <a:off x="263352" y="200834"/>
            <a:ext cx="31518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300" dirty="0">
                <a:solidFill>
                  <a:schemeClr val="accent2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최종 </a:t>
            </a:r>
            <a:r>
              <a:rPr lang="ko-KR" altLang="en-US" sz="4000" spc="300" dirty="0">
                <a:solidFill>
                  <a:schemeClr val="tx2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결과물</a:t>
            </a:r>
            <a:endParaRPr lang="en-US" sz="4000" spc="300" dirty="0">
              <a:solidFill>
                <a:schemeClr val="accent5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graphicFrame>
        <p:nvGraphicFramePr>
          <p:cNvPr id="23" name="Diagram 22"/>
          <p:cNvGraphicFramePr/>
          <p:nvPr/>
        </p:nvGraphicFramePr>
        <p:xfrm>
          <a:off x="5646837" y="5314032"/>
          <a:ext cx="2438400" cy="984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Diagram 23"/>
          <p:cNvGraphicFramePr/>
          <p:nvPr/>
        </p:nvGraphicFramePr>
        <p:xfrm>
          <a:off x="8348644" y="5339432"/>
          <a:ext cx="2438400" cy="984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Freeform 1099">
            <a:extLst>
              <a:ext uri="{FF2B5EF4-FFF2-40B4-BE49-F238E27FC236}">
                <a16:creationId xmlns:a16="http://schemas.microsoft.com/office/drawing/2014/main" id="{8008F1E2-6338-448E-9D20-CCA85D200E3A}"/>
              </a:ext>
            </a:extLst>
          </p:cNvPr>
          <p:cNvSpPr>
            <a:spLocks/>
          </p:cNvSpPr>
          <p:nvPr/>
        </p:nvSpPr>
        <p:spPr bwMode="auto">
          <a:xfrm>
            <a:off x="279949" y="1321056"/>
            <a:ext cx="11639723" cy="5348304"/>
          </a:xfrm>
          <a:prstGeom prst="round2Diag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7EBF454-199E-4724-B7AB-964F18B0D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50" y="285071"/>
            <a:ext cx="1495425" cy="335617"/>
          </a:xfrm>
          <a:prstGeom prst="rect">
            <a:avLst/>
          </a:prstGeom>
        </p:spPr>
      </p:pic>
      <p:cxnSp>
        <p:nvCxnSpPr>
          <p:cNvPr id="21" name="Egyenes összekötő 9">
            <a:extLst>
              <a:ext uri="{FF2B5EF4-FFF2-40B4-BE49-F238E27FC236}">
                <a16:creationId xmlns:a16="http://schemas.microsoft.com/office/drawing/2014/main" id="{82A2F3F1-DD70-4B03-B3BB-C1941EAFD078}"/>
              </a:ext>
            </a:extLst>
          </p:cNvPr>
          <p:cNvCxnSpPr>
            <a:cxnSpLocks/>
          </p:cNvCxnSpPr>
          <p:nvPr/>
        </p:nvCxnSpPr>
        <p:spPr>
          <a:xfrm flipH="1">
            <a:off x="386573" y="939914"/>
            <a:ext cx="507326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10">
            <a:extLst>
              <a:ext uri="{FF2B5EF4-FFF2-40B4-BE49-F238E27FC236}">
                <a16:creationId xmlns:a16="http://schemas.microsoft.com/office/drawing/2014/main" id="{49D74259-A4BD-440A-98B8-4F03161C4C07}"/>
              </a:ext>
            </a:extLst>
          </p:cNvPr>
          <p:cNvCxnSpPr>
            <a:cxnSpLocks/>
          </p:cNvCxnSpPr>
          <p:nvPr/>
        </p:nvCxnSpPr>
        <p:spPr>
          <a:xfrm flipH="1">
            <a:off x="893899" y="939914"/>
            <a:ext cx="52158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80E92F23-BFFE-4B65-B387-F27EEF9B15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3592" y="1528022"/>
            <a:ext cx="7798378" cy="493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51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사용자 지정 1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0E8F5"/>
      </a:accent1>
      <a:accent2>
        <a:srgbClr val="5F9BCD"/>
      </a:accent2>
      <a:accent3>
        <a:srgbClr val="5A7183"/>
      </a:accent3>
      <a:accent4>
        <a:srgbClr val="DDD4C5"/>
      </a:accent4>
      <a:accent5>
        <a:srgbClr val="E9E3D8"/>
      </a:accent5>
      <a:accent6>
        <a:srgbClr val="F0EFEA"/>
      </a:accent6>
      <a:hlink>
        <a:srgbClr val="CC9900"/>
      </a:hlink>
      <a:folHlink>
        <a:srgbClr val="666699"/>
      </a:folHlink>
    </a:clrScheme>
    <a:fontScheme name="사용자 지정 1">
      <a:majorFont>
        <a:latin typeface="Roboto Medium"/>
        <a:ea typeface="맑은 고딕"/>
        <a:cs typeface=""/>
      </a:majorFont>
      <a:minorFont>
        <a:latin typeface="Roboto Light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. egyéni séma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. egyéni séma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902</TotalTime>
  <Words>440</Words>
  <Application>Microsoft Office PowerPoint</Application>
  <PresentationFormat>와이드스크린</PresentationFormat>
  <Paragraphs>72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Roboto Light</vt:lpstr>
      <vt:lpstr>Wingdings</vt:lpstr>
      <vt:lpstr>나눔스퀘어라운드 Bold</vt:lpstr>
      <vt:lpstr>Arial</vt:lpstr>
      <vt:lpstr>Roboto Medium</vt:lpstr>
      <vt:lpstr>나눔스퀘어 Bold</vt:lpstr>
      <vt:lpstr>Roboto</vt:lpstr>
      <vt:lpstr>새굴림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종찬박</dc:creator>
  <cp:lastModifiedBy>HYUNJAE LEE</cp:lastModifiedBy>
  <cp:revision>97</cp:revision>
  <dcterms:modified xsi:type="dcterms:W3CDTF">2019-11-14T02:35:45Z</dcterms:modified>
</cp:coreProperties>
</file>