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6858000" cy="9144000" type="screen4x3"/>
  <p:notesSz cx="6858000" cy="9144000"/>
  <p:embeddedFontLst>
    <p:embeddedFont>
      <p:font typeface="나눔스퀘어라운드 Bold" panose="020B0600000101010101" pitchFamily="50" charset="-127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FF"/>
    <a:srgbClr val="6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208" y="-5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B5AD-4903-4DA7-9A32-BEB9B3946B90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F958-9604-4084-8366-38B80873F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09" y="1"/>
            <a:ext cx="686042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620688" y="2267744"/>
            <a:ext cx="5688632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2019 </a:t>
            </a:r>
            <a:r>
              <a:rPr lang="ko-KR" altLang="en-US"/>
              <a:t>다빈치 </a:t>
            </a:r>
            <a:r>
              <a:rPr lang="en-US" altLang="ko-KR"/>
              <a:t>SW TECH-FAIR </a:t>
            </a:r>
            <a:r>
              <a:rPr lang="ko-KR" altLang="en-US"/>
              <a:t>전시회에 작품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0CB1F9-7A2A-48D7-ABED-9FE5E8971170}"/>
              </a:ext>
            </a:extLst>
          </p:cNvPr>
          <p:cNvSpPr/>
          <p:nvPr/>
        </p:nvSpPr>
        <p:spPr>
          <a:xfrm>
            <a:off x="535112" y="1475656"/>
            <a:ext cx="3757984" cy="331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팀명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    </a:t>
            </a:r>
            <a:r>
              <a:rPr lang="en-US" altLang="ko-K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LAJI</a:t>
            </a:r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팀원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현재 </a:t>
            </a:r>
            <a:r>
              <a:rPr lang="en-US" altLang="ko-K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 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6F2B92-77ED-4A34-BB00-623D971540EB}"/>
              </a:ext>
            </a:extLst>
          </p:cNvPr>
          <p:cNvSpPr/>
          <p:nvPr/>
        </p:nvSpPr>
        <p:spPr>
          <a:xfrm>
            <a:off x="5013176" y="288030"/>
            <a:ext cx="1584176" cy="61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20ACA0-A77C-4379-8C1F-CCBB04F635FA}"/>
              </a:ext>
            </a:extLst>
          </p:cNvPr>
          <p:cNvGrpSpPr/>
          <p:nvPr/>
        </p:nvGrpSpPr>
        <p:grpSpPr>
          <a:xfrm>
            <a:off x="3503318" y="2590495"/>
            <a:ext cx="2730878" cy="1612274"/>
            <a:chOff x="3204220" y="2671615"/>
            <a:chExt cx="2828882" cy="16701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0F4639-1A68-4382-BC67-B320CB1C6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220" y="2671615"/>
              <a:ext cx="2828882" cy="1670134"/>
            </a:xfrm>
            <a:prstGeom prst="rect">
              <a:avLst/>
            </a:prstGeom>
          </p:spPr>
        </p:pic>
        <p:pic>
          <p:nvPicPr>
            <p:cNvPr id="11" name="그림 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035154EC-F3C5-46B4-A29E-C691D548D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5864" y="3537203"/>
              <a:ext cx="501122" cy="30944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45A919-6C85-401E-9974-731F7D3AB6FC}"/>
              </a:ext>
            </a:extLst>
          </p:cNvPr>
          <p:cNvSpPr txBox="1"/>
          <p:nvPr/>
        </p:nvSpPr>
        <p:spPr>
          <a:xfrm>
            <a:off x="624328" y="2276757"/>
            <a:ext cx="3725022" cy="338554"/>
          </a:xfrm>
          <a:prstGeom prst="rect">
            <a:avLst/>
          </a:prstGeom>
          <a:solidFill>
            <a:srgbClr val="FFFF9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프로젝트를 시작하게 된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동기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무엇인가요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F2124B-D9DD-4D88-87B8-8F5DE3C9E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82" y="2596585"/>
            <a:ext cx="2791313" cy="15877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650090-9BA7-4A2F-B12B-28C3AF4C6DFA}"/>
              </a:ext>
            </a:extLst>
          </p:cNvPr>
          <p:cNvSpPr txBox="1"/>
          <p:nvPr/>
        </p:nvSpPr>
        <p:spPr>
          <a:xfrm>
            <a:off x="654004" y="4190291"/>
            <a:ext cx="5567114" cy="64633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평소 유튜브를 자주 시청하면서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우리 주변에 전문적인 영상 편집자의 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부족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높은 몸값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을 요구하는 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사회적인 이슈가 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있음을 파악하게 되었습니다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900" b="1" dirty="0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이를 해결하기 위해 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보통 몇시간 길이의 개인 방송 영상 속에서 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짧고 재미있는 </a:t>
            </a:r>
            <a:r>
              <a:rPr lang="ko-KR" altLang="en-US" sz="9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하이라이트 영상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에 속할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부분들을 빠르고 효율적으로 찾아보자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＂라는 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목적으로 시작하게 되었습니다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46A26-FB58-49CB-A06B-25B0E74B901E}"/>
              </a:ext>
            </a:extLst>
          </p:cNvPr>
          <p:cNvSpPr txBox="1"/>
          <p:nvPr/>
        </p:nvSpPr>
        <p:spPr>
          <a:xfrm>
            <a:off x="648292" y="4881399"/>
            <a:ext cx="3528391" cy="338554"/>
          </a:xfrm>
          <a:prstGeom prst="rect">
            <a:avLst/>
          </a:prstGeom>
          <a:solidFill>
            <a:srgbClr val="FFFF9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기존의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서비스들과의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차별점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있을까요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5E94FA-443E-428F-8D7E-648985BC63D5}"/>
              </a:ext>
            </a:extLst>
          </p:cNvPr>
          <p:cNvSpPr txBox="1"/>
          <p:nvPr/>
        </p:nvSpPr>
        <p:spPr>
          <a:xfrm>
            <a:off x="654004" y="6697966"/>
            <a:ext cx="3413699" cy="338554"/>
          </a:xfrm>
          <a:prstGeom prst="rect">
            <a:avLst/>
          </a:prstGeom>
          <a:solidFill>
            <a:srgbClr val="FFFF9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프로젝트의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목표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무엇인가요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F1A2E-D829-4B51-A505-962F389CF772}"/>
              </a:ext>
            </a:extLst>
          </p:cNvPr>
          <p:cNvSpPr txBox="1"/>
          <p:nvPr/>
        </p:nvSpPr>
        <p:spPr>
          <a:xfrm>
            <a:off x="3420519" y="5245378"/>
            <a:ext cx="2819901" cy="24622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채팅창</a:t>
            </a: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자연어처리 분석</a:t>
            </a:r>
            <a:endParaRPr lang="en-US" altLang="ko-KR" sz="1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5CF1F-FEF4-484C-A00E-4C86012CDCAB}"/>
              </a:ext>
            </a:extLst>
          </p:cNvPr>
          <p:cNvSpPr txBox="1"/>
          <p:nvPr/>
        </p:nvSpPr>
        <p:spPr>
          <a:xfrm>
            <a:off x="3412843" y="5900748"/>
            <a:ext cx="2819901" cy="24622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영상 속 방송자의 얼굴 표정 분석</a:t>
            </a:r>
            <a:endParaRPr lang="en-US" altLang="ko-KR" sz="1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5AFF69-8B83-4769-A036-3A4BD679EE22}"/>
              </a:ext>
            </a:extLst>
          </p:cNvPr>
          <p:cNvSpPr txBox="1"/>
          <p:nvPr/>
        </p:nvSpPr>
        <p:spPr>
          <a:xfrm>
            <a:off x="3615715" y="5445670"/>
            <a:ext cx="2619602" cy="50783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방송자와 시청자의 소통의 장인 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900" b="1" dirty="0" err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채팅방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자연어처리를 통해 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활발하고 재미있는 소통이 있는 시간대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찾습니다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D050A8-63E8-4306-93DA-981A3D992E8C}"/>
              </a:ext>
            </a:extLst>
          </p:cNvPr>
          <p:cNvSpPr txBox="1"/>
          <p:nvPr/>
        </p:nvSpPr>
        <p:spPr>
          <a:xfrm>
            <a:off x="3601515" y="6107865"/>
            <a:ext cx="2619602" cy="50783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방송자가 웃거나 화를 내거나 슬퍼하는 등의 표정을 짓는다면 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 중의 </a:t>
            </a:r>
            <a:r>
              <a:rPr lang="ko-KR" altLang="en-US" sz="9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특별한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순간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것입니다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이러한 순간들을 하이라이트 요소에 담습니다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2BBDE4-6A8D-40AA-B071-BEE84B8C9FE8}"/>
              </a:ext>
            </a:extLst>
          </p:cNvPr>
          <p:cNvSpPr txBox="1"/>
          <p:nvPr/>
        </p:nvSpPr>
        <p:spPr>
          <a:xfrm>
            <a:off x="3501365" y="7421982"/>
            <a:ext cx="2619602" cy="230832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9E13D1-7F00-48DD-9CCE-8BF568F743AA}"/>
              </a:ext>
            </a:extLst>
          </p:cNvPr>
          <p:cNvSpPr txBox="1"/>
          <p:nvPr/>
        </p:nvSpPr>
        <p:spPr>
          <a:xfrm>
            <a:off x="3284895" y="7150303"/>
            <a:ext cx="2819901" cy="24622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맞춤형 영상 편집 서비스</a:t>
            </a:r>
            <a:endParaRPr lang="en-US" altLang="ko-KR" sz="1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C803A1-BDC8-42CC-8BF5-23CFCAA44221}"/>
              </a:ext>
            </a:extLst>
          </p:cNvPr>
          <p:cNvSpPr txBox="1"/>
          <p:nvPr/>
        </p:nvSpPr>
        <p:spPr>
          <a:xfrm>
            <a:off x="3354475" y="7371066"/>
            <a:ext cx="2909864" cy="50783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사용자들이 영상 편집을 위해 투자할 시간과 노력을 최소화하고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자신의 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개성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마음껏 뽐내는데 집중할 수 있도록 도와주는 합리적인 웹 서비스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구축할 계획입니다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6558D15-26E9-4A8F-B703-932C50F16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69" y="7069832"/>
            <a:ext cx="2455663" cy="1055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80A4CF-35F8-4CEE-9ADD-5278B044C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67" y="5203320"/>
            <a:ext cx="2794065" cy="140633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A81854D-CC2D-41C4-B0F7-0906DA5BA3B5}"/>
              </a:ext>
            </a:extLst>
          </p:cNvPr>
          <p:cNvSpPr/>
          <p:nvPr/>
        </p:nvSpPr>
        <p:spPr>
          <a:xfrm>
            <a:off x="699468" y="6276939"/>
            <a:ext cx="1184050" cy="332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78AE69-7342-41D7-9D0D-2F5CA656216E}"/>
              </a:ext>
            </a:extLst>
          </p:cNvPr>
          <p:cNvSpPr/>
          <p:nvPr/>
        </p:nvSpPr>
        <p:spPr>
          <a:xfrm>
            <a:off x="535112" y="899592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HighlightU</a:t>
            </a:r>
            <a:endParaRPr lang="ko-KR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중앙 대학교 로고에 대한 이미지 검색결과">
            <a:extLst>
              <a:ext uri="{FF2B5EF4-FFF2-40B4-BE49-F238E27FC236}">
                <a16:creationId xmlns:a16="http://schemas.microsoft.com/office/drawing/2014/main" id="{D79A3232-FABA-4E59-8532-5BD2F0DA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4" y="403405"/>
            <a:ext cx="1512168" cy="37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6859198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CDD7CF-D23E-4A91-B7A2-9A1A1AA0D56A}"/>
              </a:ext>
            </a:extLst>
          </p:cNvPr>
          <p:cNvSpPr/>
          <p:nvPr/>
        </p:nvSpPr>
        <p:spPr>
          <a:xfrm>
            <a:off x="620688" y="2256368"/>
            <a:ext cx="5688632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49D46-EA76-4E75-8C84-9D13AE559BD2}"/>
              </a:ext>
            </a:extLst>
          </p:cNvPr>
          <p:cNvSpPr/>
          <p:nvPr/>
        </p:nvSpPr>
        <p:spPr>
          <a:xfrm>
            <a:off x="5013176" y="288030"/>
            <a:ext cx="1584176" cy="61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4D6927-6DA1-4C18-94F6-581A4120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7" y="2761927"/>
            <a:ext cx="2585864" cy="14710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9D3207-A975-41D2-89A9-76D4F4F4A044}"/>
              </a:ext>
            </a:extLst>
          </p:cNvPr>
          <p:cNvSpPr txBox="1"/>
          <p:nvPr/>
        </p:nvSpPr>
        <p:spPr>
          <a:xfrm>
            <a:off x="620688" y="2289230"/>
            <a:ext cx="3312368" cy="338554"/>
          </a:xfrm>
          <a:prstGeom prst="rect">
            <a:avLst/>
          </a:prstGeom>
          <a:solidFill>
            <a:srgbClr val="FFFF9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서비스의 </a:t>
            </a:r>
            <a:r>
              <a:rPr lang="ko-KR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사용법</a:t>
            </a:r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대해 설명해주세요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95885-B01E-4562-A5B0-1E25F58516B6}"/>
              </a:ext>
            </a:extLst>
          </p:cNvPr>
          <p:cNvSpPr txBox="1"/>
          <p:nvPr/>
        </p:nvSpPr>
        <p:spPr>
          <a:xfrm>
            <a:off x="3220633" y="2674574"/>
            <a:ext cx="2819901" cy="24622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(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트위치 기반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방송 영상 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 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</a:t>
            </a:r>
            <a:endParaRPr lang="en-US" altLang="ko-KR" sz="1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5B4E2-80BD-4457-80FF-EFDC87292A5C}"/>
              </a:ext>
            </a:extLst>
          </p:cNvPr>
          <p:cNvSpPr txBox="1"/>
          <p:nvPr/>
        </p:nvSpPr>
        <p:spPr>
          <a:xfrm>
            <a:off x="3330458" y="2874866"/>
            <a:ext cx="2906854" cy="784830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방송 영상의 주소만 입력을 하면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저희 서버에서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Twitch API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활용하여 해당 영상의 썸네일을 가져옵니다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후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대시보드에서 하이라이트 영상을 어떻게 제작할 지 몇가지 옵션들을 선택할 수 있습니다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(ex : Label words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추출 영상의 길이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채팅분석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표정분석 중요도 등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EDC98B-1141-45BC-ABE9-D9D2C3F1F751}"/>
              </a:ext>
            </a:extLst>
          </p:cNvPr>
          <p:cNvSpPr txBox="1"/>
          <p:nvPr/>
        </p:nvSpPr>
        <p:spPr>
          <a:xfrm>
            <a:off x="3196003" y="3640603"/>
            <a:ext cx="2819901" cy="24622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입력한 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일치하는 방송 영상 업로드</a:t>
            </a:r>
            <a:endParaRPr lang="en-US" altLang="ko-KR" sz="1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8FD7D7-5C76-4895-BF70-BD06401A63A6}"/>
              </a:ext>
            </a:extLst>
          </p:cNvPr>
          <p:cNvSpPr txBox="1"/>
          <p:nvPr/>
        </p:nvSpPr>
        <p:spPr>
          <a:xfrm>
            <a:off x="3305828" y="3829740"/>
            <a:ext cx="2942066" cy="64633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몇시간 길이의 방송영상은 크기가 매우 큽니다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최소 몇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GB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이지만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영상 파일을 업로드만 하고나면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정말 빠른 시간 내에 하이라이트 영상 처리가 완료됩니다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후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완료됐다는 알림 메일을 보내드립니다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900" b="1" dirty="0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6F1D2-09DA-4D27-99C5-9A46D1C2639B}"/>
              </a:ext>
            </a:extLst>
          </p:cNvPr>
          <p:cNvSpPr txBox="1"/>
          <p:nvPr/>
        </p:nvSpPr>
        <p:spPr>
          <a:xfrm>
            <a:off x="620688" y="4425554"/>
            <a:ext cx="3154784" cy="338554"/>
          </a:xfrm>
          <a:prstGeom prst="rect">
            <a:avLst/>
          </a:prstGeom>
          <a:solidFill>
            <a:srgbClr val="FFFF9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아키텍처</a:t>
            </a:r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어떻게 구성되어 있나요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77D969-8615-4F8D-A550-DA9762512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60" y="4719249"/>
            <a:ext cx="2585864" cy="1659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A8B90D-5C14-42E8-8E68-228EA89EB754}"/>
              </a:ext>
            </a:extLst>
          </p:cNvPr>
          <p:cNvSpPr txBox="1"/>
          <p:nvPr/>
        </p:nvSpPr>
        <p:spPr>
          <a:xfrm>
            <a:off x="620688" y="6457252"/>
            <a:ext cx="3312368" cy="338554"/>
          </a:xfrm>
          <a:prstGeom prst="rect">
            <a:avLst/>
          </a:prstGeom>
          <a:solidFill>
            <a:srgbClr val="FFFF9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하이라이트 영상의 </a:t>
            </a:r>
            <a:r>
              <a:rPr lang="ko-KR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기준</a:t>
            </a:r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궁금합니다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A2999-E5F9-4B0D-B3A1-6BFA5ED013B2}"/>
              </a:ext>
            </a:extLst>
          </p:cNvPr>
          <p:cNvSpPr txBox="1"/>
          <p:nvPr/>
        </p:nvSpPr>
        <p:spPr>
          <a:xfrm>
            <a:off x="3276812" y="6912476"/>
            <a:ext cx="2819901" cy="24622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재미있고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특별하고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흥미가 생기고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웃기고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… </a:t>
            </a:r>
            <a:endParaRPr lang="en-US" altLang="ko-KR" sz="1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7F4B9-E1E9-4DE7-BB03-2C110C924773}"/>
              </a:ext>
            </a:extLst>
          </p:cNvPr>
          <p:cNvSpPr txBox="1"/>
          <p:nvPr/>
        </p:nvSpPr>
        <p:spPr>
          <a:xfrm>
            <a:off x="3349875" y="7147150"/>
            <a:ext cx="2898019" cy="923330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방송마다 시청자들의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Pool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다 다르듯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개개인의 취향은 너무나도 특별합니다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이러한 </a:t>
            </a:r>
            <a:r>
              <a:rPr lang="en-US" altLang="ko-KR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Speciality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공통으로 아우를 수 있는 </a:t>
            </a:r>
            <a:r>
              <a:rPr lang="en-US" altLang="ko-KR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Generality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저희는 집중했습니다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900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소통이 활발한 순간들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시청자들이 공통으로 반응하는 순간들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방송자가 특별한 모습을 취하는 순간들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14661-844D-41EB-85B5-B83C0A9820AE}"/>
              </a:ext>
            </a:extLst>
          </p:cNvPr>
          <p:cNvSpPr txBox="1"/>
          <p:nvPr/>
        </p:nvSpPr>
        <p:spPr>
          <a:xfrm>
            <a:off x="3318798" y="4833596"/>
            <a:ext cx="2819901" cy="246221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대용량 파일 병렬 처리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 접속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 등 </a:t>
            </a:r>
            <a:r>
              <a:rPr lang="en-US" altLang="ko-KR" sz="10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 </a:t>
            </a:r>
            <a:endParaRPr lang="en-US" altLang="ko-KR" sz="1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22E3D4-C5A7-431F-8B78-4F34E717A2DC}"/>
              </a:ext>
            </a:extLst>
          </p:cNvPr>
          <p:cNvSpPr txBox="1"/>
          <p:nvPr/>
        </p:nvSpPr>
        <p:spPr>
          <a:xfrm>
            <a:off x="3330458" y="5071132"/>
            <a:ext cx="2924538" cy="1354217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약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시간의 방송 영상은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16GB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정도입니다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화질이나 기타 다른 요소들에 의해 크기가 달라지겠지만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대용량 파일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 것은 변치 않죠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900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그런데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많아진다면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명의 사용자가 여러 개 영상을 업로드 한다면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혹은 데이터베이스에 있는 영상을 요청한다면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…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골치가 아픈 문제가 산더미죠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900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이를 저희는 </a:t>
            </a:r>
            <a:r>
              <a:rPr lang="en-US" altLang="ko-KR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DevOps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해결하고자 진행 중입니다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900" b="1" dirty="0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33C671E-5217-4C0F-BBE2-C21160FD5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60" y="6787459"/>
            <a:ext cx="2526460" cy="12409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B08D47-2D45-49D3-926E-7195C145D5C9}"/>
              </a:ext>
            </a:extLst>
          </p:cNvPr>
          <p:cNvSpPr/>
          <p:nvPr/>
        </p:nvSpPr>
        <p:spPr>
          <a:xfrm>
            <a:off x="535112" y="899592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HighlightU</a:t>
            </a:r>
            <a:endParaRPr lang="ko-KR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959AF1D7-DA01-4E15-9A59-02F55EC30A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02" y="2627784"/>
            <a:ext cx="360040" cy="239931"/>
          </a:xfrm>
          <a:prstGeom prst="rect">
            <a:avLst/>
          </a:prstGeom>
        </p:spPr>
      </p:pic>
      <p:pic>
        <p:nvPicPr>
          <p:cNvPr id="31" name="Picture 2" descr="중앙 대학교 로고에 대한 이미지 검색결과">
            <a:extLst>
              <a:ext uri="{FF2B5EF4-FFF2-40B4-BE49-F238E27FC236}">
                <a16:creationId xmlns:a16="http://schemas.microsoft.com/office/drawing/2014/main" id="{FA33C9FA-DBA3-4347-B16E-8E33171E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4" y="403405"/>
            <a:ext cx="1512168" cy="37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6858000" cy="914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DD7FF4F-C4C6-44F5-870B-3EA89DB44A29}"/>
              </a:ext>
            </a:extLst>
          </p:cNvPr>
          <p:cNvSpPr/>
          <p:nvPr/>
        </p:nvSpPr>
        <p:spPr>
          <a:xfrm>
            <a:off x="620688" y="2267744"/>
            <a:ext cx="5688632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60F4C5-8C54-4489-B7DA-6B85C6D5E3A8}"/>
              </a:ext>
            </a:extLst>
          </p:cNvPr>
          <p:cNvSpPr/>
          <p:nvPr/>
        </p:nvSpPr>
        <p:spPr>
          <a:xfrm>
            <a:off x="5013176" y="288030"/>
            <a:ext cx="1584176" cy="61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13AF0F-7DAD-4106-BDB5-E57C6A168B48}"/>
              </a:ext>
            </a:extLst>
          </p:cNvPr>
          <p:cNvSpPr/>
          <p:nvPr/>
        </p:nvSpPr>
        <p:spPr>
          <a:xfrm>
            <a:off x="535112" y="899592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HighlightU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57BF0-D008-48FC-AE41-3A515982FDDE}"/>
              </a:ext>
            </a:extLst>
          </p:cNvPr>
          <p:cNvSpPr txBox="1"/>
          <p:nvPr/>
        </p:nvSpPr>
        <p:spPr>
          <a:xfrm>
            <a:off x="620688" y="2440780"/>
            <a:ext cx="4104456" cy="338554"/>
          </a:xfrm>
          <a:prstGeom prst="rect">
            <a:avLst/>
          </a:prstGeom>
          <a:solidFill>
            <a:srgbClr val="FFFF9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프로젝트에 대해 조금 더 </a:t>
            </a:r>
            <a:r>
              <a:rPr lang="ko-KR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자세히</a:t>
            </a:r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알고 싶어요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0BBAE-7595-4006-84D3-91D1758A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81" y="3396300"/>
            <a:ext cx="2195811" cy="1733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063F26-71E8-4795-9831-6835EFE5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76" y="2830126"/>
            <a:ext cx="2931201" cy="13727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9CFD40-25E8-4D63-A1AC-98922E7888A6}"/>
              </a:ext>
            </a:extLst>
          </p:cNvPr>
          <p:cNvSpPr/>
          <p:nvPr/>
        </p:nvSpPr>
        <p:spPr>
          <a:xfrm>
            <a:off x="4365104" y="2987824"/>
            <a:ext cx="916867" cy="45719"/>
          </a:xfrm>
          <a:custGeom>
            <a:avLst/>
            <a:gdLst>
              <a:gd name="connsiteX0" fmla="*/ 0 w 916867"/>
              <a:gd name="connsiteY0" fmla="*/ 0 h 45719"/>
              <a:gd name="connsiteX1" fmla="*/ 476771 w 916867"/>
              <a:gd name="connsiteY1" fmla="*/ 0 h 45719"/>
              <a:gd name="connsiteX2" fmla="*/ 916867 w 916867"/>
              <a:gd name="connsiteY2" fmla="*/ 0 h 45719"/>
              <a:gd name="connsiteX3" fmla="*/ 916867 w 916867"/>
              <a:gd name="connsiteY3" fmla="*/ 45719 h 45719"/>
              <a:gd name="connsiteX4" fmla="*/ 485940 w 916867"/>
              <a:gd name="connsiteY4" fmla="*/ 45719 h 45719"/>
              <a:gd name="connsiteX5" fmla="*/ 0 w 916867"/>
              <a:gd name="connsiteY5" fmla="*/ 45719 h 45719"/>
              <a:gd name="connsiteX6" fmla="*/ 0 w 916867"/>
              <a:gd name="connsiteY6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867" h="45719" fill="none" extrusionOk="0">
                <a:moveTo>
                  <a:pt x="0" y="0"/>
                </a:moveTo>
                <a:cubicBezTo>
                  <a:pt x="133874" y="-29403"/>
                  <a:pt x="283509" y="51018"/>
                  <a:pt x="476771" y="0"/>
                </a:cubicBezTo>
                <a:cubicBezTo>
                  <a:pt x="670033" y="-51018"/>
                  <a:pt x="774289" y="30014"/>
                  <a:pt x="916867" y="0"/>
                </a:cubicBezTo>
                <a:cubicBezTo>
                  <a:pt x="921281" y="22485"/>
                  <a:pt x="914821" y="29897"/>
                  <a:pt x="916867" y="45719"/>
                </a:cubicBezTo>
                <a:cubicBezTo>
                  <a:pt x="770677" y="57261"/>
                  <a:pt x="638072" y="20947"/>
                  <a:pt x="485940" y="45719"/>
                </a:cubicBezTo>
                <a:cubicBezTo>
                  <a:pt x="333808" y="70491"/>
                  <a:pt x="182077" y="510"/>
                  <a:pt x="0" y="45719"/>
                </a:cubicBezTo>
                <a:cubicBezTo>
                  <a:pt x="-4068" y="30117"/>
                  <a:pt x="765" y="17434"/>
                  <a:pt x="0" y="0"/>
                </a:cubicBezTo>
                <a:close/>
              </a:path>
              <a:path w="916867" h="45719" stroke="0" extrusionOk="0">
                <a:moveTo>
                  <a:pt x="0" y="0"/>
                </a:moveTo>
                <a:cubicBezTo>
                  <a:pt x="201179" y="-7961"/>
                  <a:pt x="253378" y="31954"/>
                  <a:pt x="440096" y="0"/>
                </a:cubicBezTo>
                <a:cubicBezTo>
                  <a:pt x="626814" y="-31954"/>
                  <a:pt x="749266" y="52911"/>
                  <a:pt x="916867" y="0"/>
                </a:cubicBezTo>
                <a:cubicBezTo>
                  <a:pt x="920382" y="14727"/>
                  <a:pt x="911655" y="23355"/>
                  <a:pt x="916867" y="45719"/>
                </a:cubicBezTo>
                <a:cubicBezTo>
                  <a:pt x="800924" y="86496"/>
                  <a:pt x="660999" y="8264"/>
                  <a:pt x="440096" y="45719"/>
                </a:cubicBezTo>
                <a:cubicBezTo>
                  <a:pt x="219193" y="83174"/>
                  <a:pt x="167827" y="32934"/>
                  <a:pt x="0" y="45719"/>
                </a:cubicBezTo>
                <a:cubicBezTo>
                  <a:pt x="-3499" y="34245"/>
                  <a:pt x="2624" y="13387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614117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D134AA-5A70-4560-927A-5455983B7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976" y="4549359"/>
            <a:ext cx="2855560" cy="151191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81115B-3847-46C5-BD8F-2457581FA264}"/>
              </a:ext>
            </a:extLst>
          </p:cNvPr>
          <p:cNvSpPr/>
          <p:nvPr/>
        </p:nvSpPr>
        <p:spPr>
          <a:xfrm>
            <a:off x="4365104" y="4725753"/>
            <a:ext cx="1141101" cy="45719"/>
          </a:xfrm>
          <a:custGeom>
            <a:avLst/>
            <a:gdLst>
              <a:gd name="connsiteX0" fmla="*/ 0 w 1141101"/>
              <a:gd name="connsiteY0" fmla="*/ 0 h 45719"/>
              <a:gd name="connsiteX1" fmla="*/ 593373 w 1141101"/>
              <a:gd name="connsiteY1" fmla="*/ 0 h 45719"/>
              <a:gd name="connsiteX2" fmla="*/ 1141101 w 1141101"/>
              <a:gd name="connsiteY2" fmla="*/ 0 h 45719"/>
              <a:gd name="connsiteX3" fmla="*/ 1141101 w 1141101"/>
              <a:gd name="connsiteY3" fmla="*/ 45719 h 45719"/>
              <a:gd name="connsiteX4" fmla="*/ 604784 w 1141101"/>
              <a:gd name="connsiteY4" fmla="*/ 45719 h 45719"/>
              <a:gd name="connsiteX5" fmla="*/ 0 w 1141101"/>
              <a:gd name="connsiteY5" fmla="*/ 45719 h 45719"/>
              <a:gd name="connsiteX6" fmla="*/ 0 w 1141101"/>
              <a:gd name="connsiteY6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1101" h="45719" fill="none" extrusionOk="0">
                <a:moveTo>
                  <a:pt x="0" y="0"/>
                </a:moveTo>
                <a:cubicBezTo>
                  <a:pt x="266045" y="-65151"/>
                  <a:pt x="352226" y="665"/>
                  <a:pt x="593373" y="0"/>
                </a:cubicBezTo>
                <a:cubicBezTo>
                  <a:pt x="834520" y="-665"/>
                  <a:pt x="885097" y="26179"/>
                  <a:pt x="1141101" y="0"/>
                </a:cubicBezTo>
                <a:cubicBezTo>
                  <a:pt x="1145515" y="22485"/>
                  <a:pt x="1139055" y="29897"/>
                  <a:pt x="1141101" y="45719"/>
                </a:cubicBezTo>
                <a:cubicBezTo>
                  <a:pt x="918032" y="45999"/>
                  <a:pt x="812269" y="37841"/>
                  <a:pt x="604784" y="45719"/>
                </a:cubicBezTo>
                <a:cubicBezTo>
                  <a:pt x="397299" y="53597"/>
                  <a:pt x="211194" y="38727"/>
                  <a:pt x="0" y="45719"/>
                </a:cubicBezTo>
                <a:cubicBezTo>
                  <a:pt x="-4068" y="30117"/>
                  <a:pt x="765" y="17434"/>
                  <a:pt x="0" y="0"/>
                </a:cubicBezTo>
                <a:close/>
              </a:path>
              <a:path w="1141101" h="45719" stroke="0" extrusionOk="0">
                <a:moveTo>
                  <a:pt x="0" y="0"/>
                </a:moveTo>
                <a:cubicBezTo>
                  <a:pt x="174885" y="-53428"/>
                  <a:pt x="330974" y="22060"/>
                  <a:pt x="547728" y="0"/>
                </a:cubicBezTo>
                <a:cubicBezTo>
                  <a:pt x="764482" y="-22060"/>
                  <a:pt x="1021957" y="25281"/>
                  <a:pt x="1141101" y="0"/>
                </a:cubicBezTo>
                <a:cubicBezTo>
                  <a:pt x="1144616" y="14727"/>
                  <a:pt x="1135889" y="23355"/>
                  <a:pt x="1141101" y="45719"/>
                </a:cubicBezTo>
                <a:cubicBezTo>
                  <a:pt x="951553" y="88684"/>
                  <a:pt x="742077" y="13555"/>
                  <a:pt x="547728" y="45719"/>
                </a:cubicBezTo>
                <a:cubicBezTo>
                  <a:pt x="353379" y="77883"/>
                  <a:pt x="213978" y="9800"/>
                  <a:pt x="0" y="45719"/>
                </a:cubicBezTo>
                <a:cubicBezTo>
                  <a:pt x="-3499" y="34245"/>
                  <a:pt x="2624" y="13387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614117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902B91-319A-4868-A7C3-07EE66FDE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976" y="6407735"/>
            <a:ext cx="2931201" cy="153972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57E805-BCD7-4DB7-BFE7-F17035581D24}"/>
              </a:ext>
            </a:extLst>
          </p:cNvPr>
          <p:cNvSpPr/>
          <p:nvPr/>
        </p:nvSpPr>
        <p:spPr>
          <a:xfrm>
            <a:off x="4365104" y="6567129"/>
            <a:ext cx="1080120" cy="45719"/>
          </a:xfrm>
          <a:custGeom>
            <a:avLst/>
            <a:gdLst>
              <a:gd name="connsiteX0" fmla="*/ 0 w 1080120"/>
              <a:gd name="connsiteY0" fmla="*/ 0 h 45719"/>
              <a:gd name="connsiteX1" fmla="*/ 561662 w 1080120"/>
              <a:gd name="connsiteY1" fmla="*/ 0 h 45719"/>
              <a:gd name="connsiteX2" fmla="*/ 1080120 w 1080120"/>
              <a:gd name="connsiteY2" fmla="*/ 0 h 45719"/>
              <a:gd name="connsiteX3" fmla="*/ 1080120 w 1080120"/>
              <a:gd name="connsiteY3" fmla="*/ 45719 h 45719"/>
              <a:gd name="connsiteX4" fmla="*/ 572464 w 1080120"/>
              <a:gd name="connsiteY4" fmla="*/ 45719 h 45719"/>
              <a:gd name="connsiteX5" fmla="*/ 0 w 1080120"/>
              <a:gd name="connsiteY5" fmla="*/ 45719 h 45719"/>
              <a:gd name="connsiteX6" fmla="*/ 0 w 1080120"/>
              <a:gd name="connsiteY6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120" h="45719" fill="none" extrusionOk="0">
                <a:moveTo>
                  <a:pt x="0" y="0"/>
                </a:moveTo>
                <a:cubicBezTo>
                  <a:pt x="261508" y="-48324"/>
                  <a:pt x="325244" y="48929"/>
                  <a:pt x="561662" y="0"/>
                </a:cubicBezTo>
                <a:cubicBezTo>
                  <a:pt x="798080" y="-48929"/>
                  <a:pt x="901589" y="42701"/>
                  <a:pt x="1080120" y="0"/>
                </a:cubicBezTo>
                <a:cubicBezTo>
                  <a:pt x="1084534" y="22485"/>
                  <a:pt x="1078074" y="29897"/>
                  <a:pt x="1080120" y="45719"/>
                </a:cubicBezTo>
                <a:cubicBezTo>
                  <a:pt x="871038" y="105169"/>
                  <a:pt x="784961" y="21710"/>
                  <a:pt x="572464" y="45719"/>
                </a:cubicBezTo>
                <a:cubicBezTo>
                  <a:pt x="359967" y="69728"/>
                  <a:pt x="136757" y="-1401"/>
                  <a:pt x="0" y="45719"/>
                </a:cubicBezTo>
                <a:cubicBezTo>
                  <a:pt x="-4068" y="30117"/>
                  <a:pt x="765" y="17434"/>
                  <a:pt x="0" y="0"/>
                </a:cubicBezTo>
                <a:close/>
              </a:path>
              <a:path w="1080120" h="45719" stroke="0" extrusionOk="0">
                <a:moveTo>
                  <a:pt x="0" y="0"/>
                </a:moveTo>
                <a:cubicBezTo>
                  <a:pt x="216602" y="-6363"/>
                  <a:pt x="299640" y="10713"/>
                  <a:pt x="518458" y="0"/>
                </a:cubicBezTo>
                <a:cubicBezTo>
                  <a:pt x="737276" y="-10713"/>
                  <a:pt x="955942" y="30335"/>
                  <a:pt x="1080120" y="0"/>
                </a:cubicBezTo>
                <a:cubicBezTo>
                  <a:pt x="1083635" y="14727"/>
                  <a:pt x="1074908" y="23355"/>
                  <a:pt x="1080120" y="45719"/>
                </a:cubicBezTo>
                <a:cubicBezTo>
                  <a:pt x="894747" y="110318"/>
                  <a:pt x="781355" y="22494"/>
                  <a:pt x="518458" y="45719"/>
                </a:cubicBezTo>
                <a:cubicBezTo>
                  <a:pt x="255561" y="68944"/>
                  <a:pt x="169898" y="4193"/>
                  <a:pt x="0" y="45719"/>
                </a:cubicBezTo>
                <a:cubicBezTo>
                  <a:pt x="-3499" y="34245"/>
                  <a:pt x="2624" y="13387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614117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9C4B7966-D751-405F-8CEC-67DA52215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85" y="5437727"/>
            <a:ext cx="2379501" cy="1375649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46EBFDA-FE6A-4233-9278-12BBB1F2CB7F}"/>
              </a:ext>
            </a:extLst>
          </p:cNvPr>
          <p:cNvSpPr/>
          <p:nvPr/>
        </p:nvSpPr>
        <p:spPr>
          <a:xfrm>
            <a:off x="2473453" y="5493050"/>
            <a:ext cx="605825" cy="1154932"/>
          </a:xfrm>
          <a:prstGeom prst="roundRect">
            <a:avLst/>
          </a:prstGeom>
          <a:noFill/>
          <a:ln w="19050">
            <a:solidFill>
              <a:srgbClr val="6BFBFB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39BACA-F7DA-4CA9-94F9-A38CAE41E736}"/>
              </a:ext>
            </a:extLst>
          </p:cNvPr>
          <p:cNvSpPr/>
          <p:nvPr/>
        </p:nvSpPr>
        <p:spPr>
          <a:xfrm>
            <a:off x="1218230" y="5630475"/>
            <a:ext cx="1188072" cy="771287"/>
          </a:xfrm>
          <a:prstGeom prst="roundRect">
            <a:avLst/>
          </a:prstGeom>
          <a:noFill/>
          <a:ln w="19050">
            <a:solidFill>
              <a:srgbClr val="FF00FF"/>
            </a:solidFill>
          </a:ln>
          <a:effectLst>
            <a:glow rad="635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 descr="중앙 대학교 로고에 대한 이미지 검색결과">
            <a:extLst>
              <a:ext uri="{FF2B5EF4-FFF2-40B4-BE49-F238E27FC236}">
                <a16:creationId xmlns:a16="http://schemas.microsoft.com/office/drawing/2014/main" id="{93CEFFC8-607A-40C9-9F3B-F1784305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4" y="403405"/>
            <a:ext cx="1512168" cy="37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13176" y="323528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학교 로고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09" y="1"/>
            <a:ext cx="686042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33DD5F-D087-4679-A3EC-A5999E16EC89}"/>
              </a:ext>
            </a:extLst>
          </p:cNvPr>
          <p:cNvSpPr/>
          <p:nvPr/>
        </p:nvSpPr>
        <p:spPr>
          <a:xfrm>
            <a:off x="681242" y="2308494"/>
            <a:ext cx="5688632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AC87C5-9CD4-4AE7-9867-3D7B43731733}"/>
              </a:ext>
            </a:extLst>
          </p:cNvPr>
          <p:cNvSpPr/>
          <p:nvPr/>
        </p:nvSpPr>
        <p:spPr>
          <a:xfrm>
            <a:off x="5013176" y="288030"/>
            <a:ext cx="1584176" cy="61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CC42C4C-3876-498C-903A-9D7CA592C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r="13992"/>
          <a:stretch/>
        </p:blipFill>
        <p:spPr bwMode="auto">
          <a:xfrm>
            <a:off x="932475" y="2816935"/>
            <a:ext cx="2243275" cy="148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089EE3AF-C50D-4B33-A2B0-A5322A13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72" y="2848057"/>
            <a:ext cx="2395162" cy="142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72" y="4602846"/>
            <a:ext cx="2395162" cy="135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24" y="4616577"/>
            <a:ext cx="2395162" cy="132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화살표 연결선 25"/>
          <p:cNvCxnSpPr>
            <a:stCxn id="13" idx="3"/>
            <a:endCxn id="14" idx="1"/>
          </p:cNvCxnSpPr>
          <p:nvPr/>
        </p:nvCxnSpPr>
        <p:spPr>
          <a:xfrm>
            <a:off x="3175750" y="3560430"/>
            <a:ext cx="4590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1"/>
            <a:endCxn id="15" idx="3"/>
          </p:cNvCxnSpPr>
          <p:nvPr/>
        </p:nvCxnSpPr>
        <p:spPr>
          <a:xfrm flipH="1">
            <a:off x="3276886" y="5278003"/>
            <a:ext cx="357886" cy="14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8191" y="4285898"/>
            <a:ext cx="224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Landing Page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06212" y="4284121"/>
            <a:ext cx="224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URL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후 옵션 선택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8191" y="5919222"/>
            <a:ext cx="224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추출 영상 확인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4772" y="5917445"/>
            <a:ext cx="2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옵션 확인 및 영상 업로드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61" name="꺾인 연결선 60"/>
          <p:cNvCxnSpPr>
            <a:stCxn id="14" idx="3"/>
            <a:endCxn id="12" idx="3"/>
          </p:cNvCxnSpPr>
          <p:nvPr/>
        </p:nvCxnSpPr>
        <p:spPr>
          <a:xfrm>
            <a:off x="6029934" y="3560430"/>
            <a:ext cx="12700" cy="17175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F21C62D2-92A7-43B5-A2C6-A8E289FF2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32" y="6261528"/>
            <a:ext cx="2547679" cy="18282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A0A670-00F9-410C-8FEC-C7BE0D84F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588" y="6266071"/>
            <a:ext cx="2699170" cy="190752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B6565-3E07-4D4F-A32A-3B2AE4694F1F}"/>
              </a:ext>
            </a:extLst>
          </p:cNvPr>
          <p:cNvSpPr/>
          <p:nvPr/>
        </p:nvSpPr>
        <p:spPr>
          <a:xfrm>
            <a:off x="535112" y="899592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HighlightU</a:t>
            </a:r>
            <a:endParaRPr lang="ko-KR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AA2D15-6603-4937-ACC0-F6738A9D76FE}"/>
              </a:ext>
            </a:extLst>
          </p:cNvPr>
          <p:cNvSpPr txBox="1"/>
          <p:nvPr/>
        </p:nvSpPr>
        <p:spPr>
          <a:xfrm>
            <a:off x="764704" y="2389038"/>
            <a:ext cx="3168352" cy="338554"/>
          </a:xfrm>
          <a:prstGeom prst="rect">
            <a:avLst/>
          </a:prstGeom>
          <a:solidFill>
            <a:srgbClr val="FFFF9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 프로젝트 </a:t>
            </a:r>
            <a:r>
              <a:rPr lang="ko-KR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결과물</a:t>
            </a:r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보여주세요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6" name="Picture 2" descr="중앙 대학교 로고에 대한 이미지 검색결과">
            <a:extLst>
              <a:ext uri="{FF2B5EF4-FFF2-40B4-BE49-F238E27FC236}">
                <a16:creationId xmlns:a16="http://schemas.microsoft.com/office/drawing/2014/main" id="{3AD17565-0106-4763-A0B1-E3B121557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4" y="403405"/>
            <a:ext cx="1512168" cy="37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857999" cy="914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945A673-E8D4-4E30-851E-F3B1EF5E1067}"/>
              </a:ext>
            </a:extLst>
          </p:cNvPr>
          <p:cNvSpPr/>
          <p:nvPr/>
        </p:nvSpPr>
        <p:spPr>
          <a:xfrm>
            <a:off x="620688" y="2267744"/>
            <a:ext cx="5688632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F2906F-9157-4FEA-B423-82FA2E1615D5}"/>
              </a:ext>
            </a:extLst>
          </p:cNvPr>
          <p:cNvSpPr/>
          <p:nvPr/>
        </p:nvSpPr>
        <p:spPr>
          <a:xfrm>
            <a:off x="5013176" y="288030"/>
            <a:ext cx="1584176" cy="61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C5AA4D-DA54-48BD-8656-3D1441DB7F58}"/>
              </a:ext>
            </a:extLst>
          </p:cNvPr>
          <p:cNvSpPr/>
          <p:nvPr/>
        </p:nvSpPr>
        <p:spPr>
          <a:xfrm>
            <a:off x="535112" y="899592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HighlightU</a:t>
            </a:r>
            <a:endParaRPr lang="ko-KR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BBDBC-8C32-4261-98BF-CFF7DF9413A5}"/>
              </a:ext>
            </a:extLst>
          </p:cNvPr>
          <p:cNvSpPr txBox="1"/>
          <p:nvPr/>
        </p:nvSpPr>
        <p:spPr>
          <a:xfrm>
            <a:off x="627920" y="2277680"/>
            <a:ext cx="4176464" cy="338554"/>
          </a:xfrm>
          <a:prstGeom prst="rect">
            <a:avLst/>
          </a:prstGeom>
          <a:solidFill>
            <a:srgbClr val="FFFF9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프로젝트를 통해 무엇을 </a:t>
            </a:r>
            <a:r>
              <a:rPr lang="ko-KR" alt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</a:t>
            </a:r>
            <a:r>
              <a:rPr lang="ko-KR" altLang="en-US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수 있을까요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1" name="Picture 2" descr="중앙 대학교 로고에 대한 이미지 검색결과">
            <a:extLst>
              <a:ext uri="{FF2B5EF4-FFF2-40B4-BE49-F238E27FC236}">
                <a16:creationId xmlns:a16="http://schemas.microsoft.com/office/drawing/2014/main" id="{BFC22A43-5F0A-458F-A596-D64FBF16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4" y="403405"/>
            <a:ext cx="1512168" cy="37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F87D13-882C-4530-B858-989DF2B3A362}"/>
              </a:ext>
            </a:extLst>
          </p:cNvPr>
          <p:cNvSpPr txBox="1"/>
          <p:nvPr/>
        </p:nvSpPr>
        <p:spPr>
          <a:xfrm>
            <a:off x="764704" y="2645978"/>
            <a:ext cx="2448271" cy="2539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방송자들을 위한 </a:t>
            </a:r>
            <a:r>
              <a:rPr lang="ko-KR" altLang="en-US" sz="105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든든한 조력자</a:t>
            </a:r>
            <a:endParaRPr lang="en-US" altLang="ko-KR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0BCDE-C3CE-4CC8-91A9-1D5A402AA2C0}"/>
              </a:ext>
            </a:extLst>
          </p:cNvPr>
          <p:cNvSpPr txBox="1"/>
          <p:nvPr/>
        </p:nvSpPr>
        <p:spPr>
          <a:xfrm>
            <a:off x="830774" y="2888798"/>
            <a:ext cx="5262522" cy="1615827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현재가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 미디어 시대인만큼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많은 사람들이 개인 방송에 거리낌없이 도전하고 있습니다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하지만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방송자들에게는 너무나도 많은 </a:t>
            </a:r>
            <a:r>
              <a:rPr lang="ko-KR" altLang="en-US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있습니다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자신의 개성을 어떻게 이 세상에 알릴까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내용을 방송에 담아야 할 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 장비는 무엇을 사용해야 할까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수익을 어떻게 창출해야 할까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…</a:t>
            </a:r>
          </a:p>
          <a:p>
            <a:endParaRPr lang="en-US" altLang="ko-KR" sz="900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여기서 가장 큰 고민은 단연 </a:t>
            </a:r>
            <a:r>
              <a:rPr lang="ko-KR" altLang="en-US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수익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 방송이 본업이 되어가는 현실에서 자신을 시청자들에게 노출시키지 못하면 수많은 방송자들에게 밀리기 마련이죠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긴 영상보다 짧은 영상을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재미없는 영상보다는 재미있는 영상들을 선호하는 현대인들에게 맞춰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수없이 많은 </a:t>
            </a:r>
            <a:r>
              <a:rPr lang="ko-KR" altLang="en-US" sz="9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하이라이트 영상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들이 쏟아져 나오고 있습니다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900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더 화려하고 재밌는 하이라이트 영상을 제작하기 위해서는 소위 </a:t>
            </a:r>
            <a:r>
              <a:rPr lang="ko-KR" altLang="en-US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전문가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들이 필요한데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방송자들에게는 그럴 여력이 없습니다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그래서 저희는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HighlightU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이들의 영상 편집에 대한 수고와 부담을 덜어주려 합니다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9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A1F70-064E-4A5C-815C-2D1B47EF41BA}"/>
              </a:ext>
            </a:extLst>
          </p:cNvPr>
          <p:cNvSpPr txBox="1"/>
          <p:nvPr/>
        </p:nvSpPr>
        <p:spPr>
          <a:xfrm>
            <a:off x="731585" y="4513621"/>
            <a:ext cx="2337376" cy="2539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영상 편집자들을 위한 </a:t>
            </a:r>
            <a:r>
              <a:rPr lang="ko-KR" altLang="en-US" sz="105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효율적인 도구</a:t>
            </a:r>
            <a:endParaRPr lang="en-US" altLang="ko-KR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3024C-44CE-4327-9FFD-924E1A65A328}"/>
              </a:ext>
            </a:extLst>
          </p:cNvPr>
          <p:cNvSpPr txBox="1"/>
          <p:nvPr/>
        </p:nvSpPr>
        <p:spPr>
          <a:xfrm>
            <a:off x="797654" y="4756440"/>
            <a:ext cx="5295642" cy="1477328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하나의 방송 영상은 보통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많게는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시간도 넘어가는 경우가 많습니다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10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시간짜리의 영상을 편집하려면 최소 그 영상을 다 봐야겠죠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거기에 재밌는 부분들을 추려내고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어떻게 편집을 할 지 고민하고 여러가지 시도를 해보고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너무나도 </a:t>
            </a:r>
            <a:r>
              <a:rPr lang="ko-KR" altLang="en-US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많은 시간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소모됩니다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900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이렇게 열심히 해서 제작한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분짜리 하이라이트 영상이 주목을 받지 못한다면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시간과 노력이 헛수고가 됨은 물론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열심히 제작한 영상의 </a:t>
            </a:r>
            <a:r>
              <a:rPr lang="ko-KR" altLang="en-US" sz="9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성취감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얻지 못하겠죠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900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그래서 저희는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HighlightU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이러한 헛수고를 하지 않도록 </a:t>
            </a:r>
            <a:r>
              <a:rPr lang="ko-KR" altLang="en-US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편집 작업의 능률성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크게 향상시킵니다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하이라이트 순간이라고 판단된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 혹은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등 편집자가 원하는 결과물 영상의 길이를 제공하여 최소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시간이였던 작업 시간을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원하는 작업의 시간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줄여줍니다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900" b="1" dirty="0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88C84-3A4E-42D6-8EEC-2BD4B83EDEE8}"/>
              </a:ext>
            </a:extLst>
          </p:cNvPr>
          <p:cNvSpPr txBox="1"/>
          <p:nvPr/>
        </p:nvSpPr>
        <p:spPr>
          <a:xfrm>
            <a:off x="764704" y="6377124"/>
            <a:ext cx="3888432" cy="2539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105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</a:t>
            </a:r>
            <a:r>
              <a:rPr lang="ko-KR" altLang="en-US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언어의 방송</a:t>
            </a:r>
            <a:r>
              <a:rPr lang="en-US" altLang="ko-KR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5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</a:t>
            </a:r>
            <a:r>
              <a:rPr lang="ko-KR" altLang="en-US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방송 플랫폼</a:t>
            </a:r>
            <a:r>
              <a:rPr lang="en-US" altLang="ko-KR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05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</a:t>
            </a:r>
            <a:r>
              <a:rPr lang="ko-KR" altLang="en-US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하이라이팅 알고리즘 </a:t>
            </a:r>
            <a:r>
              <a:rPr lang="en-US" altLang="ko-KR" sz="105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5F5732-7B31-45AA-B11D-65A7CD4CFD3A}"/>
              </a:ext>
            </a:extLst>
          </p:cNvPr>
          <p:cNvSpPr txBox="1"/>
          <p:nvPr/>
        </p:nvSpPr>
        <p:spPr>
          <a:xfrm>
            <a:off x="795726" y="6631040"/>
            <a:ext cx="5295642" cy="1477328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520280"/>
                      <a:gd name="connsiteY0" fmla="*/ 0 h 369332"/>
                      <a:gd name="connsiteX1" fmla="*/ 2520280 w 2520280"/>
                      <a:gd name="connsiteY1" fmla="*/ 0 h 369332"/>
                      <a:gd name="connsiteX2" fmla="*/ 2520280 w 2520280"/>
                      <a:gd name="connsiteY2" fmla="*/ 369332 h 369332"/>
                      <a:gd name="connsiteX3" fmla="*/ 0 w 2520280"/>
                      <a:gd name="connsiteY3" fmla="*/ 369332 h 369332"/>
                      <a:gd name="connsiteX4" fmla="*/ 0 w 252028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280" h="369332" extrusionOk="0">
                        <a:moveTo>
                          <a:pt x="0" y="0"/>
                        </a:moveTo>
                        <a:cubicBezTo>
                          <a:pt x="583569" y="-5264"/>
                          <a:pt x="1260423" y="84467"/>
                          <a:pt x="2520280" y="0"/>
                        </a:cubicBezTo>
                        <a:cubicBezTo>
                          <a:pt x="2508282" y="107005"/>
                          <a:pt x="2529787" y="262998"/>
                          <a:pt x="2520280" y="369332"/>
                        </a:cubicBezTo>
                        <a:cubicBezTo>
                          <a:pt x="1415756" y="475652"/>
                          <a:pt x="278746" y="361683"/>
                          <a:pt x="0" y="369332"/>
                        </a:cubicBezTo>
                        <a:cubicBezTo>
                          <a:pt x="18407" y="330757"/>
                          <a:pt x="-5004" y="542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HighlightU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ko-KR" altLang="en-US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매우 큰 확장성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제공합니다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 </a:t>
            </a:r>
          </a:p>
          <a:p>
            <a:endParaRPr lang="en-US" altLang="ko-KR" sz="900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기본으로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한국어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영어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제공하지만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프랑스어로 방송을 하는 사람에게는 프랑스어 관련 자연어처리 작업만 추가시키면 됩니다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물론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라이브러리를 개발 및 활용하는데에는 별개의 일이겠지요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하지만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여기서 핵심은 </a:t>
            </a:r>
            <a:r>
              <a:rPr lang="ko-KR" altLang="en-US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언어의 확장성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900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지금은 트위치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(Twitch)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동작하지만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혹시 다른 플랫폼에서 개발에 필요한 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제공해준다면</a:t>
            </a:r>
            <a:r>
              <a:rPr lang="en-US" altLang="ko-KR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 플랫폼으로의 확정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 기대해볼 수 있겠죠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뿐만 아니라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 제공되는 하이라이팅 알고리즘의 일부를 자신의 입맛에 맞게 변경하고 싶다면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충분히 가능합니다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왜냐하면 이 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프로젝트는 빠르고 유연한 개발을 지향하는 </a:t>
            </a:r>
            <a:r>
              <a:rPr lang="ko-KR" altLang="en-US" sz="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오픈소스</a:t>
            </a:r>
            <a:r>
              <a:rPr lang="ko-KR" altLang="en-US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공개가 되어있거든요</a:t>
            </a:r>
            <a:r>
              <a:rPr lang="en-US" altLang="ko-KR" sz="9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9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805</Words>
  <Application>Microsoft Office PowerPoint</Application>
  <PresentationFormat>화면 슬라이드 쇼(4:3)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나눔스퀘어라운드 Bold</vt:lpstr>
      <vt:lpstr>Wingdings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ETNEWS</dc:creator>
  <cp:lastModifiedBy>HYUNJAE LEE</cp:lastModifiedBy>
  <cp:revision>86</cp:revision>
  <dcterms:created xsi:type="dcterms:W3CDTF">2019-10-10T09:38:22Z</dcterms:created>
  <dcterms:modified xsi:type="dcterms:W3CDTF">2019-11-14T02:42:48Z</dcterms:modified>
</cp:coreProperties>
</file>