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397138d9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397138d9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397138d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397138d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397138d9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397138d9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397138d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397138d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633b044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633b044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633b044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633b044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397138d9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397138d9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397138d9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397138d9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397138d9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397138d9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397138d9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397138d9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397138d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397138d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397138d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397138d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633b044c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633b044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397138d9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397138d9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397138d9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397138d9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397138d9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397138d9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397138d9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397138d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97138d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97138d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397138d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397138d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397138d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397138d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397138d9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397138d9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397138d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397138d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633b044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633b044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397138d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397138d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07916"/>
              </a:lnSpc>
              <a:spcBef>
                <a:spcPts val="0"/>
              </a:spcBef>
              <a:spcAft>
                <a:spcPts val="0"/>
              </a:spcAft>
              <a:buClr>
                <a:schemeClr val="dk1"/>
              </a:buClr>
              <a:buSzPts val="1100"/>
              <a:buFont typeface="Arial"/>
              <a:buNone/>
            </a:pPr>
            <a:r>
              <a:rPr lang="en" sz="1900"/>
              <a:t>Comprehensive Quantitative Structure-Activity Relationship model utilizing Machine Learning to predict the bioactivity of molecular inhibitors against Thrombin.”</a:t>
            </a:r>
            <a:endParaRPr sz="1900"/>
          </a:p>
          <a:p>
            <a:pPr indent="0" lvl="0" marL="0" rtl="0" algn="ctr">
              <a:spcBef>
                <a:spcPts val="600"/>
              </a:spcBef>
              <a:spcAft>
                <a:spcPts val="0"/>
              </a:spcAft>
              <a:buNone/>
            </a:pPr>
            <a:r>
              <a:rPr lang="en"/>
              <a: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97916"/>
              </a:lnSpc>
              <a:spcBef>
                <a:spcPts val="0"/>
              </a:spcBef>
              <a:spcAft>
                <a:spcPts val="0"/>
              </a:spcAft>
              <a:buSzPts val="440"/>
              <a:buNone/>
            </a:pPr>
            <a:r>
              <a:rPr lang="en" sz="1560">
                <a:solidFill>
                  <a:schemeClr val="dk1"/>
                </a:solidFill>
              </a:rPr>
              <a:t>Manh Tuong Nguyen</a:t>
            </a:r>
            <a:endParaRPr sz="1560">
              <a:solidFill>
                <a:schemeClr val="dk1"/>
              </a:solidFill>
            </a:endParaRPr>
          </a:p>
          <a:p>
            <a:pPr indent="0" lvl="0" marL="0" rtl="0" algn="ctr">
              <a:lnSpc>
                <a:spcPct val="97916"/>
              </a:lnSpc>
              <a:spcBef>
                <a:spcPts val="0"/>
              </a:spcBef>
              <a:spcAft>
                <a:spcPts val="0"/>
              </a:spcAft>
              <a:buSzPts val="440"/>
              <a:buNone/>
            </a:pPr>
            <a:r>
              <a:rPr lang="en" sz="1560">
                <a:solidFill>
                  <a:schemeClr val="dk1"/>
                </a:solidFill>
              </a:rPr>
              <a:t>Ananya Guptac</a:t>
            </a:r>
            <a:endParaRPr sz="1560">
              <a:solidFill>
                <a:schemeClr val="dk1"/>
              </a:solidFill>
            </a:endParaRPr>
          </a:p>
          <a:p>
            <a:pPr indent="0" lvl="0" marL="457200" rtl="0" algn="ctr">
              <a:lnSpc>
                <a:spcPct val="97916"/>
              </a:lnSpc>
              <a:spcBef>
                <a:spcPts val="0"/>
              </a:spcBef>
              <a:spcAft>
                <a:spcPts val="0"/>
              </a:spcAft>
              <a:buSzPts val="440"/>
              <a:buNone/>
            </a:pPr>
            <a:r>
              <a:rPr lang="en" sz="1560">
                <a:solidFill>
                  <a:schemeClr val="dk1"/>
                </a:solidFill>
              </a:rPr>
              <a:t> Shwethal Sayeeram Trikannad</a:t>
            </a:r>
            <a:endParaRPr sz="1560">
              <a:solidFill>
                <a:schemeClr val="dk1"/>
              </a:solidFill>
            </a:endParaRPr>
          </a:p>
          <a:p>
            <a:pPr indent="0" lvl="0" marL="0" rtl="0" algn="ctr">
              <a:lnSpc>
                <a:spcPct val="90000"/>
              </a:lnSpc>
              <a:spcBef>
                <a:spcPts val="0"/>
              </a:spcBef>
              <a:spcAft>
                <a:spcPts val="0"/>
              </a:spcAft>
              <a:buSzPts val="440"/>
              <a:buNone/>
            </a:pPr>
            <a:r>
              <a:rPr lang="en" sz="1560">
                <a:solidFill>
                  <a:schemeClr val="dk1"/>
                </a:solidFill>
              </a:rPr>
              <a:t> Jennifer Melendez </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lnSpc>
                <a:spcPct val="90000"/>
              </a:lnSpc>
              <a:spcBef>
                <a:spcPts val="0"/>
              </a:spcBef>
              <a:spcAft>
                <a:spcPts val="0"/>
              </a:spcAft>
              <a:buSzPts val="440"/>
              <a:buNone/>
            </a:pPr>
            <a:r>
              <a:rPr lang="en" sz="1800">
                <a:latin typeface="Times New Roman"/>
                <a:ea typeface="Times New Roman"/>
                <a:cs typeface="Times New Roman"/>
                <a:sym typeface="Times New Roman"/>
              </a:rPr>
              <a:t>Professor Wesley </a:t>
            </a:r>
            <a:endParaRPr sz="1800">
              <a:latin typeface="Times New Roman"/>
              <a:ea typeface="Times New Roman"/>
              <a:cs typeface="Times New Roman"/>
              <a:sym typeface="Times New Roman"/>
            </a:endParaRPr>
          </a:p>
          <a:p>
            <a:pPr indent="0" lvl="0" marL="0" rtl="0" algn="ctr">
              <a:lnSpc>
                <a:spcPct val="90000"/>
              </a:lnSpc>
              <a:spcBef>
                <a:spcPts val="0"/>
              </a:spcBef>
              <a:spcAft>
                <a:spcPts val="0"/>
              </a:spcAft>
              <a:buSzPts val="440"/>
              <a:buNone/>
            </a:pPr>
            <a:r>
              <a:rPr lang="en" sz="1800">
                <a:latin typeface="Times New Roman"/>
                <a:ea typeface="Times New Roman"/>
                <a:cs typeface="Times New Roman"/>
                <a:sym typeface="Times New Roman"/>
              </a:rPr>
              <a:t>Bioinformatics 123A </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Thrombin </a:t>
            </a:r>
            <a:r>
              <a:rPr lang="en"/>
              <a:t>incorporate into </a:t>
            </a:r>
            <a:r>
              <a:rPr lang="en" sz="2377"/>
              <a:t>Deep Vein Thrombosis? </a:t>
            </a:r>
            <a:r>
              <a:rPr lang="en"/>
              <a:t>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Thrombin </a:t>
            </a:r>
            <a:r>
              <a:rPr lang="en"/>
              <a:t>itself</a:t>
            </a:r>
            <a:r>
              <a:rPr lang="en"/>
              <a:t> clots blood by activating </a:t>
            </a:r>
            <a:r>
              <a:rPr lang="en"/>
              <a:t>platelets</a:t>
            </a:r>
            <a:r>
              <a:rPr lang="en"/>
              <a:t> and chopping up protein in which is called fibrinogen to form fibrin. Fibrin </a:t>
            </a:r>
            <a:r>
              <a:rPr lang="en"/>
              <a:t>itself</a:t>
            </a:r>
            <a:r>
              <a:rPr lang="en"/>
              <a:t> is essential for blood clot </a:t>
            </a:r>
            <a:r>
              <a:rPr lang="en"/>
              <a:t>contraction</a:t>
            </a:r>
            <a:r>
              <a:rPr lang="en"/>
              <a:t>. </a:t>
            </a:r>
            <a:endParaRPr/>
          </a:p>
          <a:p>
            <a:pPr indent="-342900" lvl="0" marL="457200" rtl="0" algn="l">
              <a:spcBef>
                <a:spcPts val="0"/>
              </a:spcBef>
              <a:spcAft>
                <a:spcPts val="0"/>
              </a:spcAft>
              <a:buSzPts val="1800"/>
              <a:buChar char="-"/>
            </a:pPr>
            <a:r>
              <a:rPr lang="en"/>
              <a:t>It helps with the shrinkage of clots, it also plays an important role in </a:t>
            </a:r>
            <a:r>
              <a:rPr lang="en"/>
              <a:t>hemostasis</a:t>
            </a:r>
            <a:r>
              <a:rPr lang="en"/>
              <a:t>, wound healing and the restoration of flow through the obstructive thrombi. </a:t>
            </a:r>
            <a:endParaRPr/>
          </a:p>
          <a:p>
            <a:pPr indent="-342900" lvl="0" marL="457200" rtl="0" algn="l">
              <a:spcBef>
                <a:spcPts val="0"/>
              </a:spcBef>
              <a:spcAft>
                <a:spcPts val="0"/>
              </a:spcAft>
              <a:buSzPts val="1800"/>
              <a:buChar char="-"/>
            </a:pPr>
            <a:r>
              <a:rPr lang="en"/>
              <a:t>Thrombin </a:t>
            </a:r>
            <a:r>
              <a:rPr lang="en"/>
              <a:t>generation</a:t>
            </a:r>
            <a:r>
              <a:rPr lang="en"/>
              <a:t> is based upon the </a:t>
            </a:r>
            <a:r>
              <a:rPr lang="en"/>
              <a:t>individual's</a:t>
            </a:r>
            <a:r>
              <a:rPr lang="en"/>
              <a:t> blood composition. It is </a:t>
            </a:r>
            <a:r>
              <a:rPr lang="en"/>
              <a:t>associated with the risk of thrombosis and may be a useful predictive marker for evaluating thrombosis on an individual. </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07916"/>
              </a:lnSpc>
              <a:spcBef>
                <a:spcPts val="0"/>
              </a:spcBef>
              <a:spcAft>
                <a:spcPts val="600"/>
              </a:spcAft>
              <a:buNone/>
            </a:pPr>
            <a:r>
              <a:rPr lang="en" sz="2711"/>
              <a:t>Ischemic </a:t>
            </a:r>
            <a:r>
              <a:rPr lang="en" sz="2711"/>
              <a:t>Stroke ( Symptoms and causes) </a:t>
            </a:r>
            <a:endParaRPr sz="3911"/>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An ischemic stroke is the cause of a lack of blood supply to the brain. Either there is a </a:t>
            </a:r>
            <a:r>
              <a:rPr lang="en"/>
              <a:t>blockage</a:t>
            </a:r>
            <a:r>
              <a:rPr lang="en"/>
              <a:t> or reduction of oxygen. </a:t>
            </a:r>
            <a:endParaRPr/>
          </a:p>
          <a:p>
            <a:pPr indent="-317182" lvl="0" marL="457200" rtl="0" algn="l">
              <a:spcBef>
                <a:spcPts val="0"/>
              </a:spcBef>
              <a:spcAft>
                <a:spcPts val="0"/>
              </a:spcAft>
              <a:buSzPct val="100000"/>
              <a:buChar char="-"/>
            </a:pPr>
            <a:r>
              <a:rPr lang="en"/>
              <a:t>The prevention of oxygen to </a:t>
            </a:r>
            <a:r>
              <a:rPr lang="en"/>
              <a:t>the</a:t>
            </a:r>
            <a:r>
              <a:rPr lang="en"/>
              <a:t> brain tissue lacks the brain from </a:t>
            </a:r>
            <a:r>
              <a:rPr lang="en"/>
              <a:t>receiving</a:t>
            </a:r>
            <a:r>
              <a:rPr lang="en"/>
              <a:t> the right nutrients which causes the brain tissue to die within minutes. </a:t>
            </a:r>
            <a:endParaRPr/>
          </a:p>
          <a:p>
            <a:pPr indent="-317182" lvl="0" marL="457200" rtl="0" algn="l">
              <a:spcBef>
                <a:spcPts val="0"/>
              </a:spcBef>
              <a:spcAft>
                <a:spcPts val="0"/>
              </a:spcAft>
              <a:buSzPct val="100000"/>
              <a:buChar char="-"/>
            </a:pPr>
            <a:r>
              <a:rPr lang="en"/>
              <a:t>Symptoms</a:t>
            </a:r>
            <a:r>
              <a:rPr lang="en"/>
              <a:t> of a given stroke is trouble speaking and understanding what others are saying. A person having a stroke might seem </a:t>
            </a:r>
            <a:r>
              <a:rPr lang="en"/>
              <a:t>disoriented</a:t>
            </a:r>
            <a:r>
              <a:rPr lang="en"/>
              <a:t> or confused. </a:t>
            </a:r>
            <a:endParaRPr/>
          </a:p>
          <a:p>
            <a:pPr indent="-317182" lvl="0" marL="457200" rtl="0" algn="l">
              <a:spcBef>
                <a:spcPts val="0"/>
              </a:spcBef>
              <a:spcAft>
                <a:spcPts val="0"/>
              </a:spcAft>
              <a:buSzPct val="100000"/>
              <a:buChar char="-"/>
            </a:pPr>
            <a:r>
              <a:rPr lang="en"/>
              <a:t>Numbness or </a:t>
            </a:r>
            <a:r>
              <a:rPr lang="en"/>
              <a:t>weakness</a:t>
            </a:r>
            <a:r>
              <a:rPr lang="en"/>
              <a:t> in the face, arm or leg is an indicator that an individual is having a stroke. This specific type of stroke </a:t>
            </a:r>
            <a:r>
              <a:rPr lang="en"/>
              <a:t>affects one side of the body to the point where paralysis starts going into effect. </a:t>
            </a:r>
            <a:endParaRPr/>
          </a:p>
          <a:p>
            <a:pPr indent="-317182" lvl="0" marL="457200" rtl="0" algn="l">
              <a:spcBef>
                <a:spcPts val="0"/>
              </a:spcBef>
              <a:spcAft>
                <a:spcPts val="0"/>
              </a:spcAft>
              <a:buSzPct val="100000"/>
              <a:buChar char="-"/>
            </a:pPr>
            <a:r>
              <a:rPr lang="en"/>
              <a:t>An individual might seem to lack sight in either one or both eyes. There vision may suddenly change to the point where there vision blackens or goes into complete blur. </a:t>
            </a:r>
            <a:endParaRPr/>
          </a:p>
          <a:p>
            <a:pPr indent="-317182" lvl="0" marL="457200" rtl="0" algn="l">
              <a:spcBef>
                <a:spcPts val="0"/>
              </a:spcBef>
              <a:spcAft>
                <a:spcPts val="0"/>
              </a:spcAft>
              <a:buSzPct val="100000"/>
              <a:buChar char="-"/>
            </a:pPr>
            <a:r>
              <a:rPr lang="en"/>
              <a:t>Trouble walking is also a strong indicator because an individual start losing balance and they may stumble or lose balance as they are walking.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Thrombin </a:t>
            </a:r>
            <a:r>
              <a:rPr lang="en"/>
              <a:t>incorporate</a:t>
            </a:r>
            <a:r>
              <a:rPr lang="en"/>
              <a:t> into a stroke?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Thrombin is </a:t>
            </a:r>
            <a:r>
              <a:rPr lang="en"/>
              <a:t>involved</a:t>
            </a:r>
            <a:r>
              <a:rPr lang="en"/>
              <a:t> in a stroke </a:t>
            </a:r>
            <a:r>
              <a:rPr lang="en"/>
              <a:t>pathology</a:t>
            </a:r>
            <a:r>
              <a:rPr lang="en"/>
              <a:t> through many ways . </a:t>
            </a:r>
            <a:endParaRPr/>
          </a:p>
          <a:p>
            <a:pPr indent="-325755" lvl="0" marL="457200" rtl="0" algn="l">
              <a:spcBef>
                <a:spcPts val="1200"/>
              </a:spcBef>
              <a:spcAft>
                <a:spcPts val="0"/>
              </a:spcAft>
              <a:buSzPct val="100000"/>
              <a:buChar char="-"/>
            </a:pPr>
            <a:r>
              <a:rPr lang="en"/>
              <a:t>Such as direction cellular toxicity, vascular disruption, oxidative stress or inflammatory responses. </a:t>
            </a:r>
            <a:endParaRPr/>
          </a:p>
          <a:p>
            <a:pPr indent="-325755" lvl="0" marL="457200" rtl="0" algn="l">
              <a:spcBef>
                <a:spcPts val="0"/>
              </a:spcBef>
              <a:spcAft>
                <a:spcPts val="0"/>
              </a:spcAft>
              <a:buSzPct val="100000"/>
              <a:buChar char="-"/>
            </a:pPr>
            <a:r>
              <a:rPr lang="en"/>
              <a:t>Increase</a:t>
            </a:r>
            <a:r>
              <a:rPr lang="en"/>
              <a:t> thrombin </a:t>
            </a:r>
            <a:r>
              <a:rPr lang="en"/>
              <a:t>activity</a:t>
            </a:r>
            <a:r>
              <a:rPr lang="en"/>
              <a:t> and concentration are brutal for </a:t>
            </a:r>
            <a:r>
              <a:rPr lang="en"/>
              <a:t>neuronal</a:t>
            </a:r>
            <a:r>
              <a:rPr lang="en"/>
              <a:t> health. Thrombin has a </a:t>
            </a:r>
            <a:r>
              <a:rPr lang="en"/>
              <a:t>significant</a:t>
            </a:r>
            <a:r>
              <a:rPr lang="en"/>
              <a:t> role in the nervous system. Low levels of thrombins </a:t>
            </a:r>
            <a:r>
              <a:rPr lang="en"/>
              <a:t>activity</a:t>
            </a:r>
            <a:r>
              <a:rPr lang="en"/>
              <a:t> and </a:t>
            </a:r>
            <a:r>
              <a:rPr lang="en"/>
              <a:t>concentration</a:t>
            </a:r>
            <a:r>
              <a:rPr lang="en"/>
              <a:t> promote brain tissue viability, </a:t>
            </a:r>
            <a:r>
              <a:rPr lang="en"/>
              <a:t>synaptic</a:t>
            </a:r>
            <a:r>
              <a:rPr lang="en"/>
              <a:t> plasticity and having a protective effect when it comes the excitotoxic detrimental factors. </a:t>
            </a:r>
            <a:endParaRPr/>
          </a:p>
          <a:p>
            <a:pPr indent="-325755" lvl="0" marL="457200" rtl="0" algn="l">
              <a:spcBef>
                <a:spcPts val="0"/>
              </a:spcBef>
              <a:spcAft>
                <a:spcPts val="0"/>
              </a:spcAft>
              <a:buSzPct val="100000"/>
              <a:buChar char="-"/>
            </a:pPr>
            <a:r>
              <a:rPr lang="en"/>
              <a:t>During</a:t>
            </a:r>
            <a:r>
              <a:rPr lang="en"/>
              <a:t> the acute phase of </a:t>
            </a:r>
            <a:r>
              <a:rPr lang="en"/>
              <a:t>cerebral</a:t>
            </a:r>
            <a:r>
              <a:rPr lang="en"/>
              <a:t> infarction the synaptic plasticity is altered through </a:t>
            </a:r>
            <a:r>
              <a:rPr lang="en"/>
              <a:t>the</a:t>
            </a:r>
            <a:r>
              <a:rPr lang="en"/>
              <a:t> </a:t>
            </a:r>
            <a:r>
              <a:rPr lang="en"/>
              <a:t>activation</a:t>
            </a:r>
            <a:r>
              <a:rPr lang="en"/>
              <a:t> of N - Methyl D </a:t>
            </a:r>
            <a:r>
              <a:rPr lang="en"/>
              <a:t>Aspartate</a:t>
            </a:r>
            <a:r>
              <a:rPr lang="en"/>
              <a:t> receptors which can induce long terms of ischemic synaptic transmission. </a:t>
            </a:r>
            <a:endParaRPr/>
          </a:p>
          <a:p>
            <a:pPr indent="-325755" lvl="0" marL="457200" rtl="0" algn="l">
              <a:spcBef>
                <a:spcPts val="0"/>
              </a:spcBef>
              <a:spcAft>
                <a:spcPts val="0"/>
              </a:spcAft>
              <a:buSzPct val="100000"/>
              <a:buChar char="-"/>
            </a:pPr>
            <a:r>
              <a:rPr lang="en"/>
              <a:t>High level </a:t>
            </a:r>
            <a:r>
              <a:rPr lang="en"/>
              <a:t>of thrombin</a:t>
            </a:r>
            <a:r>
              <a:rPr lang="en"/>
              <a:t> activity and </a:t>
            </a:r>
            <a:r>
              <a:rPr lang="en"/>
              <a:t>concentration</a:t>
            </a:r>
            <a:r>
              <a:rPr lang="en"/>
              <a:t> during the acute stages of ischemic stroke contribute to the </a:t>
            </a:r>
            <a:r>
              <a:rPr lang="en"/>
              <a:t>neurovascular</a:t>
            </a:r>
            <a:r>
              <a:rPr lang="en"/>
              <a:t> injury which activate risk </a:t>
            </a:r>
            <a:r>
              <a:rPr lang="en"/>
              <a:t>factors</a:t>
            </a:r>
            <a:r>
              <a:rPr lang="en"/>
              <a:t> of ischemic stroke.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drugs inhibit thrombin?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Drugs that inhibit thrombin would be: </a:t>
            </a:r>
            <a:endParaRPr/>
          </a:p>
          <a:p>
            <a:pPr indent="-342900" lvl="0" marL="457200" rtl="0" algn="l">
              <a:spcBef>
                <a:spcPts val="1200"/>
              </a:spcBef>
              <a:spcAft>
                <a:spcPts val="0"/>
              </a:spcAft>
              <a:buSzPts val="1800"/>
              <a:buChar char="-"/>
            </a:pPr>
            <a:r>
              <a:rPr lang="en"/>
              <a:t>Lepirudin </a:t>
            </a:r>
            <a:endParaRPr/>
          </a:p>
          <a:p>
            <a:pPr indent="-342900" lvl="0" marL="457200" rtl="0" algn="l">
              <a:spcBef>
                <a:spcPts val="0"/>
              </a:spcBef>
              <a:spcAft>
                <a:spcPts val="0"/>
              </a:spcAft>
              <a:buSzPts val="1800"/>
              <a:buChar char="-"/>
            </a:pPr>
            <a:r>
              <a:rPr lang="en"/>
              <a:t>Desirudin </a:t>
            </a:r>
            <a:endParaRPr/>
          </a:p>
          <a:p>
            <a:pPr indent="-342900" lvl="0" marL="457200" rtl="0" algn="l">
              <a:spcBef>
                <a:spcPts val="0"/>
              </a:spcBef>
              <a:spcAft>
                <a:spcPts val="0"/>
              </a:spcAft>
              <a:buSzPts val="1800"/>
              <a:buChar char="-"/>
            </a:pPr>
            <a:r>
              <a:rPr lang="en"/>
              <a:t>Bivalirudin </a:t>
            </a:r>
            <a:endParaRPr/>
          </a:p>
          <a:p>
            <a:pPr indent="-342900" lvl="0" marL="457200" rtl="0" algn="l">
              <a:spcBef>
                <a:spcPts val="0"/>
              </a:spcBef>
              <a:spcAft>
                <a:spcPts val="0"/>
              </a:spcAft>
              <a:buSzPts val="1800"/>
              <a:buChar char="-"/>
            </a:pPr>
            <a:r>
              <a:rPr lang="en"/>
              <a:t>Argatroban</a:t>
            </a:r>
            <a:endParaRPr/>
          </a:p>
          <a:p>
            <a:pPr indent="-342900" lvl="0" marL="457200" rtl="0" algn="l">
              <a:spcBef>
                <a:spcPts val="0"/>
              </a:spcBef>
              <a:spcAft>
                <a:spcPts val="0"/>
              </a:spcAft>
              <a:buSzPts val="1800"/>
              <a:buChar char="-"/>
            </a:pPr>
            <a:r>
              <a:rPr lang="en"/>
              <a:t>Dabigatran</a:t>
            </a:r>
            <a:endParaRPr/>
          </a:p>
          <a:p>
            <a:pPr indent="-342900" lvl="0" marL="457200" rtl="0" algn="l">
              <a:spcBef>
                <a:spcPts val="0"/>
              </a:spcBef>
              <a:spcAft>
                <a:spcPts val="0"/>
              </a:spcAft>
              <a:buSzPts val="1800"/>
              <a:buChar char="-"/>
            </a:pPr>
            <a:r>
              <a:rPr lang="en"/>
              <a:t>Heperin </a:t>
            </a:r>
            <a:endParaRPr/>
          </a:p>
          <a:p>
            <a:pPr indent="0" lvl="0" marL="45720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128" name="Google Shape;128;p25"/>
          <p:cNvPicPr preferRelativeResize="0"/>
          <p:nvPr/>
        </p:nvPicPr>
        <p:blipFill>
          <a:blip r:embed="rId3">
            <a:alphaModFix/>
          </a:blip>
          <a:stretch>
            <a:fillRect/>
          </a:stretch>
        </p:blipFill>
        <p:spPr>
          <a:xfrm>
            <a:off x="4512027" y="345825"/>
            <a:ext cx="4184812" cy="4125776"/>
          </a:xfrm>
          <a:prstGeom prst="rect">
            <a:avLst/>
          </a:prstGeom>
          <a:noFill/>
          <a:ln>
            <a:noFill/>
          </a:ln>
        </p:spPr>
      </p:pic>
      <p:sp>
        <p:nvSpPr>
          <p:cNvPr id="129" name="Google Shape;129;p25"/>
          <p:cNvSpPr txBox="1"/>
          <p:nvPr/>
        </p:nvSpPr>
        <p:spPr>
          <a:xfrm>
            <a:off x="509725" y="3116225"/>
            <a:ext cx="4002300" cy="17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the drug inhibit Thrombin? </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Thrombin has schematic interaction with 6 </a:t>
            </a:r>
            <a:r>
              <a:rPr lang="en"/>
              <a:t>anticoagulants</a:t>
            </a:r>
            <a:r>
              <a:rPr lang="en"/>
              <a:t>. </a:t>
            </a:r>
            <a:endParaRPr/>
          </a:p>
          <a:p>
            <a:pPr indent="-342900" lvl="0" marL="457200" rtl="0" algn="l">
              <a:spcBef>
                <a:spcPts val="1200"/>
              </a:spcBef>
              <a:spcAft>
                <a:spcPts val="0"/>
              </a:spcAft>
              <a:buSzPts val="1800"/>
              <a:buChar char="-"/>
            </a:pPr>
            <a:r>
              <a:rPr lang="en"/>
              <a:t>Direction thrombin inhibitors bind directly to the thrombin and does not require any antithrombin to exert </a:t>
            </a:r>
            <a:r>
              <a:rPr lang="en"/>
              <a:t>their</a:t>
            </a:r>
            <a:r>
              <a:rPr lang="en"/>
              <a:t> effect. </a:t>
            </a:r>
            <a:endParaRPr/>
          </a:p>
          <a:p>
            <a:pPr indent="-342900" lvl="0" marL="457200" rtl="0" algn="l">
              <a:spcBef>
                <a:spcPts val="0"/>
              </a:spcBef>
              <a:spcAft>
                <a:spcPts val="0"/>
              </a:spcAft>
              <a:buSzPts val="1800"/>
              <a:buChar char="-"/>
            </a:pPr>
            <a:r>
              <a:rPr lang="en"/>
              <a:t>DTI can inhibit both soluble and insoluble which is thrombin and fibrin bound thrombin. </a:t>
            </a:r>
            <a:endParaRPr/>
          </a:p>
          <a:p>
            <a:pPr indent="-342900" lvl="0" marL="457200" rtl="0" algn="l">
              <a:spcBef>
                <a:spcPts val="0"/>
              </a:spcBef>
              <a:spcAft>
                <a:spcPts val="0"/>
              </a:spcAft>
              <a:buSzPts val="1800"/>
              <a:buChar char="-"/>
            </a:pPr>
            <a:r>
              <a:rPr lang="en"/>
              <a:t>Heparin</a:t>
            </a:r>
            <a:r>
              <a:rPr lang="en"/>
              <a:t> </a:t>
            </a:r>
            <a:r>
              <a:rPr lang="en"/>
              <a:t>being</a:t>
            </a:r>
            <a:r>
              <a:rPr lang="en"/>
              <a:t> one of the anticoagulants has a key advantage </a:t>
            </a:r>
            <a:r>
              <a:rPr lang="en"/>
              <a:t>because</a:t>
            </a:r>
            <a:r>
              <a:rPr lang="en"/>
              <a:t> of there lack of binding to other plasma protein, an anti </a:t>
            </a:r>
            <a:r>
              <a:rPr lang="en"/>
              <a:t>platelet effect and the absence of immune mediated thrombocytopenia. </a:t>
            </a:r>
            <a:endParaRPr/>
          </a:p>
          <a:p>
            <a:pPr indent="-342900" lvl="0" marL="457200" rtl="0" algn="l">
              <a:spcBef>
                <a:spcPts val="0"/>
              </a:spcBef>
              <a:spcAft>
                <a:spcPts val="0"/>
              </a:spcAft>
              <a:buSzPts val="1800"/>
              <a:buChar char="-"/>
            </a:pPr>
            <a:r>
              <a:rPr lang="en"/>
              <a:t>All anticoagulants have been investigated for treatment to VTE, percutaneous coronary intervention, acute coronary syndrome.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blip>
          <a:stretch>
            <a:fillRect/>
          </a:stretch>
        </p:blipFill>
        <p:spPr>
          <a:xfrm>
            <a:off x="554900" y="61050"/>
            <a:ext cx="8034202" cy="5021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Thrombin Conical Smiles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highlight>
                  <a:schemeClr val="lt1"/>
                </a:highlight>
                <a:latin typeface="Roboto"/>
                <a:ea typeface="Roboto"/>
                <a:cs typeface="Roboto"/>
                <a:sym typeface="Roboto"/>
              </a:rPr>
              <a:t>Molecular</a:t>
            </a:r>
            <a:r>
              <a:rPr lang="en" sz="1700">
                <a:solidFill>
                  <a:schemeClr val="dk1"/>
                </a:solidFill>
                <a:highlight>
                  <a:schemeClr val="lt1"/>
                </a:highlight>
                <a:latin typeface="Roboto"/>
                <a:ea typeface="Roboto"/>
                <a:cs typeface="Roboto"/>
                <a:sym typeface="Roboto"/>
              </a:rPr>
              <a:t> Formula: C</a:t>
            </a:r>
            <a:r>
              <a:rPr lang="en" sz="1400">
                <a:solidFill>
                  <a:schemeClr val="dk1"/>
                </a:solidFill>
                <a:highlight>
                  <a:schemeClr val="lt1"/>
                </a:highlight>
                <a:latin typeface="Roboto"/>
                <a:ea typeface="Roboto"/>
                <a:cs typeface="Roboto"/>
                <a:sym typeface="Roboto"/>
              </a:rPr>
              <a:t>19</a:t>
            </a:r>
            <a:r>
              <a:rPr lang="en" sz="1700">
                <a:solidFill>
                  <a:schemeClr val="dk1"/>
                </a:solidFill>
                <a:highlight>
                  <a:schemeClr val="lt1"/>
                </a:highlight>
                <a:latin typeface="Roboto"/>
                <a:ea typeface="Roboto"/>
                <a:cs typeface="Roboto"/>
                <a:sym typeface="Roboto"/>
              </a:rPr>
              <a:t>H</a:t>
            </a:r>
            <a:r>
              <a:rPr lang="en" sz="1400">
                <a:solidFill>
                  <a:schemeClr val="dk1"/>
                </a:solidFill>
                <a:highlight>
                  <a:schemeClr val="lt1"/>
                </a:highlight>
                <a:latin typeface="Roboto"/>
                <a:ea typeface="Roboto"/>
                <a:cs typeface="Roboto"/>
                <a:sym typeface="Roboto"/>
              </a:rPr>
              <a:t>16</a:t>
            </a:r>
            <a:r>
              <a:rPr lang="en" sz="1700">
                <a:solidFill>
                  <a:schemeClr val="dk1"/>
                </a:solidFill>
                <a:highlight>
                  <a:schemeClr val="lt1"/>
                </a:highlight>
                <a:latin typeface="Roboto"/>
                <a:ea typeface="Roboto"/>
                <a:cs typeface="Roboto"/>
                <a:sym typeface="Roboto"/>
              </a:rPr>
              <a:t>ClF</a:t>
            </a:r>
            <a:r>
              <a:rPr lang="en" sz="1400">
                <a:solidFill>
                  <a:schemeClr val="dk1"/>
                </a:solidFill>
                <a:highlight>
                  <a:schemeClr val="lt1"/>
                </a:highlight>
                <a:latin typeface="Roboto"/>
                <a:ea typeface="Roboto"/>
                <a:cs typeface="Roboto"/>
                <a:sym typeface="Roboto"/>
              </a:rPr>
              <a:t>3</a:t>
            </a:r>
            <a:r>
              <a:rPr lang="en" sz="1700">
                <a:solidFill>
                  <a:schemeClr val="dk1"/>
                </a:solidFill>
                <a:highlight>
                  <a:schemeClr val="lt1"/>
                </a:highlight>
                <a:latin typeface="Roboto"/>
                <a:ea typeface="Roboto"/>
                <a:cs typeface="Roboto"/>
                <a:sym typeface="Roboto"/>
              </a:rPr>
              <a:t>N</a:t>
            </a:r>
            <a:r>
              <a:rPr lang="en" sz="1400">
                <a:solidFill>
                  <a:schemeClr val="dk1"/>
                </a:solidFill>
                <a:highlight>
                  <a:schemeClr val="lt1"/>
                </a:highlight>
                <a:latin typeface="Roboto"/>
                <a:ea typeface="Roboto"/>
                <a:cs typeface="Roboto"/>
                <a:sym typeface="Roboto"/>
              </a:rPr>
              <a:t>6</a:t>
            </a:r>
            <a:r>
              <a:rPr lang="en" sz="1700">
                <a:solidFill>
                  <a:schemeClr val="dk1"/>
                </a:solidFill>
                <a:highlight>
                  <a:schemeClr val="lt1"/>
                </a:highlight>
                <a:latin typeface="Roboto"/>
                <a:ea typeface="Roboto"/>
                <a:cs typeface="Roboto"/>
                <a:sym typeface="Roboto"/>
              </a:rPr>
              <a:t>O</a:t>
            </a:r>
            <a:r>
              <a:rPr lang="en" sz="1400">
                <a:solidFill>
                  <a:schemeClr val="dk1"/>
                </a:solidFill>
                <a:highlight>
                  <a:schemeClr val="lt1"/>
                </a:highlight>
                <a:latin typeface="Roboto"/>
                <a:ea typeface="Roboto"/>
                <a:cs typeface="Roboto"/>
                <a:sym typeface="Roboto"/>
              </a:rPr>
              <a:t>2</a:t>
            </a:r>
            <a:endParaRPr sz="1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en" sz="1600">
                <a:solidFill>
                  <a:schemeClr val="dk1"/>
                </a:solidFill>
                <a:highlight>
                  <a:schemeClr val="lt1"/>
                </a:highlight>
                <a:latin typeface="Roboto"/>
                <a:ea typeface="Roboto"/>
                <a:cs typeface="Roboto"/>
                <a:sym typeface="Roboto"/>
              </a:rPr>
              <a:t>Canonical</a:t>
            </a:r>
            <a:r>
              <a:rPr lang="en" sz="1600">
                <a:solidFill>
                  <a:schemeClr val="dk1"/>
                </a:solidFill>
                <a:highlight>
                  <a:schemeClr val="lt1"/>
                </a:highlight>
                <a:latin typeface="Roboto"/>
                <a:ea typeface="Roboto"/>
                <a:cs typeface="Roboto"/>
                <a:sym typeface="Roboto"/>
              </a:rPr>
              <a:t> Smile: C1=CC=NC(=C1)C(CNC2=NC=C(N(C2=O)CC(=O)NCC3=C(C=CC=N3)F)Cl)(F)F</a:t>
            </a:r>
            <a:endParaRPr sz="16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600">
              <a:solidFill>
                <a:srgbClr val="E5E7EB"/>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sz="1600">
              <a:solidFill>
                <a:srgbClr val="E5E7EB"/>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sz="1400">
              <a:solidFill>
                <a:srgbClr val="E5E7EB"/>
              </a:solidFill>
              <a:highlight>
                <a:schemeClr val="dk1"/>
              </a:highlight>
              <a:latin typeface="Roboto"/>
              <a:ea typeface="Roboto"/>
              <a:cs typeface="Roboto"/>
              <a:sym typeface="Roboto"/>
            </a:endParaRPr>
          </a:p>
        </p:txBody>
      </p:sp>
      <p:pic>
        <p:nvPicPr>
          <p:cNvPr id="147" name="Google Shape;147;p28"/>
          <p:cNvPicPr preferRelativeResize="0"/>
          <p:nvPr/>
        </p:nvPicPr>
        <p:blipFill>
          <a:blip r:embed="rId3">
            <a:alphaModFix/>
          </a:blip>
          <a:stretch>
            <a:fillRect/>
          </a:stretch>
        </p:blipFill>
        <p:spPr>
          <a:xfrm>
            <a:off x="719525" y="2324625"/>
            <a:ext cx="2721050" cy="2721050"/>
          </a:xfrm>
          <a:prstGeom prst="rect">
            <a:avLst/>
          </a:prstGeom>
          <a:noFill/>
          <a:ln>
            <a:noFill/>
          </a:ln>
        </p:spPr>
      </p:pic>
      <p:pic>
        <p:nvPicPr>
          <p:cNvPr id="148" name="Google Shape;148;p28"/>
          <p:cNvPicPr preferRelativeResize="0"/>
          <p:nvPr/>
        </p:nvPicPr>
        <p:blipFill>
          <a:blip r:embed="rId4">
            <a:alphaModFix/>
          </a:blip>
          <a:stretch>
            <a:fillRect/>
          </a:stretch>
        </p:blipFill>
        <p:spPr>
          <a:xfrm>
            <a:off x="4860325" y="2277000"/>
            <a:ext cx="2721050" cy="2721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07916"/>
              </a:lnSpc>
              <a:spcBef>
                <a:spcPts val="0"/>
              </a:spcBef>
              <a:spcAft>
                <a:spcPts val="600"/>
              </a:spcAft>
              <a:buNone/>
            </a:pPr>
            <a:r>
              <a:rPr lang="en" sz="2377"/>
              <a:t> Lipinski molecular descriptors</a:t>
            </a:r>
            <a:endParaRPr sz="3577"/>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Lipinski has a rule of 5 : </a:t>
            </a:r>
            <a:endParaRPr/>
          </a:p>
          <a:p>
            <a:pPr indent="-325755" lvl="0" marL="457200" rtl="0" algn="l">
              <a:spcBef>
                <a:spcPts val="1200"/>
              </a:spcBef>
              <a:spcAft>
                <a:spcPts val="0"/>
              </a:spcAft>
              <a:buSzPct val="100000"/>
              <a:buChar char="-"/>
            </a:pPr>
            <a:r>
              <a:rPr lang="en"/>
              <a:t>It minimize the ligand of the </a:t>
            </a:r>
            <a:r>
              <a:rPr lang="en"/>
              <a:t>molecular</a:t>
            </a:r>
            <a:r>
              <a:rPr lang="en"/>
              <a:t> weight. Lipinski has a compound in which its approach has a limit of 500 daltons. </a:t>
            </a:r>
            <a:endParaRPr/>
          </a:p>
          <a:p>
            <a:pPr indent="-325755" lvl="0" marL="457200" rtl="0" algn="l">
              <a:spcBef>
                <a:spcPts val="0"/>
              </a:spcBef>
              <a:spcAft>
                <a:spcPts val="0"/>
              </a:spcAft>
              <a:buSzPct val="100000"/>
              <a:buChar char="-"/>
            </a:pPr>
            <a:r>
              <a:rPr lang="en"/>
              <a:t>There is an </a:t>
            </a:r>
            <a:r>
              <a:rPr lang="en"/>
              <a:t>optimization</a:t>
            </a:r>
            <a:r>
              <a:rPr lang="en"/>
              <a:t> of </a:t>
            </a:r>
            <a:r>
              <a:rPr lang="en"/>
              <a:t>permeability</a:t>
            </a:r>
            <a:r>
              <a:rPr lang="en"/>
              <a:t> and uptake. Small Molecular target telomeric or promoter which </a:t>
            </a:r>
            <a:r>
              <a:rPr lang="en"/>
              <a:t>transverse</a:t>
            </a:r>
            <a:r>
              <a:rPr lang="en"/>
              <a:t> both the </a:t>
            </a:r>
            <a:r>
              <a:rPr lang="en"/>
              <a:t>other</a:t>
            </a:r>
            <a:r>
              <a:rPr lang="en"/>
              <a:t> and the nuclear membrane. </a:t>
            </a:r>
            <a:endParaRPr/>
          </a:p>
          <a:p>
            <a:pPr indent="-325755" lvl="0" marL="457200" rtl="0" algn="l">
              <a:spcBef>
                <a:spcPts val="0"/>
              </a:spcBef>
              <a:spcAft>
                <a:spcPts val="0"/>
              </a:spcAft>
              <a:buSzPct val="100000"/>
              <a:buChar char="-"/>
            </a:pPr>
            <a:r>
              <a:rPr lang="en"/>
              <a:t>Ester groups can </a:t>
            </a:r>
            <a:r>
              <a:rPr lang="en"/>
              <a:t>be</a:t>
            </a:r>
            <a:r>
              <a:rPr lang="en"/>
              <a:t> cleaved by cellular esterases so </a:t>
            </a:r>
            <a:r>
              <a:rPr lang="en"/>
              <a:t>avoidance</a:t>
            </a:r>
            <a:r>
              <a:rPr lang="en"/>
              <a:t> of grouping that are already metabolized and also </a:t>
            </a:r>
            <a:r>
              <a:rPr lang="en"/>
              <a:t>avoid</a:t>
            </a:r>
            <a:r>
              <a:rPr lang="en"/>
              <a:t> those that inherit the chemical </a:t>
            </a:r>
            <a:r>
              <a:rPr lang="en"/>
              <a:t>instability</a:t>
            </a:r>
            <a:r>
              <a:rPr lang="en"/>
              <a:t>. </a:t>
            </a:r>
            <a:endParaRPr/>
          </a:p>
          <a:p>
            <a:pPr indent="-325755" lvl="0" marL="457200" rtl="0" algn="l">
              <a:spcBef>
                <a:spcPts val="0"/>
              </a:spcBef>
              <a:spcAft>
                <a:spcPts val="0"/>
              </a:spcAft>
              <a:buSzPct val="100000"/>
              <a:buChar char="-"/>
            </a:pPr>
            <a:r>
              <a:rPr lang="en"/>
              <a:t> </a:t>
            </a:r>
            <a:r>
              <a:rPr lang="en"/>
              <a:t>Avoidance</a:t>
            </a:r>
            <a:r>
              <a:rPr lang="en"/>
              <a:t> of groups that can be significantly toxic to the cell. </a:t>
            </a:r>
            <a:endParaRPr/>
          </a:p>
          <a:p>
            <a:pPr indent="-325755" lvl="0" marL="457200" rtl="0" algn="l">
              <a:spcBef>
                <a:spcPts val="0"/>
              </a:spcBef>
              <a:spcAft>
                <a:spcPts val="0"/>
              </a:spcAft>
              <a:buSzPct val="100000"/>
              <a:buChar char="-"/>
            </a:pPr>
            <a:r>
              <a:rPr lang="en"/>
              <a:t>There has to be a fair assumption that </a:t>
            </a:r>
            <a:r>
              <a:rPr lang="en"/>
              <a:t>systematic</a:t>
            </a:r>
            <a:r>
              <a:rPr lang="en"/>
              <a:t> </a:t>
            </a:r>
            <a:r>
              <a:rPr lang="en"/>
              <a:t>screening</a:t>
            </a:r>
            <a:r>
              <a:rPr lang="en"/>
              <a:t> is ranged in a </a:t>
            </a:r>
            <a:r>
              <a:rPr lang="en"/>
              <a:t>neurological</a:t>
            </a:r>
            <a:r>
              <a:rPr lang="en"/>
              <a:t> and cardiac relevant assay which  can be undertaken through the few compound that have undergone a pre clinical development such as RHSP4, AS1410 and quarfloxin. There is a need for an off target toxicity so there </a:t>
            </a:r>
            <a:r>
              <a:rPr lang="en"/>
              <a:t>isn't</a:t>
            </a:r>
            <a:r>
              <a:rPr lang="en"/>
              <a:t> a </a:t>
            </a:r>
            <a:r>
              <a:rPr lang="en"/>
              <a:t>publicly</a:t>
            </a:r>
            <a:r>
              <a:rPr lang="en"/>
              <a:t> </a:t>
            </a:r>
            <a:r>
              <a:rPr lang="en"/>
              <a:t>available</a:t>
            </a:r>
            <a:r>
              <a:rPr lang="en"/>
              <a:t> document for the quadruplex </a:t>
            </a:r>
            <a:r>
              <a:rPr lang="en"/>
              <a:t>ligands</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 </a:t>
            </a:r>
            <a:r>
              <a:rPr lang="en"/>
              <a:t>learning</a:t>
            </a:r>
            <a:r>
              <a:rPr lang="en"/>
              <a:t> (ML) techniques </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Machine learned has been increasingly used for the reason that it provides os many suitable outcome to an </a:t>
            </a:r>
            <a:r>
              <a:rPr lang="en"/>
              <a:t>individual's</a:t>
            </a:r>
            <a:r>
              <a:rPr lang="en"/>
              <a:t> project. </a:t>
            </a:r>
            <a:endParaRPr/>
          </a:p>
          <a:p>
            <a:pPr indent="-342900" lvl="0" marL="457200" rtl="0" algn="l">
              <a:spcBef>
                <a:spcPts val="0"/>
              </a:spcBef>
              <a:spcAft>
                <a:spcPts val="0"/>
              </a:spcAft>
              <a:buSzPts val="1800"/>
              <a:buChar char="-"/>
            </a:pPr>
            <a:r>
              <a:rPr lang="en"/>
              <a:t>It has been increasingly been used in numerous stages of drug design such as </a:t>
            </a:r>
            <a:r>
              <a:rPr lang="en"/>
              <a:t>identifying</a:t>
            </a:r>
            <a:r>
              <a:rPr lang="en"/>
              <a:t> target. </a:t>
            </a:r>
            <a:endParaRPr/>
          </a:p>
          <a:p>
            <a:pPr indent="-342900" lvl="0" marL="457200" rtl="0" algn="l">
              <a:spcBef>
                <a:spcPts val="0"/>
              </a:spcBef>
              <a:spcAft>
                <a:spcPts val="0"/>
              </a:spcAft>
              <a:buSzPts val="1800"/>
              <a:buChar char="-"/>
            </a:pPr>
            <a:r>
              <a:rPr lang="en"/>
              <a:t>Improves small molecular compound design and optimization </a:t>
            </a:r>
            <a:endParaRPr/>
          </a:p>
          <a:p>
            <a:pPr indent="-342900" lvl="0" marL="457200" rtl="0" algn="l">
              <a:spcBef>
                <a:spcPts val="0"/>
              </a:spcBef>
              <a:spcAft>
                <a:spcPts val="0"/>
              </a:spcAft>
              <a:buSzPts val="1800"/>
              <a:buChar char="-"/>
            </a:pPr>
            <a:r>
              <a:rPr lang="en"/>
              <a:t>Develop new markers for drug </a:t>
            </a:r>
            <a:r>
              <a:rPr lang="en"/>
              <a:t>efficiency</a:t>
            </a:r>
            <a:r>
              <a:rPr lang="en"/>
              <a:t>. </a:t>
            </a:r>
            <a:endParaRPr/>
          </a:p>
          <a:p>
            <a:pPr indent="0" lvl="0" marL="0" rtl="0" algn="l">
              <a:spcBef>
                <a:spcPts val="1200"/>
              </a:spcBef>
              <a:spcAft>
                <a:spcPts val="1200"/>
              </a:spcAft>
              <a:buNone/>
            </a:pPr>
            <a:r>
              <a:rPr lang="en"/>
              <a:t>There are two </a:t>
            </a:r>
            <a:r>
              <a:rPr lang="en"/>
              <a:t>techniques</a:t>
            </a:r>
            <a:r>
              <a:rPr lang="en"/>
              <a:t> when it comes </a:t>
            </a:r>
            <a:r>
              <a:rPr lang="en"/>
              <a:t>to</a:t>
            </a:r>
            <a:r>
              <a:rPr lang="en"/>
              <a:t> machine learning: </a:t>
            </a:r>
            <a:r>
              <a:rPr lang="en"/>
              <a:t>Supervised</a:t>
            </a:r>
            <a:r>
              <a:rPr lang="en"/>
              <a:t> and unsupervised. Supervised learning method </a:t>
            </a:r>
            <a:r>
              <a:rPr lang="en"/>
              <a:t>developed</a:t>
            </a:r>
            <a:r>
              <a:rPr lang="en"/>
              <a:t> training model for </a:t>
            </a:r>
            <a:r>
              <a:rPr lang="en"/>
              <a:t>predictive</a:t>
            </a:r>
            <a:r>
              <a:rPr lang="en"/>
              <a:t> purposes on a known dataset while unsupervised method is more on </a:t>
            </a:r>
            <a:r>
              <a:rPr lang="en"/>
              <a:t>exploration</a:t>
            </a:r>
            <a:r>
              <a:rPr lang="en"/>
              <a:t> and clustering the data.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Qsar Models </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Qsar is a model in </a:t>
            </a:r>
            <a:r>
              <a:rPr lang="en"/>
              <a:t>which</a:t>
            </a:r>
            <a:r>
              <a:rPr lang="en"/>
              <a:t> produces </a:t>
            </a:r>
            <a:r>
              <a:rPr lang="en"/>
              <a:t>predictions</a:t>
            </a:r>
            <a:r>
              <a:rPr lang="en"/>
              <a:t> models that are derived from </a:t>
            </a:r>
            <a:r>
              <a:rPr lang="en"/>
              <a:t>application</a:t>
            </a:r>
            <a:r>
              <a:rPr lang="en"/>
              <a:t> </a:t>
            </a:r>
            <a:r>
              <a:rPr lang="en"/>
              <a:t>of</a:t>
            </a:r>
            <a:r>
              <a:rPr lang="en"/>
              <a:t> statistical tools that are </a:t>
            </a:r>
            <a:r>
              <a:rPr lang="en"/>
              <a:t>relating</a:t>
            </a:r>
            <a:r>
              <a:rPr lang="en"/>
              <a:t> to biological activities. </a:t>
            </a:r>
            <a:endParaRPr/>
          </a:p>
          <a:p>
            <a:pPr indent="-342900" lvl="0" marL="457200" rtl="0" algn="l">
              <a:spcBef>
                <a:spcPts val="0"/>
              </a:spcBef>
              <a:spcAft>
                <a:spcPts val="0"/>
              </a:spcAft>
              <a:buSzPts val="1800"/>
              <a:buChar char="-"/>
            </a:pPr>
            <a:r>
              <a:rPr lang="en"/>
              <a:t>It's</a:t>
            </a:r>
            <a:r>
              <a:rPr lang="en"/>
              <a:t> considered a statistical tool in which its applying model is related to the chemical structure of compound to there bioactivity. </a:t>
            </a:r>
            <a:endParaRPr/>
          </a:p>
          <a:p>
            <a:pPr indent="-342900" lvl="0" marL="457200" rtl="0" algn="l">
              <a:spcBef>
                <a:spcPts val="0"/>
              </a:spcBef>
              <a:spcAft>
                <a:spcPts val="0"/>
              </a:spcAft>
              <a:buSzPts val="1800"/>
              <a:buChar char="-"/>
            </a:pPr>
            <a:r>
              <a:rPr lang="en"/>
              <a:t>Qsar model gives the ability to use variable forms of numerical descriptors and represent the chemical structure in </a:t>
            </a:r>
            <a:r>
              <a:rPr lang="en"/>
              <a:t>which</a:t>
            </a:r>
            <a:r>
              <a:rPr lang="en"/>
              <a:t> analyzes </a:t>
            </a:r>
            <a:r>
              <a:rPr lang="en"/>
              <a:t>the</a:t>
            </a:r>
            <a:r>
              <a:rPr lang="en"/>
              <a:t> </a:t>
            </a:r>
            <a:r>
              <a:rPr lang="en"/>
              <a:t>relationship</a:t>
            </a:r>
            <a:r>
              <a:rPr lang="en"/>
              <a:t> </a:t>
            </a:r>
            <a:r>
              <a:rPr lang="en"/>
              <a:t>between</a:t>
            </a:r>
            <a:r>
              <a:rPr lang="en"/>
              <a:t> the bio activity of the compound and using the predictive model. </a:t>
            </a:r>
            <a:endParaRPr/>
          </a:p>
          <a:p>
            <a:pPr indent="0" lvl="0" marL="0" rtl="0" algn="l">
              <a:spcBef>
                <a:spcPts val="1200"/>
              </a:spcBef>
              <a:spcAft>
                <a:spcPts val="1200"/>
              </a:spcAft>
              <a:buNone/>
            </a:pPr>
            <a:r>
              <a:t/>
            </a:r>
            <a:endParaRPr/>
          </a:p>
        </p:txBody>
      </p:sp>
      <p:pic>
        <p:nvPicPr>
          <p:cNvPr id="167" name="Google Shape;167;p31"/>
          <p:cNvPicPr preferRelativeResize="0"/>
          <p:nvPr/>
        </p:nvPicPr>
        <p:blipFill>
          <a:blip r:embed="rId3">
            <a:alphaModFix/>
          </a:blip>
          <a:stretch>
            <a:fillRect/>
          </a:stretch>
        </p:blipFill>
        <p:spPr>
          <a:xfrm>
            <a:off x="2842550" y="3471804"/>
            <a:ext cx="4490400" cy="167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Project Focus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7916"/>
              </a:lnSpc>
              <a:spcBef>
                <a:spcPts val="0"/>
              </a:spcBef>
              <a:spcAft>
                <a:spcPts val="0"/>
              </a:spcAft>
              <a:buClr>
                <a:schemeClr val="dk1"/>
              </a:buClr>
              <a:buSzPts val="1600"/>
              <a:buChar char="-"/>
            </a:pPr>
            <a:r>
              <a:rPr lang="en" sz="1600">
                <a:solidFill>
                  <a:schemeClr val="dk1"/>
                </a:solidFill>
              </a:rPr>
              <a:t>Our research project aims to develop a Quantitative Structure-Activity Relationship (QSAR) model using machine learning algorithms to predict the bioactivity of molecular inhibitors against Thrombin, an endogenous procoagulant protein whose increase is linked to Coronary Artery Disease[1], Deep Vein Thrombosis[2] and Stroke[3] among others. We will curate a robust dataset of the bioactivity of compounds that target Thrombin. We will attempt to identify Lipinski molecular descriptors and structural features using advanced machine learning techniques. Our goal is to create a predictive model that not only speculates the bioactivity of untested compounds but also provides valuable insights into the rational design of more effective thrombin inhibitors. This interdisciplinary study integrates computational methods with medicinal chemistry, paving the way for advancements in targeted drug design for cardiovascular diseases.</a:t>
            </a:r>
            <a:endParaRPr sz="1600">
              <a:solidFill>
                <a:schemeClr val="dk1"/>
              </a:solidFill>
            </a:endParaRPr>
          </a:p>
          <a:p>
            <a:pPr indent="0" lvl="0" marL="0" rtl="0" algn="l">
              <a:spcBef>
                <a:spcPts val="600"/>
              </a:spcBef>
              <a:spcAft>
                <a:spcPts val="120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Algos being used in the project </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Random forest regression : is considered a supervised learn </a:t>
            </a:r>
            <a:r>
              <a:rPr lang="en"/>
              <a:t>algorithm. It's a bagging technique that uses a learning method for regression in machine learning. Its an effective method when you want to estimate the missing data and maintain accuracy when a large portion of the data is missing. </a:t>
            </a:r>
            <a:endParaRPr/>
          </a:p>
          <a:p>
            <a:pPr indent="-334327" lvl="0" marL="457200" rtl="0" algn="l">
              <a:spcBef>
                <a:spcPts val="0"/>
              </a:spcBef>
              <a:spcAft>
                <a:spcPts val="0"/>
              </a:spcAft>
              <a:buSzPct val="100000"/>
              <a:buChar char="-"/>
            </a:pPr>
            <a:r>
              <a:t/>
            </a:r>
            <a:endParaRPr/>
          </a:p>
          <a:p>
            <a:pPr indent="-334327" lvl="0" marL="457200" rtl="0" algn="l">
              <a:spcBef>
                <a:spcPts val="0"/>
              </a:spcBef>
              <a:spcAft>
                <a:spcPts val="0"/>
              </a:spcAft>
              <a:buSzPct val="100000"/>
              <a:buChar char="-"/>
            </a:pPr>
            <a:r>
              <a:rPr lang="en"/>
              <a:t>PCA : A </a:t>
            </a:r>
            <a:r>
              <a:rPr lang="en"/>
              <a:t>principal</a:t>
            </a:r>
            <a:r>
              <a:rPr lang="en"/>
              <a:t> component </a:t>
            </a:r>
            <a:r>
              <a:rPr lang="en"/>
              <a:t>analysis</a:t>
            </a:r>
            <a:r>
              <a:rPr lang="en"/>
              <a:t> is a dimension approach. In which it construct linear combination of gene expression called principal component. PCA can </a:t>
            </a:r>
            <a:r>
              <a:rPr lang="en"/>
              <a:t>effectively</a:t>
            </a:r>
            <a:r>
              <a:rPr lang="en"/>
              <a:t> explain </a:t>
            </a:r>
            <a:r>
              <a:rPr lang="en"/>
              <a:t>variation</a:t>
            </a:r>
            <a:r>
              <a:rPr lang="en"/>
              <a:t> of gene expression and can explain </a:t>
            </a:r>
            <a:r>
              <a:rPr lang="en"/>
              <a:t>variation</a:t>
            </a:r>
            <a:r>
              <a:rPr lang="en"/>
              <a:t> in lower dimensionality. PCA is a </a:t>
            </a:r>
            <a:r>
              <a:rPr lang="en"/>
              <a:t>statistical</a:t>
            </a:r>
            <a:r>
              <a:rPr lang="en"/>
              <a:t> procedure that allows the summarization of </a:t>
            </a:r>
            <a:r>
              <a:rPr lang="en"/>
              <a:t>information</a:t>
            </a:r>
            <a:r>
              <a:rPr lang="en"/>
              <a:t> in large data tables by the means of a smaller set of summary indices that can be more easily analyzed.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Algos being used</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Svm: The support vector machine approached a representation which is a data driven method in which solves classification task.  A SVM is a machine learning algorithm that uses supervised learning models to solve classification, regression and outlier detection problems by performing optimal data transformation that has boundaries between data point based on classes, labels and outputs, </a:t>
            </a:r>
            <a:endParaRPr/>
          </a:p>
          <a:p>
            <a:pPr indent="-342900" lvl="0" marL="457200" rtl="0" algn="l">
              <a:spcBef>
                <a:spcPts val="0"/>
              </a:spcBef>
              <a:spcAft>
                <a:spcPts val="0"/>
              </a:spcAft>
              <a:buSzPts val="1800"/>
              <a:buChar char="-"/>
            </a:pPr>
            <a:r>
              <a:rPr lang="en"/>
              <a:t>Gradient boosting regression:  GBR is a representation that is based on an idea in which assemble method that derive from a decision tree. Its a tree structure in which branches accordingly to the conditions towards the leaves and the goals leaf is the prediction result.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 Value IC50 </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standard value IC50 is the most used activity type.</a:t>
            </a:r>
            <a:endParaRPr/>
          </a:p>
          <a:p>
            <a:pPr indent="-342900" lvl="0" marL="457200" rtl="0" algn="l">
              <a:spcBef>
                <a:spcPts val="0"/>
              </a:spcBef>
              <a:spcAft>
                <a:spcPts val="0"/>
              </a:spcAft>
              <a:buSzPts val="1800"/>
              <a:buChar char="-"/>
            </a:pPr>
            <a:r>
              <a:rPr lang="en"/>
              <a:t>It has an </a:t>
            </a:r>
            <a:r>
              <a:rPr lang="en"/>
              <a:t>inhibitory</a:t>
            </a:r>
            <a:r>
              <a:rPr lang="en"/>
              <a:t> concentration 50%</a:t>
            </a:r>
            <a:endParaRPr/>
          </a:p>
          <a:p>
            <a:pPr indent="-342900" lvl="0" marL="457200" rtl="0" algn="l">
              <a:spcBef>
                <a:spcPts val="0"/>
              </a:spcBef>
              <a:spcAft>
                <a:spcPts val="0"/>
              </a:spcAft>
              <a:buSzPts val="1800"/>
              <a:buChar char="-"/>
            </a:pPr>
            <a:r>
              <a:rPr lang="en"/>
              <a:t>The molar </a:t>
            </a:r>
            <a:r>
              <a:rPr lang="en"/>
              <a:t>concentration</a:t>
            </a:r>
            <a:r>
              <a:rPr lang="en"/>
              <a:t> of antagonist/ inhibitor that reduces the response to an agonist by 50%</a:t>
            </a:r>
            <a:endParaRPr/>
          </a:p>
          <a:p>
            <a:pPr indent="0" lvl="0" marL="457200" rtl="0" algn="l">
              <a:spcBef>
                <a:spcPts val="1200"/>
              </a:spcBef>
              <a:spcAft>
                <a:spcPts val="1200"/>
              </a:spcAft>
              <a:buNone/>
            </a:pPr>
            <a:r>
              <a:t/>
            </a:r>
            <a:endParaRPr/>
          </a:p>
        </p:txBody>
      </p:sp>
      <p:pic>
        <p:nvPicPr>
          <p:cNvPr id="186" name="Google Shape;186;p34"/>
          <p:cNvPicPr preferRelativeResize="0"/>
          <p:nvPr/>
        </p:nvPicPr>
        <p:blipFill>
          <a:blip r:embed="rId3">
            <a:alphaModFix/>
          </a:blip>
          <a:stretch>
            <a:fillRect/>
          </a:stretch>
        </p:blipFill>
        <p:spPr>
          <a:xfrm>
            <a:off x="3286125" y="2249325"/>
            <a:ext cx="4222925" cy="2639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improvement </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There are various avenues for future work and improvements in a project of this scale and type. Additional molecular descriptors that might encompass unique aspects of thrombin antagonism including descriptors specific to thrombin interaction could be utilized to get more efficacious and potent lead candidates. An exhaustive exploration of hyperparameter tuning for the Random Forest Regressor and optimization of the model's performance by systematically tuning parameters such as the number of trees and minimum samples per leaf could be performed. mbalances as seen in the present dataset with inactive compounds surpassing the active ones could be corrected by applying techniques such as oversampling, under sampling, or utilizing advanced algorithms designed for imbalanced datasets like balanced random forests can be investigated. Cross validation of the machine learning models can be carried out to reduce bias, overfitting and estimate performance. Experimental validation of the identified thrombin antagonists with the help of biological assays performed by skilled researchers will definitely reinforce the reliability of the QSAR model's predictions.</a:t>
            </a:r>
            <a:endParaRPr sz="14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In Conclusion, </a:t>
            </a:r>
            <a:r>
              <a:rPr lang="en" sz="1700">
                <a:solidFill>
                  <a:schemeClr val="dk1"/>
                </a:solidFill>
                <a:highlight>
                  <a:schemeClr val="lt1"/>
                </a:highlight>
                <a:latin typeface="Times New Roman"/>
                <a:ea typeface="Times New Roman"/>
                <a:cs typeface="Times New Roman"/>
                <a:sym typeface="Times New Roman"/>
              </a:rPr>
              <a:t>The research used a rigorous computational method to predict the bioactivity of thrombin inhibitors, as well as a suite of statistical and machine learning technologies. Despite the intrinsic complexity of biological interactions, the use of several regression models, such as the well-known DecisionTreeRegressor and NuSVR, provides useful insights into the prediction of molecular bioactivity for train and test respectively. The study highlights the difficulties of predictive modelling in bioinformatics, but it also lays the door for future advancements through methodological modifications and the incorporation of more advanced biological datasets. This initiative is a first step towards developing more precise and computationally efficient models in the search for new medicinal drugs.</a:t>
            </a:r>
            <a:endParaRPr sz="17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lnSpc>
                <a:spcPct val="100000"/>
              </a:lnSpc>
              <a:spcBef>
                <a:spcPts val="1200"/>
              </a:spcBef>
              <a:spcAft>
                <a:spcPts val="0"/>
              </a:spcAft>
              <a:buClr>
                <a:schemeClr val="dk1"/>
              </a:buClr>
              <a:buSzPts val="1100"/>
              <a:buFont typeface="Arial"/>
              <a:buNone/>
            </a:pPr>
            <a:r>
              <a:rPr lang="en" sz="2800">
                <a:solidFill>
                  <a:schemeClr val="dk1"/>
                </a:solidFill>
              </a:rPr>
              <a:t>The end </a:t>
            </a:r>
            <a:endParaRPr sz="2800">
              <a:solidFill>
                <a:schemeClr val="dk1"/>
              </a:solidFill>
            </a:endParaRPr>
          </a:p>
          <a:p>
            <a:pPr indent="0" lvl="0" marL="0" rtl="0" algn="ctr">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thrombin?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Thrombin </a:t>
            </a:r>
            <a:r>
              <a:rPr lang="en"/>
              <a:t>belongs to the trypsin family of </a:t>
            </a:r>
            <a:r>
              <a:rPr lang="en"/>
              <a:t> serine proteases which is an enzyme in the human </a:t>
            </a:r>
            <a:r>
              <a:rPr lang="en"/>
              <a:t>body</a:t>
            </a:r>
            <a:r>
              <a:rPr lang="en"/>
              <a:t> that is encoded by the F2 genes. </a:t>
            </a:r>
            <a:endParaRPr/>
          </a:p>
          <a:p>
            <a:pPr indent="-342900" lvl="0" marL="457200" rtl="0" algn="l">
              <a:spcBef>
                <a:spcPts val="0"/>
              </a:spcBef>
              <a:spcAft>
                <a:spcPts val="0"/>
              </a:spcAft>
              <a:buSzPts val="1800"/>
              <a:buChar char="-"/>
            </a:pPr>
            <a:r>
              <a:rPr lang="en"/>
              <a:t>Thrombin is a unique enzyme in which function both as a procoagulants and </a:t>
            </a:r>
            <a:r>
              <a:rPr lang="en"/>
              <a:t>anticoagulants. </a:t>
            </a:r>
            <a:endParaRPr/>
          </a:p>
          <a:p>
            <a:pPr indent="-342900" lvl="0" marL="457200" rtl="0" algn="l">
              <a:spcBef>
                <a:spcPts val="0"/>
              </a:spcBef>
              <a:spcAft>
                <a:spcPts val="0"/>
              </a:spcAft>
              <a:buSzPts val="1800"/>
              <a:buChar char="-"/>
            </a:pPr>
            <a:r>
              <a:rPr lang="en"/>
              <a:t> Thrombin is synthesized in the liver and it is secreted in the general circulation of an inactive form of zymogen which is  a </a:t>
            </a:r>
            <a:r>
              <a:rPr lang="en"/>
              <a:t>complex</a:t>
            </a:r>
            <a:r>
              <a:rPr lang="en"/>
              <a:t> </a:t>
            </a:r>
            <a:r>
              <a:rPr lang="en"/>
              <a:t>multi domain</a:t>
            </a:r>
            <a:r>
              <a:rPr lang="en"/>
              <a:t> glycoprotein that is activated to yield thrombin at sites in which </a:t>
            </a:r>
            <a:r>
              <a:rPr lang="en"/>
              <a:t>there</a:t>
            </a:r>
            <a:r>
              <a:rPr lang="en"/>
              <a:t> is vascular injury.</a:t>
            </a:r>
            <a:endParaRPr/>
          </a:p>
          <a:p>
            <a:pPr indent="-342900" lvl="0" marL="457200" rtl="0" algn="l">
              <a:spcBef>
                <a:spcPts val="0"/>
              </a:spcBef>
              <a:spcAft>
                <a:spcPts val="0"/>
              </a:spcAft>
              <a:buSzPts val="1800"/>
              <a:buChar char="-"/>
            </a:pPr>
            <a:r>
              <a:rPr lang="en"/>
              <a:t>Thrombin is Na+ </a:t>
            </a:r>
            <a:r>
              <a:rPr lang="en"/>
              <a:t>activated</a:t>
            </a:r>
            <a:r>
              <a:rPr lang="en"/>
              <a:t>, allosteric serine protease thats plays </a:t>
            </a:r>
            <a:r>
              <a:rPr lang="en"/>
              <a:t>opposing</a:t>
            </a:r>
            <a:r>
              <a:rPr lang="en"/>
              <a:t> </a:t>
            </a:r>
            <a:r>
              <a:rPr lang="en"/>
              <a:t>functions</a:t>
            </a:r>
            <a:r>
              <a:rPr lang="en"/>
              <a:t> roles in blood coagulation.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Thrombin </a:t>
            </a:r>
            <a:r>
              <a:rPr lang="en"/>
              <a:t>background</a:t>
            </a:r>
            <a:r>
              <a:rPr lang="en"/>
              <a:t>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Thrombin is an enzyme in which </a:t>
            </a:r>
            <a:r>
              <a:rPr lang="en"/>
              <a:t>involves</a:t>
            </a:r>
            <a:r>
              <a:rPr lang="en"/>
              <a:t> in digestion and </a:t>
            </a:r>
            <a:r>
              <a:rPr lang="en"/>
              <a:t>degradative</a:t>
            </a:r>
            <a:r>
              <a:rPr lang="en"/>
              <a:t> processes, blood coagulation, cell mediated immunity and cell death. </a:t>
            </a:r>
            <a:endParaRPr/>
          </a:p>
          <a:p>
            <a:pPr indent="-334327" lvl="0" marL="457200" rtl="0" algn="l">
              <a:spcBef>
                <a:spcPts val="0"/>
              </a:spcBef>
              <a:spcAft>
                <a:spcPts val="0"/>
              </a:spcAft>
              <a:buSzPct val="100000"/>
              <a:buChar char="-"/>
            </a:pPr>
            <a:r>
              <a:rPr lang="en"/>
              <a:t>Once generated in the blood its acts as an inactive precursor prothrombin. Thrombin plays two important roles and paradoxically opposing </a:t>
            </a:r>
            <a:r>
              <a:rPr lang="en"/>
              <a:t>function. </a:t>
            </a:r>
            <a:endParaRPr/>
          </a:p>
          <a:p>
            <a:pPr indent="-334327" lvl="0" marL="457200" rtl="0" algn="l">
              <a:spcBef>
                <a:spcPts val="0"/>
              </a:spcBef>
              <a:spcAft>
                <a:spcPts val="0"/>
              </a:spcAft>
              <a:buSzPct val="100000"/>
              <a:buChar char="-"/>
            </a:pPr>
            <a:r>
              <a:rPr lang="en"/>
              <a:t>It acts as a procoagulant factor when it converts fibrinogen into an insoluble fibrin clot that anchor platelets to the site of lesion and initiates process of wound repair. </a:t>
            </a:r>
            <a:endParaRPr/>
          </a:p>
          <a:p>
            <a:pPr indent="-334327" lvl="0" marL="457200" rtl="0" algn="l">
              <a:spcBef>
                <a:spcPts val="0"/>
              </a:spcBef>
              <a:spcAft>
                <a:spcPts val="0"/>
              </a:spcAft>
              <a:buSzPct val="100000"/>
              <a:buChar char="-"/>
            </a:pPr>
            <a:r>
              <a:rPr lang="en"/>
              <a:t>Thrombin </a:t>
            </a:r>
            <a:r>
              <a:rPr lang="en"/>
              <a:t>cleaved</a:t>
            </a:r>
            <a:r>
              <a:rPr lang="en"/>
              <a:t> </a:t>
            </a:r>
            <a:r>
              <a:rPr lang="en"/>
              <a:t>osteopontin, which is a multifunctional molecular regulating chronic inflammation and vascular disease. </a:t>
            </a:r>
            <a:endParaRPr/>
          </a:p>
          <a:p>
            <a:pPr indent="-334327" lvl="0" marL="457200" rtl="0" algn="l">
              <a:spcBef>
                <a:spcPts val="0"/>
              </a:spcBef>
              <a:spcAft>
                <a:spcPts val="0"/>
              </a:spcAft>
              <a:buSzPct val="100000"/>
              <a:buChar char="-"/>
            </a:pPr>
            <a:r>
              <a:rPr lang="en"/>
              <a:t>It acts as an proteolytically to induce monocyte on its RGD sequence and promote the migration of cells through the extracellular matrix. Which is a basic activity which required the embryonic development and tumor metastasis.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thrombin prepared?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Thrombin  is prepared in the blood plasma.The preparation itself only takes three steps. </a:t>
            </a:r>
            <a:endParaRPr/>
          </a:p>
          <a:p>
            <a:pPr indent="0" lvl="0" marL="457200" rtl="0" algn="l">
              <a:spcBef>
                <a:spcPts val="1200"/>
              </a:spcBef>
              <a:spcAft>
                <a:spcPts val="0"/>
              </a:spcAft>
              <a:buNone/>
            </a:pPr>
            <a:r>
              <a:rPr lang="en"/>
              <a:t>-   Isolution of prothrombin from plasma </a:t>
            </a:r>
            <a:endParaRPr/>
          </a:p>
          <a:p>
            <a:pPr indent="0" lvl="0" marL="457200" rtl="0" algn="l">
              <a:spcBef>
                <a:spcPts val="1200"/>
              </a:spcBef>
              <a:spcAft>
                <a:spcPts val="0"/>
              </a:spcAft>
              <a:buNone/>
            </a:pPr>
            <a:r>
              <a:rPr lang="en"/>
              <a:t>- Activation to thrombin </a:t>
            </a:r>
            <a:endParaRPr/>
          </a:p>
          <a:p>
            <a:pPr indent="0" lvl="0" marL="457200" rtl="0" algn="l">
              <a:spcBef>
                <a:spcPts val="1200"/>
              </a:spcBef>
              <a:spcAft>
                <a:spcPts val="1200"/>
              </a:spcAft>
              <a:buNone/>
            </a:pPr>
            <a:r>
              <a:rPr lang="en"/>
              <a:t>- purification of the mature enzyme from the activation mixture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Negative role of thrombin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High concentration of thrombin seem to contribute to the </a:t>
            </a:r>
            <a:r>
              <a:rPr lang="en"/>
              <a:t>pathological</a:t>
            </a:r>
            <a:r>
              <a:rPr lang="en"/>
              <a:t> processes during </a:t>
            </a:r>
            <a:r>
              <a:rPr lang="en"/>
              <a:t>neurodegenerative</a:t>
            </a:r>
            <a:r>
              <a:rPr lang="en"/>
              <a:t> diseases. Such as provoking: </a:t>
            </a:r>
            <a:endParaRPr/>
          </a:p>
          <a:p>
            <a:pPr indent="-317182" lvl="0" marL="457200" rtl="0" algn="l">
              <a:spcBef>
                <a:spcPts val="1200"/>
              </a:spcBef>
              <a:spcAft>
                <a:spcPts val="0"/>
              </a:spcAft>
              <a:buSzPct val="100000"/>
              <a:buChar char="-"/>
            </a:pPr>
            <a:r>
              <a:rPr lang="en"/>
              <a:t>Stroke </a:t>
            </a:r>
            <a:endParaRPr/>
          </a:p>
          <a:p>
            <a:pPr indent="-317182" lvl="0" marL="457200" rtl="0" algn="l">
              <a:spcBef>
                <a:spcPts val="0"/>
              </a:spcBef>
              <a:spcAft>
                <a:spcPts val="0"/>
              </a:spcAft>
              <a:buSzPct val="100000"/>
              <a:buChar char="-"/>
            </a:pPr>
            <a:r>
              <a:rPr lang="en"/>
              <a:t>Hemorrhage</a:t>
            </a:r>
            <a:r>
              <a:rPr lang="en"/>
              <a:t> </a:t>
            </a:r>
            <a:endParaRPr/>
          </a:p>
          <a:p>
            <a:pPr indent="-317182" lvl="0" marL="457200" rtl="0" algn="l">
              <a:spcBef>
                <a:spcPts val="0"/>
              </a:spcBef>
              <a:spcAft>
                <a:spcPts val="0"/>
              </a:spcAft>
              <a:buSzPct val="100000"/>
              <a:buChar char="-"/>
            </a:pPr>
            <a:r>
              <a:rPr lang="en"/>
              <a:t>Multiple sclerosis</a:t>
            </a:r>
            <a:endParaRPr/>
          </a:p>
          <a:p>
            <a:pPr indent="-317182" lvl="0" marL="457200" rtl="0" algn="l">
              <a:spcBef>
                <a:spcPts val="0"/>
              </a:spcBef>
              <a:spcAft>
                <a:spcPts val="0"/>
              </a:spcAft>
              <a:buSzPct val="100000"/>
              <a:buChar char="-"/>
            </a:pPr>
            <a:r>
              <a:rPr lang="en"/>
              <a:t>Alzheimer and parkinson diseases </a:t>
            </a:r>
            <a:endParaRPr/>
          </a:p>
          <a:p>
            <a:pPr indent="-317182" lvl="0" marL="457200" rtl="0" algn="l">
              <a:spcBef>
                <a:spcPts val="0"/>
              </a:spcBef>
              <a:spcAft>
                <a:spcPts val="0"/>
              </a:spcAft>
              <a:buSzPct val="100000"/>
              <a:buChar char="-"/>
            </a:pPr>
            <a:r>
              <a:rPr lang="en"/>
              <a:t>Stroke </a:t>
            </a:r>
            <a:endParaRPr/>
          </a:p>
          <a:p>
            <a:pPr indent="-317182" lvl="0" marL="457200" rtl="0" algn="l">
              <a:spcBef>
                <a:spcPts val="0"/>
              </a:spcBef>
              <a:spcAft>
                <a:spcPts val="0"/>
              </a:spcAft>
              <a:buSzPct val="100000"/>
              <a:buChar char="-"/>
            </a:pPr>
            <a:r>
              <a:rPr lang="en"/>
              <a:t>Coronary artery disease </a:t>
            </a:r>
            <a:endParaRPr/>
          </a:p>
          <a:p>
            <a:pPr indent="-317182" lvl="0" marL="457200" rtl="0" algn="l">
              <a:spcBef>
                <a:spcPts val="0"/>
              </a:spcBef>
              <a:spcAft>
                <a:spcPts val="0"/>
              </a:spcAft>
              <a:buSzPct val="100000"/>
              <a:buChar char="-"/>
            </a:pPr>
            <a:r>
              <a:rPr lang="en"/>
              <a:t>Deep vein thrombosis </a:t>
            </a:r>
            <a:endParaRPr/>
          </a:p>
          <a:p>
            <a:pPr indent="0" lvl="0" marL="0" rtl="0" algn="l">
              <a:spcBef>
                <a:spcPts val="1200"/>
              </a:spcBef>
              <a:spcAft>
                <a:spcPts val="0"/>
              </a:spcAft>
              <a:buNone/>
            </a:pPr>
            <a:r>
              <a:rPr lang="en"/>
              <a:t>It also provokes  </a:t>
            </a:r>
            <a:r>
              <a:rPr lang="en"/>
              <a:t>hypersensitivity</a:t>
            </a:r>
            <a:r>
              <a:rPr lang="en"/>
              <a:t>, bleeding, anemia, </a:t>
            </a:r>
            <a:r>
              <a:rPr lang="en"/>
              <a:t>postoperative</a:t>
            </a:r>
            <a:r>
              <a:rPr lang="en"/>
              <a:t> </a:t>
            </a:r>
            <a:r>
              <a:rPr lang="en"/>
              <a:t>wound</a:t>
            </a:r>
            <a:r>
              <a:rPr lang="en"/>
              <a:t> infection, </a:t>
            </a:r>
            <a:r>
              <a:rPr lang="en"/>
              <a:t>thromboembolic</a:t>
            </a:r>
            <a:r>
              <a:rPr lang="en"/>
              <a:t> events, hypotension, pyrexia, tachycardia and </a:t>
            </a:r>
            <a:r>
              <a:rPr lang="en"/>
              <a:t>thrombocytopenia in an individual. </a:t>
            </a:r>
            <a:endParaRPr/>
          </a:p>
          <a:p>
            <a:pPr indent="0" lvl="0" marL="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07916"/>
              </a:lnSpc>
              <a:spcBef>
                <a:spcPts val="0"/>
              </a:spcBef>
              <a:spcAft>
                <a:spcPts val="600"/>
              </a:spcAft>
              <a:buNone/>
            </a:pPr>
            <a:r>
              <a:rPr lang="en" sz="2266"/>
              <a:t>Coronary Artery Disease</a:t>
            </a:r>
            <a:endParaRPr sz="3466"/>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Coronary artery disease is considered a heart diseases in which blood vessel that supply the heart struggle to send enough </a:t>
            </a:r>
            <a:r>
              <a:rPr lang="en"/>
              <a:t>blood</a:t>
            </a:r>
            <a:r>
              <a:rPr lang="en"/>
              <a:t>, oxygen and nutrients to the heart muscle. </a:t>
            </a:r>
            <a:endParaRPr/>
          </a:p>
          <a:p>
            <a:pPr indent="-325755" lvl="0" marL="457200" rtl="0" algn="l">
              <a:spcBef>
                <a:spcPts val="0"/>
              </a:spcBef>
              <a:spcAft>
                <a:spcPts val="0"/>
              </a:spcAft>
              <a:buSzPct val="100000"/>
              <a:buChar char="-"/>
            </a:pPr>
            <a:r>
              <a:rPr lang="en"/>
              <a:t>Coronary artery disease occur when fats, cholesterol and other substance collect on the inner walls of the heart </a:t>
            </a:r>
            <a:r>
              <a:rPr lang="en"/>
              <a:t>arteries. Preventing any flow through those blockage. </a:t>
            </a:r>
            <a:endParaRPr/>
          </a:p>
          <a:p>
            <a:pPr indent="-325755" lvl="0" marL="457200" rtl="0" algn="l">
              <a:spcBef>
                <a:spcPts val="0"/>
              </a:spcBef>
              <a:spcAft>
                <a:spcPts val="0"/>
              </a:spcAft>
              <a:buSzPct val="100000"/>
              <a:buChar char="-"/>
            </a:pPr>
            <a:r>
              <a:rPr lang="en"/>
              <a:t>Beside high cholesterol other factors that take place would be diabetes or insulin resistance, high blood pressure, not getting enough exercise, and/ or smoking tobacco. </a:t>
            </a:r>
            <a:endParaRPr/>
          </a:p>
          <a:p>
            <a:pPr indent="-325755" lvl="0" marL="457200" rtl="0" algn="l">
              <a:spcBef>
                <a:spcPts val="0"/>
              </a:spcBef>
              <a:spcAft>
                <a:spcPts val="0"/>
              </a:spcAft>
              <a:buSzPct val="100000"/>
              <a:buChar char="-"/>
            </a:pPr>
            <a:r>
              <a:rPr lang="en"/>
              <a:t>Reduced blood flow to the heart can cause chest pain and shortness of </a:t>
            </a:r>
            <a:r>
              <a:rPr lang="en"/>
              <a:t>breath</a:t>
            </a:r>
            <a:r>
              <a:rPr lang="en"/>
              <a:t>. </a:t>
            </a:r>
            <a:endParaRPr/>
          </a:p>
          <a:p>
            <a:pPr indent="-325755" lvl="0" marL="457200" rtl="0" algn="l">
              <a:spcBef>
                <a:spcPts val="0"/>
              </a:spcBef>
              <a:spcAft>
                <a:spcPts val="0"/>
              </a:spcAft>
              <a:buSzPct val="100000"/>
              <a:buChar char="-"/>
            </a:pPr>
            <a:r>
              <a:rPr lang="en"/>
              <a:t>A complete blockage of blood can cause a heart attack.</a:t>
            </a:r>
            <a:endParaRPr/>
          </a:p>
          <a:p>
            <a:pPr indent="-325755" lvl="0" marL="457200" rtl="0" algn="l">
              <a:spcBef>
                <a:spcPts val="0"/>
              </a:spcBef>
              <a:spcAft>
                <a:spcPts val="0"/>
              </a:spcAft>
              <a:buSzPct val="100000"/>
              <a:buChar char="-"/>
            </a:pPr>
            <a:r>
              <a:rPr lang="en"/>
              <a:t>Signs and symptoms for coronary artery disease is chest pain, shortness of </a:t>
            </a:r>
            <a:r>
              <a:rPr lang="en"/>
              <a:t>breath</a:t>
            </a:r>
            <a:r>
              <a:rPr lang="en"/>
              <a:t>, fatigue, and heart attack. </a:t>
            </a:r>
            <a:endParaRPr/>
          </a:p>
          <a:p>
            <a:pPr indent="-325755" lvl="0" marL="457200" rtl="0" algn="l">
              <a:spcBef>
                <a:spcPts val="0"/>
              </a:spcBef>
              <a:spcAft>
                <a:spcPts val="0"/>
              </a:spcAft>
              <a:buSzPct val="100000"/>
              <a:buChar char="-"/>
            </a:pPr>
            <a:r>
              <a:rPr lang="en"/>
              <a:t>Risk for coronary artery disease id overweight, physical inactivity, </a:t>
            </a:r>
            <a:r>
              <a:rPr lang="en"/>
              <a:t>unhealthy</a:t>
            </a:r>
            <a:r>
              <a:rPr lang="en"/>
              <a:t> eating and a family history of CAD is also a great risk factor </a:t>
            </a:r>
            <a:r>
              <a:rPr lang="en"/>
              <a:t>because</a:t>
            </a:r>
            <a:r>
              <a:rPr lang="en"/>
              <a:t> of genetics.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thrombin incorporate into </a:t>
            </a:r>
            <a:r>
              <a:rPr lang="en" sz="2266"/>
              <a:t>Coronary Artery Disease?</a:t>
            </a:r>
            <a:endParaRPr sz="3466"/>
          </a:p>
          <a:p>
            <a:pPr indent="0" lvl="0" marL="0" rtl="0" algn="l">
              <a:spcBef>
                <a:spcPts val="0"/>
              </a:spcBef>
              <a:spcAft>
                <a:spcPts val="0"/>
              </a:spcAft>
              <a:buNone/>
            </a:pPr>
            <a:r>
              <a:rPr lang="en"/>
              <a:t>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Thrombin is considered a potential tool to </a:t>
            </a:r>
            <a:r>
              <a:rPr lang="en"/>
              <a:t>improve</a:t>
            </a:r>
            <a:r>
              <a:rPr lang="en"/>
              <a:t> risk factor for people that have cardiovascular disease such as CAD. </a:t>
            </a:r>
            <a:endParaRPr/>
          </a:p>
          <a:p>
            <a:pPr indent="-342900" lvl="0" marL="457200" rtl="0" algn="l">
              <a:spcBef>
                <a:spcPts val="0"/>
              </a:spcBef>
              <a:spcAft>
                <a:spcPts val="0"/>
              </a:spcAft>
              <a:buSzPts val="1800"/>
              <a:buChar char="-"/>
            </a:pPr>
            <a:r>
              <a:rPr lang="en"/>
              <a:t>Thrombin generation is  </a:t>
            </a:r>
            <a:r>
              <a:rPr lang="en"/>
              <a:t>assessed</a:t>
            </a:r>
            <a:r>
              <a:rPr lang="en"/>
              <a:t> with the method Calibrated automated thrombogram at 1 through 5 pM tissue factor that triggered in creating </a:t>
            </a:r>
            <a:r>
              <a:rPr lang="en"/>
              <a:t>platelet</a:t>
            </a:r>
            <a:r>
              <a:rPr lang="en"/>
              <a:t> that are poor in the plasma. For the reason that there was a thrombin generation curve the lag time with the </a:t>
            </a:r>
            <a:r>
              <a:rPr lang="en"/>
              <a:t>endogenous</a:t>
            </a:r>
            <a:r>
              <a:rPr lang="en"/>
              <a:t> thrombin potential had reached a peak height. </a:t>
            </a:r>
            <a:endParaRPr/>
          </a:p>
          <a:p>
            <a:pPr indent="-342900" lvl="0" marL="457200" rtl="0" algn="l">
              <a:spcBef>
                <a:spcPts val="0"/>
              </a:spcBef>
              <a:spcAft>
                <a:spcPts val="0"/>
              </a:spcAft>
              <a:buSzPts val="1800"/>
              <a:buChar char="-"/>
            </a:pPr>
            <a:r>
              <a:rPr lang="en"/>
              <a:t>Thrombin generation is the </a:t>
            </a:r>
            <a:r>
              <a:rPr lang="en"/>
              <a:t>enzymatic</a:t>
            </a:r>
            <a:r>
              <a:rPr lang="en"/>
              <a:t> key </a:t>
            </a:r>
            <a:r>
              <a:rPr lang="en"/>
              <a:t>process</a:t>
            </a:r>
            <a:r>
              <a:rPr lang="en"/>
              <a:t> that direct the activity of the </a:t>
            </a:r>
            <a:r>
              <a:rPr lang="en"/>
              <a:t>hemostatic</a:t>
            </a:r>
            <a:r>
              <a:rPr lang="en"/>
              <a:t> system and coagulation cascade up to create the formation </a:t>
            </a:r>
            <a:r>
              <a:rPr lang="en"/>
              <a:t>of</a:t>
            </a:r>
            <a:r>
              <a:rPr lang="en"/>
              <a:t> a fibrin clot. </a:t>
            </a:r>
            <a:endParaRPr/>
          </a:p>
          <a:p>
            <a:pPr indent="-342900" lvl="0" marL="457200" rtl="0" algn="l">
              <a:spcBef>
                <a:spcPts val="0"/>
              </a:spcBef>
              <a:spcAft>
                <a:spcPts val="0"/>
              </a:spcAft>
              <a:buSzPts val="1800"/>
              <a:buChar char="-"/>
            </a:pPr>
            <a:r>
              <a:rPr lang="en"/>
              <a:t>Large scales of study determine that traditional cardiovascular risk factor, such as obesity are relevant determinants of thrombins generation.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07916"/>
              </a:lnSpc>
              <a:spcBef>
                <a:spcPts val="0"/>
              </a:spcBef>
              <a:spcAft>
                <a:spcPts val="600"/>
              </a:spcAft>
              <a:buNone/>
            </a:pPr>
            <a:r>
              <a:rPr lang="en" sz="2377"/>
              <a:t>Deep Vein (Thrombosis Symptoms and causes) </a:t>
            </a:r>
            <a:endParaRPr sz="3577"/>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DVT occurs </a:t>
            </a:r>
            <a:r>
              <a:rPr lang="en"/>
              <a:t>only</a:t>
            </a:r>
            <a:r>
              <a:rPr lang="en"/>
              <a:t> where a blood clot forms in the deep veins in the body usually the legs. A reason in which the blood clot can form is for the reason  that the body itself </a:t>
            </a:r>
            <a:r>
              <a:rPr lang="en"/>
              <a:t>doesn't</a:t>
            </a:r>
            <a:r>
              <a:rPr lang="en"/>
              <a:t> have much movement or physical activity. </a:t>
            </a:r>
            <a:endParaRPr/>
          </a:p>
          <a:p>
            <a:pPr indent="-342900" lvl="0" marL="457200" rtl="0" algn="l">
              <a:spcBef>
                <a:spcPts val="0"/>
              </a:spcBef>
              <a:spcAft>
                <a:spcPts val="0"/>
              </a:spcAft>
              <a:buSzPts val="1800"/>
              <a:buChar char="-"/>
            </a:pPr>
            <a:r>
              <a:rPr lang="en"/>
              <a:t>DVT can form when there </a:t>
            </a:r>
            <a:r>
              <a:rPr lang="en"/>
              <a:t>isn't</a:t>
            </a:r>
            <a:r>
              <a:rPr lang="en"/>
              <a:t> much movement when your in bed rest due to a surgery. </a:t>
            </a:r>
            <a:endParaRPr/>
          </a:p>
          <a:p>
            <a:pPr indent="-342900" lvl="0" marL="457200" rtl="0" algn="l">
              <a:spcBef>
                <a:spcPts val="0"/>
              </a:spcBef>
              <a:spcAft>
                <a:spcPts val="0"/>
              </a:spcAft>
              <a:buSzPts val="1800"/>
              <a:buChar char="-"/>
            </a:pPr>
            <a:r>
              <a:rPr lang="en"/>
              <a:t>Deep Vein thrombosis is a very serious disease in which hard blood clots can break loose. Those clots itself can travel through the </a:t>
            </a:r>
            <a:r>
              <a:rPr lang="en"/>
              <a:t>bloodstream</a:t>
            </a:r>
            <a:r>
              <a:rPr lang="en"/>
              <a:t> and get stuck anywhere between the lungs or an important system in which produces a pulmonary embolism. Having both a DVT and a pulmonary embolism can cause an venous </a:t>
            </a:r>
            <a:r>
              <a:rPr lang="en"/>
              <a:t>thromboembolism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