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9" r:id="rId3"/>
    <p:sldId id="260" r:id="rId4"/>
    <p:sldId id="267" r:id="rId5"/>
    <p:sldId id="262" r:id="rId6"/>
    <p:sldId id="263" r:id="rId7"/>
    <p:sldId id="264" r:id="rId8"/>
    <p:sldId id="265" r:id="rId9"/>
    <p:sldId id="268" r:id="rId10"/>
    <p:sldId id="258" r:id="rId11"/>
    <p:sldId id="256" r:id="rId12"/>
    <p:sldId id="261" r:id="rId13"/>
    <p:sldId id="257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6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1604" y="2500306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/>
              <a:t>非标架构图</a:t>
            </a:r>
            <a:endParaRPr lang="zh-CN" altLang="en-US" sz="4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1538" y="2857496"/>
            <a:ext cx="1214446" cy="7286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资产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428992" y="2000240"/>
            <a:ext cx="1214446" cy="7286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交易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500694" y="2843208"/>
            <a:ext cx="1214446" cy="7286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清算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428992" y="4101602"/>
            <a:ext cx="1214446" cy="7286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账户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57224" y="928670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、借款放款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endCxn id="5" idx="0"/>
          </p:cNvCxnSpPr>
          <p:nvPr/>
        </p:nvCxnSpPr>
        <p:spPr>
          <a:xfrm rot="5400000">
            <a:off x="3696887" y="1625191"/>
            <a:ext cx="714378" cy="357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rot="10800000" flipV="1">
            <a:off x="2285985" y="2714620"/>
            <a:ext cx="1535919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rot="5400000">
            <a:off x="2813288" y="3415255"/>
            <a:ext cx="1372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4555716" y="2500305"/>
            <a:ext cx="1285884" cy="4929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5400000" flipH="1" flipV="1">
            <a:off x="4000496" y="164305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71868" y="1571612"/>
            <a:ext cx="7489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1</a:t>
            </a:r>
            <a:r>
              <a:rPr lang="zh-CN" altLang="en-US" sz="800" dirty="0" smtClean="0"/>
              <a:t>、发起借款</a:t>
            </a:r>
            <a:endParaRPr lang="zh-CN" alt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2714612" y="2928934"/>
            <a:ext cx="7489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2</a:t>
            </a:r>
            <a:r>
              <a:rPr lang="zh-CN" altLang="en-US" sz="800" dirty="0" smtClean="0"/>
              <a:t>、借款登记</a:t>
            </a:r>
            <a:endParaRPr lang="zh-CN" altLang="en-US" sz="800" dirty="0"/>
          </a:p>
        </p:txBody>
      </p:sp>
      <p:sp>
        <p:nvSpPr>
          <p:cNvPr id="19" name="TextBox 18"/>
          <p:cNvSpPr txBox="1"/>
          <p:nvPr/>
        </p:nvSpPr>
        <p:spPr>
          <a:xfrm>
            <a:off x="2714612" y="3786190"/>
            <a:ext cx="9541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5</a:t>
            </a:r>
            <a:r>
              <a:rPr lang="zh-CN" altLang="en-US" sz="800" dirty="0" smtClean="0"/>
              <a:t>、发起资金划转</a:t>
            </a:r>
            <a:endParaRPr lang="en-US" altLang="zh-CN" sz="800" dirty="0" smtClean="0"/>
          </a:p>
        </p:txBody>
      </p:sp>
      <p:cxnSp>
        <p:nvCxnSpPr>
          <p:cNvPr id="22" name="直接箭头连接符 21"/>
          <p:cNvCxnSpPr/>
          <p:nvPr/>
        </p:nvCxnSpPr>
        <p:spPr>
          <a:xfrm rot="5400000" flipH="1" flipV="1">
            <a:off x="3036083" y="3392487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71868" y="3786190"/>
            <a:ext cx="9541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6</a:t>
            </a:r>
            <a:r>
              <a:rPr lang="zh-CN" altLang="en-US" sz="800" dirty="0" smtClean="0"/>
              <a:t>、返回划转结果</a:t>
            </a:r>
            <a:endParaRPr lang="zh-CN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4698592" y="2571743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3</a:t>
            </a:r>
            <a:r>
              <a:rPr lang="zh-CN" altLang="en-US" sz="800" dirty="0" smtClean="0"/>
              <a:t>、登记债权资金需求</a:t>
            </a:r>
            <a:endParaRPr lang="zh-CN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4286248" y="1571612"/>
            <a:ext cx="9541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8</a:t>
            </a:r>
            <a:r>
              <a:rPr lang="zh-CN" altLang="en-US" sz="800" dirty="0" smtClean="0"/>
              <a:t>、返回借款结果</a:t>
            </a:r>
            <a:endParaRPr lang="zh-CN" alt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4714876" y="2071678"/>
            <a:ext cx="646331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900" dirty="0" smtClean="0"/>
              <a:t>订单生成</a:t>
            </a:r>
            <a:endParaRPr lang="en-US" altLang="zh-CN" sz="900" dirty="0" smtClean="0"/>
          </a:p>
          <a:p>
            <a:r>
              <a:rPr lang="zh-CN" altLang="en-US" sz="900" dirty="0" smtClean="0"/>
              <a:t>订单支付</a:t>
            </a:r>
            <a:endParaRPr lang="en-US" altLang="zh-CN" sz="9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1142976" y="3643314"/>
            <a:ext cx="646331" cy="5078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900" dirty="0" smtClean="0"/>
              <a:t>借款登记</a:t>
            </a:r>
            <a:endParaRPr lang="en-US" altLang="zh-CN" sz="900" dirty="0" smtClean="0"/>
          </a:p>
          <a:p>
            <a:r>
              <a:rPr lang="zh-CN" altLang="en-US" sz="900" dirty="0" smtClean="0"/>
              <a:t>还款登记</a:t>
            </a:r>
            <a:endParaRPr lang="en-US" altLang="zh-CN" sz="900" dirty="0" smtClean="0"/>
          </a:p>
          <a:p>
            <a:r>
              <a:rPr lang="zh-CN" altLang="en-US" sz="900" dirty="0" smtClean="0"/>
              <a:t>风控审核</a:t>
            </a:r>
            <a:endParaRPr lang="en-US" altLang="zh-CN" sz="9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4643438" y="4286256"/>
            <a:ext cx="877163" cy="5078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900" dirty="0" smtClean="0"/>
              <a:t>账户余额管理</a:t>
            </a:r>
            <a:endParaRPr lang="en-US" altLang="zh-CN" sz="900" dirty="0" smtClean="0"/>
          </a:p>
          <a:p>
            <a:r>
              <a:rPr lang="zh-CN" altLang="en-US" sz="900" dirty="0" smtClean="0"/>
              <a:t>支付管理</a:t>
            </a:r>
            <a:endParaRPr lang="en-US" altLang="zh-CN" sz="900" dirty="0" smtClean="0"/>
          </a:p>
          <a:p>
            <a:r>
              <a:rPr lang="zh-CN" altLang="en-US" sz="900" dirty="0" smtClean="0"/>
              <a:t>支付对账</a:t>
            </a:r>
            <a:endParaRPr lang="en-US" altLang="zh-CN" sz="9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5715008" y="3571876"/>
            <a:ext cx="646331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900" dirty="0" smtClean="0"/>
              <a:t>债权登记</a:t>
            </a:r>
            <a:endParaRPr lang="en-US" altLang="zh-CN" sz="900" dirty="0" smtClean="0"/>
          </a:p>
          <a:p>
            <a:r>
              <a:rPr lang="zh-CN" altLang="en-US" sz="900" dirty="0" smtClean="0"/>
              <a:t>本息计算</a:t>
            </a:r>
            <a:endParaRPr lang="en-US" altLang="zh-CN" sz="900" dirty="0" smtClean="0"/>
          </a:p>
          <a:p>
            <a:r>
              <a:rPr lang="zh-CN" altLang="en-US" sz="900" dirty="0" smtClean="0"/>
              <a:t>放款登记</a:t>
            </a:r>
            <a:endParaRPr lang="en-US" altLang="zh-CN" sz="900" dirty="0" smtClean="0"/>
          </a:p>
          <a:p>
            <a:r>
              <a:rPr lang="zh-CN" altLang="en-US" sz="900" dirty="0" smtClean="0"/>
              <a:t>还款登记</a:t>
            </a:r>
            <a:endParaRPr lang="en-US" altLang="zh-CN" sz="900" dirty="0" smtClean="0"/>
          </a:p>
        </p:txBody>
      </p:sp>
      <p:sp>
        <p:nvSpPr>
          <p:cNvPr id="30" name="椭圆 29"/>
          <p:cNvSpPr/>
          <p:nvPr/>
        </p:nvSpPr>
        <p:spPr>
          <a:xfrm>
            <a:off x="3714744" y="571480"/>
            <a:ext cx="1000132" cy="71438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交易网关</a:t>
            </a:r>
            <a:endParaRPr lang="zh-CN" altLang="en-US" dirty="0"/>
          </a:p>
        </p:txBody>
      </p:sp>
      <p:sp>
        <p:nvSpPr>
          <p:cNvPr id="31" name="椭圆 30"/>
          <p:cNvSpPr/>
          <p:nvPr/>
        </p:nvSpPr>
        <p:spPr>
          <a:xfrm>
            <a:off x="7072362" y="2500306"/>
            <a:ext cx="1428728" cy="150019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资产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资金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撮合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系统</a:t>
            </a:r>
            <a:endParaRPr lang="zh-CN" altLang="en-US" dirty="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6786610" y="307181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rot="10800000">
            <a:off x="6786610" y="342900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rot="10800000">
            <a:off x="4555716" y="2643181"/>
            <a:ext cx="1143008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27154" y="2857495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4</a:t>
            </a:r>
            <a:r>
              <a:rPr lang="zh-CN" altLang="en-US" sz="800" dirty="0" smtClean="0"/>
              <a:t>、确认资金撮合结果</a:t>
            </a:r>
            <a:endParaRPr lang="zh-CN" altLang="en-US" sz="800" dirty="0"/>
          </a:p>
        </p:txBody>
      </p:sp>
      <p:sp>
        <p:nvSpPr>
          <p:cNvPr id="37" name="矩形 36"/>
          <p:cNvSpPr/>
          <p:nvPr/>
        </p:nvSpPr>
        <p:spPr>
          <a:xfrm>
            <a:off x="1000100" y="4357694"/>
            <a:ext cx="1214446" cy="7286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风控系统</a:t>
            </a:r>
            <a:endParaRPr lang="zh-CN" altLang="en-US" dirty="0"/>
          </a:p>
        </p:txBody>
      </p:sp>
      <p:cxnSp>
        <p:nvCxnSpPr>
          <p:cNvPr id="39" name="直接箭头连接符 38"/>
          <p:cNvCxnSpPr/>
          <p:nvPr/>
        </p:nvCxnSpPr>
        <p:spPr>
          <a:xfrm rot="5400000">
            <a:off x="1535885" y="3964785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3428992" y="5499579"/>
            <a:ext cx="1214446" cy="7286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第三方支付</a:t>
            </a:r>
            <a:endParaRPr lang="zh-CN" altLang="en-US" dirty="0"/>
          </a:p>
        </p:txBody>
      </p:sp>
      <p:cxnSp>
        <p:nvCxnSpPr>
          <p:cNvPr id="41" name="直接箭头连接符 40"/>
          <p:cNvCxnSpPr/>
          <p:nvPr/>
        </p:nvCxnSpPr>
        <p:spPr>
          <a:xfrm rot="5400000">
            <a:off x="3296865" y="3415255"/>
            <a:ext cx="1372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786182" y="3571876"/>
            <a:ext cx="13644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5</a:t>
            </a:r>
            <a:r>
              <a:rPr lang="zh-CN" altLang="en-US" sz="800" dirty="0" smtClean="0"/>
              <a:t>、发起资金放款（提现）</a:t>
            </a:r>
            <a:endParaRPr lang="en-US" altLang="zh-CN" sz="800" dirty="0" smtClean="0"/>
          </a:p>
        </p:txBody>
      </p:sp>
      <p:cxnSp>
        <p:nvCxnSpPr>
          <p:cNvPr id="43" name="直接箭头连接符 42"/>
          <p:cNvCxnSpPr/>
          <p:nvPr/>
        </p:nvCxnSpPr>
        <p:spPr>
          <a:xfrm rot="5400000" flipH="1" flipV="1">
            <a:off x="3607583" y="3392487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071934" y="3357562"/>
            <a:ext cx="13644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6</a:t>
            </a:r>
            <a:r>
              <a:rPr lang="zh-CN" altLang="en-US" sz="800" dirty="0" smtClean="0"/>
              <a:t>、返回放款（提现）结果</a:t>
            </a:r>
            <a:endParaRPr lang="zh-CN" altLang="en-US" sz="800" dirty="0"/>
          </a:p>
        </p:txBody>
      </p:sp>
      <p:cxnSp>
        <p:nvCxnSpPr>
          <p:cNvPr id="46" name="直接箭头连接符 45"/>
          <p:cNvCxnSpPr/>
          <p:nvPr/>
        </p:nvCxnSpPr>
        <p:spPr>
          <a:xfrm>
            <a:off x="4357686" y="2786058"/>
            <a:ext cx="1143008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429124" y="3071810"/>
            <a:ext cx="9765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7</a:t>
            </a:r>
            <a:r>
              <a:rPr lang="zh-CN" altLang="en-US" sz="800" dirty="0" smtClean="0"/>
              <a:t>、登记放款</a:t>
            </a:r>
            <a:r>
              <a:rPr lang="en-US" altLang="zh-CN" sz="800" dirty="0" smtClean="0"/>
              <a:t> </a:t>
            </a:r>
            <a:r>
              <a:rPr lang="zh-CN" altLang="en-US" sz="800" dirty="0" smtClean="0"/>
              <a:t>结果</a:t>
            </a:r>
            <a:endParaRPr lang="zh-CN" altLang="en-US" sz="800" dirty="0"/>
          </a:p>
        </p:txBody>
      </p:sp>
      <p:cxnSp>
        <p:nvCxnSpPr>
          <p:cNvPr id="49" name="直接箭头连接符 48"/>
          <p:cNvCxnSpPr>
            <a:stCxn id="7" idx="2"/>
            <a:endCxn id="40" idx="0"/>
          </p:cNvCxnSpPr>
          <p:nvPr/>
        </p:nvCxnSpPr>
        <p:spPr>
          <a:xfrm rot="5400000">
            <a:off x="3701561" y="5164924"/>
            <a:ext cx="66930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1538" y="2857496"/>
            <a:ext cx="1214446" cy="7286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产品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428992" y="2000240"/>
            <a:ext cx="1214446" cy="7286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交易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500694" y="2843208"/>
            <a:ext cx="1214446" cy="7286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清算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428992" y="4101602"/>
            <a:ext cx="1214446" cy="7286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账户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428992" y="5499579"/>
            <a:ext cx="1214446" cy="7286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第三方支付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57224" y="928670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、投资购买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endCxn id="5" idx="0"/>
          </p:cNvCxnSpPr>
          <p:nvPr/>
        </p:nvCxnSpPr>
        <p:spPr>
          <a:xfrm rot="5400000">
            <a:off x="3696887" y="1625191"/>
            <a:ext cx="714378" cy="357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10800000" flipV="1">
            <a:off x="2285985" y="2714620"/>
            <a:ext cx="1535919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5400000">
            <a:off x="3099040" y="3415255"/>
            <a:ext cx="1372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6" idx="1"/>
          </p:cNvCxnSpPr>
          <p:nvPr/>
        </p:nvCxnSpPr>
        <p:spPr>
          <a:xfrm>
            <a:off x="4214810" y="2714620"/>
            <a:ext cx="1285884" cy="4929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5400000">
            <a:off x="3500430" y="5214950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rot="5400000" flipH="1" flipV="1">
            <a:off x="4071934" y="5214950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5400000" flipH="1" flipV="1">
            <a:off x="4000496" y="164305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571868" y="1571612"/>
            <a:ext cx="5437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1</a:t>
            </a:r>
            <a:r>
              <a:rPr lang="zh-CN" altLang="en-US" sz="800" dirty="0" smtClean="0"/>
              <a:t>、购买</a:t>
            </a:r>
            <a:endParaRPr lang="zh-CN" alt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2714612" y="2928934"/>
            <a:ext cx="7489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2</a:t>
            </a:r>
            <a:r>
              <a:rPr lang="zh-CN" altLang="en-US" sz="800" dirty="0" smtClean="0"/>
              <a:t>、份额锁定</a:t>
            </a:r>
            <a:endParaRPr lang="zh-CN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3071802" y="3429000"/>
            <a:ext cx="7489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3</a:t>
            </a:r>
            <a:r>
              <a:rPr lang="zh-CN" altLang="en-US" sz="800" dirty="0" smtClean="0"/>
              <a:t>、支付扣款</a:t>
            </a:r>
            <a:endParaRPr lang="zh-CN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3035288" y="5070963"/>
            <a:ext cx="7489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4</a:t>
            </a:r>
            <a:r>
              <a:rPr lang="zh-CN" altLang="en-US" sz="800" dirty="0" smtClean="0"/>
              <a:t>、支付扣款</a:t>
            </a:r>
            <a:endParaRPr lang="zh-CN" alt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4310172" y="5070963"/>
            <a:ext cx="9541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5</a:t>
            </a:r>
            <a:r>
              <a:rPr lang="zh-CN" altLang="en-US" sz="800" dirty="0" smtClean="0"/>
              <a:t>、返回支付结果</a:t>
            </a:r>
            <a:endParaRPr lang="zh-CN" altLang="en-US" sz="800" dirty="0"/>
          </a:p>
        </p:txBody>
      </p:sp>
      <p:cxnSp>
        <p:nvCxnSpPr>
          <p:cNvPr id="31" name="直接箭头连接符 30"/>
          <p:cNvCxnSpPr/>
          <p:nvPr/>
        </p:nvCxnSpPr>
        <p:spPr>
          <a:xfrm rot="5400000" flipH="1" flipV="1">
            <a:off x="3536149" y="3392487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43372" y="3429000"/>
            <a:ext cx="9541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6</a:t>
            </a:r>
            <a:r>
              <a:rPr lang="zh-CN" altLang="en-US" sz="800" dirty="0" smtClean="0"/>
              <a:t>、返回支付结果</a:t>
            </a:r>
            <a:endParaRPr lang="zh-CN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4357686" y="2857496"/>
            <a:ext cx="7489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7</a:t>
            </a:r>
            <a:r>
              <a:rPr lang="zh-CN" altLang="en-US" sz="800" dirty="0" smtClean="0"/>
              <a:t>、登记持仓</a:t>
            </a:r>
            <a:endParaRPr lang="zh-CN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4286248" y="1571612"/>
            <a:ext cx="9541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2</a:t>
            </a:r>
            <a:r>
              <a:rPr lang="zh-CN" altLang="en-US" sz="800" dirty="0" smtClean="0"/>
              <a:t>、返回购买结果</a:t>
            </a:r>
            <a:endParaRPr lang="zh-CN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4714876" y="2071678"/>
            <a:ext cx="646331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900" dirty="0" smtClean="0"/>
              <a:t>订单生成</a:t>
            </a:r>
            <a:endParaRPr lang="en-US" altLang="zh-CN" sz="900" dirty="0" smtClean="0"/>
          </a:p>
          <a:p>
            <a:r>
              <a:rPr lang="zh-CN" altLang="en-US" sz="900" dirty="0" smtClean="0"/>
              <a:t>订单支付</a:t>
            </a:r>
            <a:endParaRPr lang="en-US" altLang="zh-CN" sz="9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1142976" y="3643314"/>
            <a:ext cx="646331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900" dirty="0" smtClean="0"/>
              <a:t>产品发布</a:t>
            </a:r>
            <a:endParaRPr lang="en-US" altLang="zh-CN" sz="900" dirty="0" smtClean="0"/>
          </a:p>
          <a:p>
            <a:r>
              <a:rPr lang="zh-CN" altLang="en-US" sz="900" dirty="0" smtClean="0"/>
              <a:t>产品管理</a:t>
            </a:r>
            <a:endParaRPr lang="en-US" altLang="zh-CN" sz="9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4643438" y="4286256"/>
            <a:ext cx="877163" cy="5078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900" dirty="0" smtClean="0"/>
              <a:t>账户余额管理</a:t>
            </a:r>
            <a:endParaRPr lang="en-US" altLang="zh-CN" sz="900" dirty="0" smtClean="0"/>
          </a:p>
          <a:p>
            <a:r>
              <a:rPr lang="zh-CN" altLang="en-US" sz="900" dirty="0" smtClean="0"/>
              <a:t>支付管理</a:t>
            </a:r>
            <a:endParaRPr lang="en-US" altLang="zh-CN" sz="900" dirty="0" smtClean="0"/>
          </a:p>
          <a:p>
            <a:r>
              <a:rPr lang="zh-CN" altLang="en-US" sz="900" dirty="0" smtClean="0"/>
              <a:t>支付对账</a:t>
            </a:r>
            <a:endParaRPr lang="en-US" altLang="zh-CN" sz="9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6715140" y="2928934"/>
            <a:ext cx="646331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900" dirty="0" smtClean="0"/>
              <a:t>持仓登记</a:t>
            </a:r>
            <a:endParaRPr lang="en-US" altLang="zh-CN" sz="900" dirty="0" smtClean="0"/>
          </a:p>
          <a:p>
            <a:r>
              <a:rPr lang="zh-CN" altLang="en-US" sz="900" dirty="0" smtClean="0"/>
              <a:t>收益计算</a:t>
            </a:r>
            <a:endParaRPr lang="en-US" altLang="zh-CN" sz="900" dirty="0" smtClean="0"/>
          </a:p>
          <a:p>
            <a:r>
              <a:rPr lang="zh-CN" altLang="en-US" sz="900" dirty="0" smtClean="0"/>
              <a:t>还款计划</a:t>
            </a:r>
            <a:endParaRPr lang="en-US" altLang="zh-CN" sz="900" dirty="0" smtClean="0"/>
          </a:p>
          <a:p>
            <a:r>
              <a:rPr lang="zh-CN" altLang="en-US" sz="900" dirty="0" smtClean="0"/>
              <a:t>还款登记</a:t>
            </a:r>
            <a:endParaRPr lang="en-US" altLang="zh-CN" sz="900" dirty="0" smtClean="0"/>
          </a:p>
        </p:txBody>
      </p:sp>
      <p:sp>
        <p:nvSpPr>
          <p:cNvPr id="39" name="椭圆 38"/>
          <p:cNvSpPr/>
          <p:nvPr/>
        </p:nvSpPr>
        <p:spPr>
          <a:xfrm>
            <a:off x="3714744" y="571480"/>
            <a:ext cx="1000132" cy="71438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交易网关</a:t>
            </a:r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7715272" y="2500306"/>
            <a:ext cx="1428728" cy="150019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资产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资金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撮合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系统</a:t>
            </a: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>
            <a:off x="7429520" y="307181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rot="10800000">
            <a:off x="7429520" y="342900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1538" y="2857496"/>
            <a:ext cx="1214446" cy="7286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资产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428992" y="2000240"/>
            <a:ext cx="1214446" cy="7286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交易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500694" y="2843208"/>
            <a:ext cx="1214446" cy="7286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清算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428992" y="4101602"/>
            <a:ext cx="1214446" cy="7286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账户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57224" y="928670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、借款还款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endCxn id="5" idx="0"/>
          </p:cNvCxnSpPr>
          <p:nvPr/>
        </p:nvCxnSpPr>
        <p:spPr>
          <a:xfrm rot="5400000">
            <a:off x="3696887" y="1625191"/>
            <a:ext cx="714378" cy="357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rot="10800000" flipV="1">
            <a:off x="2285985" y="2714620"/>
            <a:ext cx="1535919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rot="5400000">
            <a:off x="2814877" y="3400173"/>
            <a:ext cx="1372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6" idx="1"/>
          </p:cNvCxnSpPr>
          <p:nvPr/>
        </p:nvCxnSpPr>
        <p:spPr>
          <a:xfrm>
            <a:off x="4214810" y="2714620"/>
            <a:ext cx="1285884" cy="4929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5400000" flipH="1" flipV="1">
            <a:off x="4000496" y="164305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71868" y="1571612"/>
            <a:ext cx="5437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1</a:t>
            </a:r>
            <a:r>
              <a:rPr lang="zh-CN" altLang="en-US" sz="800" dirty="0" smtClean="0"/>
              <a:t>、还款</a:t>
            </a:r>
            <a:endParaRPr lang="zh-CN" alt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2714612" y="2928934"/>
            <a:ext cx="7489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2</a:t>
            </a:r>
            <a:r>
              <a:rPr lang="zh-CN" altLang="en-US" sz="800" dirty="0" smtClean="0"/>
              <a:t>、还款登记</a:t>
            </a:r>
            <a:endParaRPr lang="zh-CN" altLang="en-US" sz="800" dirty="0"/>
          </a:p>
        </p:txBody>
      </p:sp>
      <p:sp>
        <p:nvSpPr>
          <p:cNvPr id="19" name="TextBox 18"/>
          <p:cNvSpPr txBox="1"/>
          <p:nvPr/>
        </p:nvSpPr>
        <p:spPr>
          <a:xfrm>
            <a:off x="2714612" y="3214686"/>
            <a:ext cx="9541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3</a:t>
            </a:r>
            <a:r>
              <a:rPr lang="zh-CN" altLang="en-US" sz="800" dirty="0" smtClean="0"/>
              <a:t>、发起资金代扣</a:t>
            </a:r>
            <a:endParaRPr lang="en-US" altLang="zh-CN" sz="800" dirty="0" smtClean="0"/>
          </a:p>
        </p:txBody>
      </p:sp>
      <p:cxnSp>
        <p:nvCxnSpPr>
          <p:cNvPr id="22" name="直接箭头连接符 21"/>
          <p:cNvCxnSpPr/>
          <p:nvPr/>
        </p:nvCxnSpPr>
        <p:spPr>
          <a:xfrm rot="5400000" flipH="1" flipV="1">
            <a:off x="3036877" y="3392487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71868" y="3786190"/>
            <a:ext cx="9541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6</a:t>
            </a:r>
            <a:r>
              <a:rPr lang="zh-CN" altLang="en-US" sz="800" dirty="0" smtClean="0"/>
              <a:t>、返回代扣结果</a:t>
            </a:r>
            <a:endParaRPr lang="zh-CN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4357686" y="2786058"/>
            <a:ext cx="9541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9</a:t>
            </a:r>
            <a:r>
              <a:rPr lang="zh-CN" altLang="en-US" sz="800" dirty="0" smtClean="0"/>
              <a:t>、登记还款结果</a:t>
            </a:r>
            <a:endParaRPr lang="zh-CN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4286248" y="1571612"/>
            <a:ext cx="10054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11</a:t>
            </a:r>
            <a:r>
              <a:rPr lang="zh-CN" altLang="en-US" sz="800" dirty="0" smtClean="0"/>
              <a:t>、返回还款结果</a:t>
            </a:r>
            <a:endParaRPr lang="zh-CN" alt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4714876" y="2071678"/>
            <a:ext cx="646331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900" dirty="0" smtClean="0"/>
              <a:t>订单生成</a:t>
            </a:r>
            <a:endParaRPr lang="en-US" altLang="zh-CN" sz="900" dirty="0" smtClean="0"/>
          </a:p>
          <a:p>
            <a:r>
              <a:rPr lang="zh-CN" altLang="en-US" sz="900" dirty="0" smtClean="0"/>
              <a:t>订单支付</a:t>
            </a:r>
            <a:endParaRPr lang="en-US" altLang="zh-CN" sz="9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4643438" y="4286256"/>
            <a:ext cx="877163" cy="5078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900" dirty="0" smtClean="0"/>
              <a:t>账户余额管理</a:t>
            </a:r>
            <a:endParaRPr lang="en-US" altLang="zh-CN" sz="900" dirty="0" smtClean="0"/>
          </a:p>
          <a:p>
            <a:r>
              <a:rPr lang="zh-CN" altLang="en-US" sz="900" dirty="0" smtClean="0"/>
              <a:t>支付管理</a:t>
            </a:r>
            <a:endParaRPr lang="en-US" altLang="zh-CN" sz="900" dirty="0" smtClean="0"/>
          </a:p>
          <a:p>
            <a:r>
              <a:rPr lang="zh-CN" altLang="en-US" sz="900" dirty="0" smtClean="0"/>
              <a:t>支付对账</a:t>
            </a:r>
            <a:endParaRPr lang="en-US" altLang="zh-CN" sz="9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5715008" y="3571876"/>
            <a:ext cx="646331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900" dirty="0" smtClean="0"/>
              <a:t>债权登记</a:t>
            </a:r>
            <a:endParaRPr lang="en-US" altLang="zh-CN" sz="900" dirty="0" smtClean="0"/>
          </a:p>
          <a:p>
            <a:r>
              <a:rPr lang="zh-CN" altLang="en-US" sz="900" dirty="0" smtClean="0"/>
              <a:t>本息计算</a:t>
            </a:r>
            <a:endParaRPr lang="en-US" altLang="zh-CN" sz="900" dirty="0" smtClean="0"/>
          </a:p>
          <a:p>
            <a:r>
              <a:rPr lang="zh-CN" altLang="en-US" sz="900" dirty="0" smtClean="0"/>
              <a:t>放款登记</a:t>
            </a:r>
            <a:endParaRPr lang="en-US" altLang="zh-CN" sz="900" dirty="0" smtClean="0"/>
          </a:p>
          <a:p>
            <a:r>
              <a:rPr lang="zh-CN" altLang="en-US" sz="900" dirty="0" smtClean="0"/>
              <a:t>还款登记</a:t>
            </a:r>
            <a:endParaRPr lang="en-US" altLang="zh-CN" sz="900" dirty="0" smtClean="0"/>
          </a:p>
        </p:txBody>
      </p:sp>
      <p:sp>
        <p:nvSpPr>
          <p:cNvPr id="30" name="椭圆 29"/>
          <p:cNvSpPr/>
          <p:nvPr/>
        </p:nvSpPr>
        <p:spPr>
          <a:xfrm>
            <a:off x="3714744" y="571480"/>
            <a:ext cx="1000132" cy="71438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交易网关</a:t>
            </a:r>
            <a:endParaRPr lang="zh-CN" altLang="en-US" dirty="0"/>
          </a:p>
        </p:txBody>
      </p:sp>
      <p:sp>
        <p:nvSpPr>
          <p:cNvPr id="31" name="椭圆 30"/>
          <p:cNvSpPr/>
          <p:nvPr/>
        </p:nvSpPr>
        <p:spPr>
          <a:xfrm>
            <a:off x="7072362" y="2500306"/>
            <a:ext cx="1428728" cy="150019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资产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资金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撮合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系统</a:t>
            </a:r>
            <a:endParaRPr lang="zh-CN" altLang="en-US" dirty="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6786610" y="307181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rot="10800000">
            <a:off x="6786610" y="342900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rot="10800000">
            <a:off x="4214810" y="2857496"/>
            <a:ext cx="1143008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286248" y="3071810"/>
            <a:ext cx="12105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10</a:t>
            </a:r>
            <a:r>
              <a:rPr lang="zh-CN" altLang="en-US" sz="800" dirty="0" smtClean="0"/>
              <a:t>、确认还款结果结果</a:t>
            </a:r>
            <a:endParaRPr lang="zh-CN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1142976" y="3643314"/>
            <a:ext cx="646331" cy="5078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900" dirty="0" smtClean="0"/>
              <a:t>借款登记</a:t>
            </a:r>
            <a:endParaRPr lang="en-US" altLang="zh-CN" sz="900" dirty="0" smtClean="0"/>
          </a:p>
          <a:p>
            <a:r>
              <a:rPr lang="zh-CN" altLang="en-US" sz="900" dirty="0" smtClean="0"/>
              <a:t>还款登记</a:t>
            </a:r>
            <a:endParaRPr lang="en-US" altLang="zh-CN" sz="900" dirty="0" smtClean="0"/>
          </a:p>
          <a:p>
            <a:r>
              <a:rPr lang="zh-CN" altLang="en-US" sz="900" dirty="0" smtClean="0"/>
              <a:t>风控审核</a:t>
            </a:r>
            <a:endParaRPr lang="en-US" altLang="zh-CN" sz="900" dirty="0" smtClean="0"/>
          </a:p>
        </p:txBody>
      </p:sp>
      <p:sp>
        <p:nvSpPr>
          <p:cNvPr id="37" name="矩形 36"/>
          <p:cNvSpPr/>
          <p:nvPr/>
        </p:nvSpPr>
        <p:spPr>
          <a:xfrm>
            <a:off x="3428992" y="5499579"/>
            <a:ext cx="1214446" cy="7286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第三方支付</a:t>
            </a:r>
            <a:endParaRPr lang="zh-CN" altLang="en-US" dirty="0"/>
          </a:p>
        </p:txBody>
      </p:sp>
      <p:cxnSp>
        <p:nvCxnSpPr>
          <p:cNvPr id="39" name="直接箭头连接符 38"/>
          <p:cNvCxnSpPr/>
          <p:nvPr/>
        </p:nvCxnSpPr>
        <p:spPr>
          <a:xfrm rot="5400000">
            <a:off x="3251191" y="5178437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858282" y="4949276"/>
            <a:ext cx="9541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4</a:t>
            </a:r>
            <a:r>
              <a:rPr lang="zh-CN" altLang="en-US" sz="800" dirty="0" smtClean="0"/>
              <a:t>、发起还款代扣</a:t>
            </a:r>
            <a:endParaRPr lang="zh-CN" altLang="en-US" sz="800" dirty="0"/>
          </a:p>
        </p:txBody>
      </p:sp>
      <p:cxnSp>
        <p:nvCxnSpPr>
          <p:cNvPr id="42" name="直接箭头连接符 41"/>
          <p:cNvCxnSpPr/>
          <p:nvPr/>
        </p:nvCxnSpPr>
        <p:spPr>
          <a:xfrm rot="5400000" flipH="1" flipV="1">
            <a:off x="3894133" y="5178437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072728" y="4999842"/>
            <a:ext cx="7489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5</a:t>
            </a:r>
            <a:r>
              <a:rPr lang="zh-CN" altLang="en-US" sz="800" dirty="0" smtClean="0"/>
              <a:t>、代扣结果</a:t>
            </a:r>
            <a:endParaRPr lang="zh-CN" altLang="en-US" sz="800" dirty="0"/>
          </a:p>
        </p:txBody>
      </p:sp>
      <p:cxnSp>
        <p:nvCxnSpPr>
          <p:cNvPr id="44" name="直接箭头连接符 43"/>
          <p:cNvCxnSpPr/>
          <p:nvPr/>
        </p:nvCxnSpPr>
        <p:spPr>
          <a:xfrm rot="5400000">
            <a:off x="3412754" y="3400173"/>
            <a:ext cx="1372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786182" y="3500438"/>
            <a:ext cx="9541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7</a:t>
            </a:r>
            <a:r>
              <a:rPr lang="zh-CN" altLang="en-US" sz="800" dirty="0" smtClean="0"/>
              <a:t>、发起还款转账</a:t>
            </a:r>
            <a:endParaRPr lang="en-US" altLang="zh-CN" sz="800" dirty="0" smtClean="0"/>
          </a:p>
        </p:txBody>
      </p:sp>
      <p:cxnSp>
        <p:nvCxnSpPr>
          <p:cNvPr id="46" name="直接箭头连接符 45"/>
          <p:cNvCxnSpPr/>
          <p:nvPr/>
        </p:nvCxnSpPr>
        <p:spPr>
          <a:xfrm rot="5400000" flipH="1" flipV="1">
            <a:off x="3678716" y="3392487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214810" y="3357562"/>
            <a:ext cx="9541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8</a:t>
            </a:r>
            <a:r>
              <a:rPr lang="zh-CN" altLang="en-US" sz="800" dirty="0" smtClean="0"/>
              <a:t>、返回转账结果</a:t>
            </a:r>
            <a:endParaRPr lang="zh-CN" altLang="en-US" sz="800" dirty="0"/>
          </a:p>
        </p:txBody>
      </p:sp>
      <p:sp>
        <p:nvSpPr>
          <p:cNvPr id="48" name="矩形 47"/>
          <p:cNvSpPr/>
          <p:nvPr/>
        </p:nvSpPr>
        <p:spPr>
          <a:xfrm>
            <a:off x="1071538" y="4357694"/>
            <a:ext cx="1214446" cy="7286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风控系统</a:t>
            </a:r>
            <a:endParaRPr lang="zh-CN" altLang="en-US" dirty="0"/>
          </a:p>
        </p:txBody>
      </p:sp>
      <p:cxnSp>
        <p:nvCxnSpPr>
          <p:cNvPr id="50" name="直接箭头连接符 49"/>
          <p:cNvCxnSpPr/>
          <p:nvPr/>
        </p:nvCxnSpPr>
        <p:spPr>
          <a:xfrm>
            <a:off x="4643438" y="2571744"/>
            <a:ext cx="928694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000628" y="2571744"/>
            <a:ext cx="10310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2.1</a:t>
            </a:r>
            <a:r>
              <a:rPr lang="zh-CN" altLang="en-US" sz="800" dirty="0" smtClean="0"/>
              <a:t>、还款明细登记</a:t>
            </a:r>
            <a:endParaRPr lang="en-US" altLang="zh-CN" sz="8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1538" y="2857496"/>
            <a:ext cx="1214446" cy="7286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产品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428992" y="2000240"/>
            <a:ext cx="1214446" cy="7286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交易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500694" y="2843208"/>
            <a:ext cx="1214446" cy="7286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清算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428992" y="4101602"/>
            <a:ext cx="1214446" cy="7286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账户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57224" y="928670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、投资兑付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endCxn id="5" idx="0"/>
          </p:cNvCxnSpPr>
          <p:nvPr/>
        </p:nvCxnSpPr>
        <p:spPr>
          <a:xfrm rot="5400000">
            <a:off x="3696887" y="1625191"/>
            <a:ext cx="714378" cy="357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rot="10800000" flipV="1">
            <a:off x="2285985" y="2714620"/>
            <a:ext cx="1535919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rot="5400000">
            <a:off x="3099040" y="3415255"/>
            <a:ext cx="1372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6" idx="1"/>
          </p:cNvCxnSpPr>
          <p:nvPr/>
        </p:nvCxnSpPr>
        <p:spPr>
          <a:xfrm>
            <a:off x="4214810" y="2714620"/>
            <a:ext cx="1285884" cy="4929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5400000" flipH="1" flipV="1">
            <a:off x="4000496" y="164305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71868" y="1571612"/>
            <a:ext cx="5437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1</a:t>
            </a:r>
            <a:r>
              <a:rPr lang="zh-CN" altLang="en-US" sz="800" dirty="0" smtClean="0"/>
              <a:t>、还款</a:t>
            </a:r>
            <a:endParaRPr lang="zh-CN" alt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2714612" y="2928934"/>
            <a:ext cx="7489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2</a:t>
            </a:r>
            <a:r>
              <a:rPr lang="zh-CN" altLang="en-US" sz="800" dirty="0" smtClean="0"/>
              <a:t>、还款登记</a:t>
            </a:r>
            <a:endParaRPr lang="zh-CN" altLang="en-US" sz="800" dirty="0"/>
          </a:p>
        </p:txBody>
      </p:sp>
      <p:cxnSp>
        <p:nvCxnSpPr>
          <p:cNvPr id="22" name="直接箭头连接符 21"/>
          <p:cNvCxnSpPr/>
          <p:nvPr/>
        </p:nvCxnSpPr>
        <p:spPr>
          <a:xfrm rot="5400000" flipH="1" flipV="1">
            <a:off x="3536149" y="3392487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43438" y="2786058"/>
            <a:ext cx="9541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3</a:t>
            </a:r>
            <a:r>
              <a:rPr lang="zh-CN" altLang="en-US" sz="800" dirty="0" smtClean="0"/>
              <a:t>、还款明细登记</a:t>
            </a:r>
            <a:endParaRPr lang="zh-CN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4286248" y="1571612"/>
            <a:ext cx="9541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8</a:t>
            </a:r>
            <a:r>
              <a:rPr lang="zh-CN" altLang="en-US" sz="800" dirty="0" smtClean="0"/>
              <a:t>、返回还款结果</a:t>
            </a:r>
            <a:endParaRPr lang="zh-CN" alt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4714876" y="2071678"/>
            <a:ext cx="646331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900" dirty="0" smtClean="0"/>
              <a:t>订单生成</a:t>
            </a:r>
            <a:endParaRPr lang="en-US" altLang="zh-CN" sz="900" dirty="0" smtClean="0"/>
          </a:p>
          <a:p>
            <a:r>
              <a:rPr lang="zh-CN" altLang="en-US" sz="900" dirty="0" smtClean="0"/>
              <a:t>订单支付</a:t>
            </a:r>
            <a:endParaRPr lang="en-US" altLang="zh-CN" sz="9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1142976" y="3643314"/>
            <a:ext cx="646331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900" dirty="0" smtClean="0"/>
              <a:t>产品发布</a:t>
            </a:r>
            <a:endParaRPr lang="en-US" altLang="zh-CN" sz="900" dirty="0" smtClean="0"/>
          </a:p>
          <a:p>
            <a:r>
              <a:rPr lang="zh-CN" altLang="en-US" sz="900" dirty="0" smtClean="0"/>
              <a:t>产品管理</a:t>
            </a:r>
            <a:endParaRPr lang="en-US" altLang="zh-CN" sz="9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4643438" y="4286256"/>
            <a:ext cx="877163" cy="5078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900" dirty="0" smtClean="0"/>
              <a:t>账户余额管理</a:t>
            </a:r>
            <a:endParaRPr lang="en-US" altLang="zh-CN" sz="900" dirty="0" smtClean="0"/>
          </a:p>
          <a:p>
            <a:r>
              <a:rPr lang="zh-CN" altLang="en-US" sz="900" dirty="0" smtClean="0"/>
              <a:t>支付管理</a:t>
            </a:r>
            <a:endParaRPr lang="en-US" altLang="zh-CN" sz="900" dirty="0" smtClean="0"/>
          </a:p>
          <a:p>
            <a:r>
              <a:rPr lang="zh-CN" altLang="en-US" sz="900" dirty="0" smtClean="0"/>
              <a:t>支付对账</a:t>
            </a:r>
            <a:endParaRPr lang="en-US" altLang="zh-CN" sz="9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6715140" y="2928934"/>
            <a:ext cx="646331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900" dirty="0" smtClean="0"/>
              <a:t>持仓登记</a:t>
            </a:r>
            <a:endParaRPr lang="en-US" altLang="zh-CN" sz="900" dirty="0" smtClean="0"/>
          </a:p>
          <a:p>
            <a:r>
              <a:rPr lang="zh-CN" altLang="en-US" sz="900" dirty="0" smtClean="0"/>
              <a:t>收益计算</a:t>
            </a:r>
            <a:endParaRPr lang="en-US" altLang="zh-CN" sz="900" dirty="0" smtClean="0"/>
          </a:p>
          <a:p>
            <a:r>
              <a:rPr lang="zh-CN" altLang="en-US" sz="900" dirty="0" smtClean="0"/>
              <a:t>还款计划</a:t>
            </a:r>
            <a:endParaRPr lang="en-US" altLang="zh-CN" sz="900" dirty="0" smtClean="0"/>
          </a:p>
          <a:p>
            <a:r>
              <a:rPr lang="zh-CN" altLang="en-US" sz="900" dirty="0" smtClean="0"/>
              <a:t>还款登记</a:t>
            </a:r>
            <a:endParaRPr lang="en-US" altLang="zh-CN" sz="900" dirty="0" smtClean="0"/>
          </a:p>
        </p:txBody>
      </p:sp>
      <p:sp>
        <p:nvSpPr>
          <p:cNvPr id="30" name="椭圆 29"/>
          <p:cNvSpPr/>
          <p:nvPr/>
        </p:nvSpPr>
        <p:spPr>
          <a:xfrm>
            <a:off x="3714744" y="571480"/>
            <a:ext cx="1000132" cy="71438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后台系统</a:t>
            </a:r>
            <a:endParaRPr lang="zh-CN" altLang="en-US" dirty="0"/>
          </a:p>
        </p:txBody>
      </p:sp>
      <p:cxnSp>
        <p:nvCxnSpPr>
          <p:cNvPr id="32" name="直接箭头连接符 31"/>
          <p:cNvCxnSpPr/>
          <p:nvPr/>
        </p:nvCxnSpPr>
        <p:spPr>
          <a:xfrm rot="10800000">
            <a:off x="4286248" y="2857496"/>
            <a:ext cx="1143008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357686" y="3000372"/>
            <a:ext cx="9541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4</a:t>
            </a:r>
            <a:r>
              <a:rPr lang="zh-CN" altLang="en-US" sz="800" dirty="0" smtClean="0"/>
              <a:t>、生成还款订单</a:t>
            </a:r>
            <a:endParaRPr lang="zh-CN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2857488" y="3643314"/>
            <a:ext cx="10001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5</a:t>
            </a:r>
            <a:r>
              <a:rPr lang="zh-CN" altLang="en-US" sz="800" dirty="0" smtClean="0"/>
              <a:t>、发起还款支付</a:t>
            </a:r>
            <a:endParaRPr lang="zh-CN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4000496" y="3643314"/>
            <a:ext cx="9541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6</a:t>
            </a:r>
            <a:r>
              <a:rPr lang="zh-CN" altLang="en-US" sz="800" dirty="0" smtClean="0"/>
              <a:t>、登记还款结果</a:t>
            </a:r>
            <a:endParaRPr lang="zh-CN" altLang="en-US" sz="800" dirty="0"/>
          </a:p>
        </p:txBody>
      </p:sp>
      <p:cxnSp>
        <p:nvCxnSpPr>
          <p:cNvPr id="37" name="直接箭头连接符 36"/>
          <p:cNvCxnSpPr/>
          <p:nvPr/>
        </p:nvCxnSpPr>
        <p:spPr>
          <a:xfrm>
            <a:off x="4071934" y="2857496"/>
            <a:ext cx="1285884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214810" y="3286124"/>
            <a:ext cx="9541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7</a:t>
            </a:r>
            <a:r>
              <a:rPr lang="zh-CN" altLang="en-US" sz="800" dirty="0" smtClean="0"/>
              <a:t>、登记还款结果</a:t>
            </a:r>
            <a:endParaRPr lang="zh-CN" altLang="en-US" sz="800" dirty="0"/>
          </a:p>
        </p:txBody>
      </p:sp>
      <p:sp>
        <p:nvSpPr>
          <p:cNvPr id="39" name="椭圆 38"/>
          <p:cNvSpPr/>
          <p:nvPr/>
        </p:nvSpPr>
        <p:spPr>
          <a:xfrm>
            <a:off x="7715272" y="2500306"/>
            <a:ext cx="1428728" cy="150019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资产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资金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撮合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系统</a:t>
            </a:r>
            <a:endParaRPr lang="zh-CN" altLang="en-US" dirty="0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7429520" y="307181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rot="10800000">
            <a:off x="7429520" y="342900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635896" y="260648"/>
            <a:ext cx="2160240" cy="79208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动态管理系统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331640" y="2060848"/>
            <a:ext cx="914400" cy="1800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每日清算结转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915816" y="2060848"/>
            <a:ext cx="914400" cy="1800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资金清单管理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4275956" y="2098467"/>
            <a:ext cx="914400" cy="1800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站岗资金管理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5796136" y="2098467"/>
            <a:ext cx="914400" cy="1800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业务预警管理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7452320" y="2113937"/>
            <a:ext cx="914400" cy="1800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数据分析预测</a:t>
            </a:r>
          </a:p>
        </p:txBody>
      </p:sp>
      <p:cxnSp>
        <p:nvCxnSpPr>
          <p:cNvPr id="11" name="直接箭头连接符 10"/>
          <p:cNvCxnSpPr>
            <a:stCxn id="4" idx="2"/>
            <a:endCxn id="5" idx="0"/>
          </p:cNvCxnSpPr>
          <p:nvPr/>
        </p:nvCxnSpPr>
        <p:spPr>
          <a:xfrm flipH="1">
            <a:off x="1788840" y="1052736"/>
            <a:ext cx="2927176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2"/>
            <a:endCxn id="6" idx="0"/>
          </p:cNvCxnSpPr>
          <p:nvPr/>
        </p:nvCxnSpPr>
        <p:spPr>
          <a:xfrm flipH="1">
            <a:off x="3373016" y="1052736"/>
            <a:ext cx="134300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" idx="2"/>
            <a:endCxn id="7" idx="0"/>
          </p:cNvCxnSpPr>
          <p:nvPr/>
        </p:nvCxnSpPr>
        <p:spPr>
          <a:xfrm>
            <a:off x="4716016" y="1052736"/>
            <a:ext cx="17140" cy="10457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4" idx="2"/>
            <a:endCxn id="8" idx="0"/>
          </p:cNvCxnSpPr>
          <p:nvPr/>
        </p:nvCxnSpPr>
        <p:spPr>
          <a:xfrm>
            <a:off x="4716016" y="1052736"/>
            <a:ext cx="1537320" cy="10457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4" idx="2"/>
            <a:endCxn id="9" idx="0"/>
          </p:cNvCxnSpPr>
          <p:nvPr/>
        </p:nvCxnSpPr>
        <p:spPr>
          <a:xfrm>
            <a:off x="4716016" y="1052736"/>
            <a:ext cx="3193504" cy="10612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1348444" y="4442230"/>
            <a:ext cx="1390084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每日凌晨数据结转</a:t>
            </a:r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3683424" y="4437112"/>
            <a:ext cx="1390084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业务操作</a:t>
            </a:r>
            <a:endParaRPr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6270254" y="4445496"/>
            <a:ext cx="1390084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每日数据公式校验</a:t>
            </a:r>
            <a:endParaRPr lang="zh-CN" altLang="en-US" dirty="0"/>
          </a:p>
        </p:txBody>
      </p:sp>
      <p:cxnSp>
        <p:nvCxnSpPr>
          <p:cNvPr id="32" name="直接箭头连接符 31"/>
          <p:cNvCxnSpPr>
            <a:stCxn id="28" idx="3"/>
          </p:cNvCxnSpPr>
          <p:nvPr/>
        </p:nvCxnSpPr>
        <p:spPr>
          <a:xfrm>
            <a:off x="2738528" y="4730262"/>
            <a:ext cx="889248" cy="3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9" idx="3"/>
            <a:endCxn id="30" idx="1"/>
          </p:cNvCxnSpPr>
          <p:nvPr/>
        </p:nvCxnSpPr>
        <p:spPr>
          <a:xfrm>
            <a:off x="5073508" y="4725144"/>
            <a:ext cx="1196746" cy="8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415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1438" y="1785926"/>
            <a:ext cx="3643338" cy="2643206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43306" y="285728"/>
            <a:ext cx="1643074" cy="10715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交易系统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64970" y="2643182"/>
            <a:ext cx="1214446" cy="7286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资产系统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286380" y="1785926"/>
            <a:ext cx="3643338" cy="2643206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858016" y="2714620"/>
            <a:ext cx="1214446" cy="7286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产品系统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3714744" y="4702742"/>
            <a:ext cx="1643074" cy="7858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账户系统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714744" y="5845750"/>
            <a:ext cx="1714512" cy="7286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第三方支付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736458" y="5345684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资产端</a:t>
            </a:r>
            <a:endParaRPr lang="zh-CN" altLang="en-US" sz="2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836508" y="6274378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、发起借款</a:t>
            </a:r>
            <a:endParaRPr lang="zh-CN" altLang="en-US" dirty="0"/>
          </a:p>
        </p:txBody>
      </p:sp>
      <p:sp>
        <p:nvSpPr>
          <p:cNvPr id="28" name="左箭头 27"/>
          <p:cNvSpPr/>
          <p:nvPr/>
        </p:nvSpPr>
        <p:spPr>
          <a:xfrm>
            <a:off x="6143636" y="5631436"/>
            <a:ext cx="642942" cy="500066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215074" y="527424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资金端</a:t>
            </a:r>
            <a:endParaRPr lang="zh-CN" altLang="en-US" sz="2400" b="1" dirty="0"/>
          </a:p>
        </p:txBody>
      </p:sp>
      <p:sp>
        <p:nvSpPr>
          <p:cNvPr id="30" name="右箭头 29"/>
          <p:cNvSpPr/>
          <p:nvPr/>
        </p:nvSpPr>
        <p:spPr>
          <a:xfrm>
            <a:off x="1785918" y="5774312"/>
            <a:ext cx="642942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6068940" y="6202940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、发起投资</a:t>
            </a:r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3643306" y="2071678"/>
            <a:ext cx="1643074" cy="150019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资金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资产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撮合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系统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714744" y="3714752"/>
            <a:ext cx="1643074" cy="7286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清算系统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28596" y="8572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雷江规划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4282" y="1071546"/>
            <a:ext cx="3643338" cy="3071834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714744" y="4214818"/>
            <a:ext cx="1643074" cy="7858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账户系统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75879" y="2343142"/>
            <a:ext cx="1214446" cy="7286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资产系统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390391" y="2343142"/>
            <a:ext cx="1214446" cy="7286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清算系统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418834" y="1285860"/>
            <a:ext cx="1581529" cy="8852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借款交易系统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714744" y="5357826"/>
            <a:ext cx="1714512" cy="7286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第三方支付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36458" y="4857760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资产端</a:t>
            </a:r>
            <a:endParaRPr lang="zh-CN" alt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836508" y="5786454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、发起借款</a:t>
            </a:r>
            <a:endParaRPr lang="zh-CN" altLang="en-US" dirty="0"/>
          </a:p>
        </p:txBody>
      </p:sp>
      <p:sp>
        <p:nvSpPr>
          <p:cNvPr id="24" name="左箭头 23"/>
          <p:cNvSpPr/>
          <p:nvPr/>
        </p:nvSpPr>
        <p:spPr>
          <a:xfrm>
            <a:off x="6143636" y="5143512"/>
            <a:ext cx="642942" cy="500066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214942" y="928670"/>
            <a:ext cx="3643338" cy="3143272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6143636" y="1214422"/>
            <a:ext cx="1714512" cy="8852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投资交易系统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5500694" y="2271704"/>
            <a:ext cx="1214446" cy="7286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产品系统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215206" y="2271704"/>
            <a:ext cx="1214446" cy="7286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清算系统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215074" y="4786322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资金端</a:t>
            </a:r>
            <a:endParaRPr lang="zh-CN" altLang="en-US" sz="2400" b="1" dirty="0"/>
          </a:p>
        </p:txBody>
      </p:sp>
      <p:sp>
        <p:nvSpPr>
          <p:cNvPr id="30" name="右箭头 29"/>
          <p:cNvSpPr/>
          <p:nvPr/>
        </p:nvSpPr>
        <p:spPr>
          <a:xfrm>
            <a:off x="1785918" y="5286388"/>
            <a:ext cx="642942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6068940" y="5715016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、发起投资</a:t>
            </a:r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3643306" y="1857364"/>
            <a:ext cx="1643074" cy="150019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资产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资金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撮合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系统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1428728" y="3143248"/>
            <a:ext cx="1214446" cy="7286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风控系统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28596" y="571480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拆分</a:t>
            </a:r>
            <a:r>
              <a:rPr lang="en-US" altLang="zh-CN" b="1" dirty="0" smtClean="0"/>
              <a:t>or</a:t>
            </a:r>
            <a:r>
              <a:rPr lang="zh-CN" altLang="en-US" b="1" dirty="0" smtClean="0"/>
              <a:t>聚合？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4414" y="2428868"/>
            <a:ext cx="3278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/>
              <a:t>业务信息流</a:t>
            </a:r>
            <a:endParaRPr lang="zh-CN" altLang="en-US" sz="48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285852" y="2214554"/>
            <a:ext cx="1643074" cy="157163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资产端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5857852" y="2214554"/>
            <a:ext cx="1643074" cy="157163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资金端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3786182" y="2571744"/>
            <a:ext cx="1256225" cy="120160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撮合</a:t>
            </a:r>
            <a:endParaRPr lang="zh-CN" altLang="en-US" dirty="0"/>
          </a:p>
        </p:txBody>
      </p:sp>
      <p:cxnSp>
        <p:nvCxnSpPr>
          <p:cNvPr id="8" name="曲线连接符 7"/>
          <p:cNvCxnSpPr>
            <a:endCxn id="4" idx="2"/>
          </p:cNvCxnSpPr>
          <p:nvPr/>
        </p:nvCxnSpPr>
        <p:spPr>
          <a:xfrm>
            <a:off x="428596" y="2214554"/>
            <a:ext cx="857256" cy="78581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8596" y="2500306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、发起借款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857488" y="3429000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14612" y="3500438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、资金需求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055565" y="3429000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12689" y="3500438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、产品募集</a:t>
            </a:r>
            <a:endParaRPr lang="zh-CN" altLang="en-US" dirty="0"/>
          </a:p>
        </p:txBody>
      </p:sp>
      <p:cxnSp>
        <p:nvCxnSpPr>
          <p:cNvPr id="18" name="形状 17"/>
          <p:cNvCxnSpPr>
            <a:endCxn id="5" idx="6"/>
          </p:cNvCxnSpPr>
          <p:nvPr/>
        </p:nvCxnSpPr>
        <p:spPr>
          <a:xfrm rot="5400000">
            <a:off x="7393785" y="2321695"/>
            <a:ext cx="785818" cy="57153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36066" y="2500306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、发起投资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 rot="10800000">
            <a:off x="5000628" y="2857496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14876" y="2428868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、资产资金撮合</a:t>
            </a:r>
            <a:endParaRPr lang="zh-CN" altLang="en-US" dirty="0"/>
          </a:p>
        </p:txBody>
      </p:sp>
      <p:cxnSp>
        <p:nvCxnSpPr>
          <p:cNvPr id="24" name="直接箭头连接符 23"/>
          <p:cNvCxnSpPr/>
          <p:nvPr/>
        </p:nvCxnSpPr>
        <p:spPr>
          <a:xfrm rot="10800000">
            <a:off x="2928926" y="2786058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86050" y="2428868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、确认借款资金</a:t>
            </a:r>
            <a:endParaRPr lang="zh-CN" altLang="en-US" dirty="0"/>
          </a:p>
        </p:txBody>
      </p:sp>
      <p:cxnSp>
        <p:nvCxnSpPr>
          <p:cNvPr id="28" name="曲线连接符 27"/>
          <p:cNvCxnSpPr>
            <a:stCxn id="4" idx="1"/>
          </p:cNvCxnSpPr>
          <p:nvPr/>
        </p:nvCxnSpPr>
        <p:spPr>
          <a:xfrm rot="16200000" flipV="1">
            <a:off x="1005332" y="1923571"/>
            <a:ext cx="658789" cy="38349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71538" y="1857364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</a:t>
            </a:r>
            <a:r>
              <a:rPr lang="zh-CN" altLang="en-US" dirty="0" smtClean="0"/>
              <a:t>、发起放款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00034" y="78579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资产、资金撮合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285852" y="2214554"/>
            <a:ext cx="1643074" cy="157163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资产端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5857852" y="2214554"/>
            <a:ext cx="1643074" cy="157163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资金端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3786182" y="2571744"/>
            <a:ext cx="1256225" cy="120160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撮合</a:t>
            </a:r>
            <a:endParaRPr lang="zh-CN" altLang="en-US" dirty="0"/>
          </a:p>
        </p:txBody>
      </p:sp>
      <p:cxnSp>
        <p:nvCxnSpPr>
          <p:cNvPr id="7" name="曲线连接符 6"/>
          <p:cNvCxnSpPr>
            <a:endCxn id="4" idx="2"/>
          </p:cNvCxnSpPr>
          <p:nvPr/>
        </p:nvCxnSpPr>
        <p:spPr>
          <a:xfrm>
            <a:off x="428596" y="2214554"/>
            <a:ext cx="857256" cy="78581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8596" y="2500306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、发起还款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2857488" y="3071810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14612" y="3143248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、还款登记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5055565" y="3131106"/>
            <a:ext cx="802319" cy="12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12689" y="3202544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、产品兑付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429520" y="3143248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、客户提现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5" idx="6"/>
          </p:cNvCxnSpPr>
          <p:nvPr/>
        </p:nvCxnSpPr>
        <p:spPr>
          <a:xfrm>
            <a:off x="7500926" y="3000372"/>
            <a:ext cx="8572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0034" y="7857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还款兑付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973144" y="2071678"/>
            <a:ext cx="1643074" cy="157163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资产端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5259292" y="2428868"/>
            <a:ext cx="1256225" cy="120160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撮合</a:t>
            </a:r>
            <a:endParaRPr lang="zh-CN" altLang="en-US" dirty="0"/>
          </a:p>
        </p:txBody>
      </p:sp>
      <p:cxnSp>
        <p:nvCxnSpPr>
          <p:cNvPr id="7" name="曲线连接符 6"/>
          <p:cNvCxnSpPr>
            <a:endCxn id="4" idx="2"/>
          </p:cNvCxnSpPr>
          <p:nvPr/>
        </p:nvCxnSpPr>
        <p:spPr>
          <a:xfrm>
            <a:off x="1115888" y="2071678"/>
            <a:ext cx="857256" cy="78581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15888" y="2357430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、发起还款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3544780" y="2928934"/>
            <a:ext cx="167016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01904" y="3000372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、还款登记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0034" y="7857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本息复投</a:t>
            </a:r>
            <a:endParaRPr lang="zh-CN" altLang="en-US" dirty="0"/>
          </a:p>
        </p:txBody>
      </p:sp>
      <p:sp>
        <p:nvSpPr>
          <p:cNvPr id="16" name="下弧形箭头 15"/>
          <p:cNvSpPr/>
          <p:nvPr/>
        </p:nvSpPr>
        <p:spPr>
          <a:xfrm rot="432238">
            <a:off x="5545044" y="3214686"/>
            <a:ext cx="642942" cy="285752"/>
          </a:xfrm>
          <a:prstGeom prst="curved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上弧形箭头 16"/>
          <p:cNvSpPr/>
          <p:nvPr/>
        </p:nvSpPr>
        <p:spPr>
          <a:xfrm rot="11024812" flipV="1">
            <a:off x="5553578" y="2594431"/>
            <a:ext cx="703655" cy="284254"/>
          </a:xfrm>
          <a:prstGeom prst="curved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72264" y="2786058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、本息复投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4687756" y="2214554"/>
            <a:ext cx="1643074" cy="157163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资金端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616086" y="2571744"/>
            <a:ext cx="1256225" cy="120160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撮合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01640" y="3000372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、债权转让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687656" y="2357430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、赎回登记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0034" y="7857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赎回兑付</a:t>
            </a:r>
            <a:endParaRPr lang="zh-CN" altLang="en-US" dirty="0"/>
          </a:p>
        </p:txBody>
      </p:sp>
      <p:cxnSp>
        <p:nvCxnSpPr>
          <p:cNvPr id="17" name="曲线连接符 16"/>
          <p:cNvCxnSpPr>
            <a:endCxn id="5" idx="7"/>
          </p:cNvCxnSpPr>
          <p:nvPr/>
        </p:nvCxnSpPr>
        <p:spPr>
          <a:xfrm rot="10800000" flipV="1">
            <a:off x="6090208" y="1928801"/>
            <a:ext cx="1169349" cy="51591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59424" y="2132133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、发起赎回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 rot="10800000">
            <a:off x="3830532" y="2786058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830532" y="3429000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687656" y="3491637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、转让兑付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59424" y="3143248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、客户提现</a:t>
            </a:r>
            <a:endParaRPr lang="zh-CN" altLang="en-US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6330830" y="3000372"/>
            <a:ext cx="8572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4414" y="2428868"/>
            <a:ext cx="3278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smtClean="0"/>
              <a:t>系统信息流</a:t>
            </a:r>
            <a:endParaRPr lang="zh-CN" altLang="en-US" sz="48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615</Words>
  <Application>Microsoft Office PowerPoint</Application>
  <PresentationFormat>全屏显示(4:3)</PresentationFormat>
  <Paragraphs>207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Admin</cp:lastModifiedBy>
  <cp:revision>124</cp:revision>
  <dcterms:created xsi:type="dcterms:W3CDTF">2017-06-08T01:57:38Z</dcterms:created>
  <dcterms:modified xsi:type="dcterms:W3CDTF">2017-06-12T01:31:26Z</dcterms:modified>
</cp:coreProperties>
</file>