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00" autoAdjust="0"/>
  </p:normalViewPr>
  <p:slideViewPr>
    <p:cSldViewPr snapToGrid="0">
      <p:cViewPr varScale="1">
        <p:scale>
          <a:sx n="94" d="100"/>
          <a:sy n="94"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usaf-my.dps.mil/personal/hiren_patel_us_af_mil/Documents/AFIT%20LS/LSX/WKSP%200722/Module1/Lesson%204/scrat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Sheet3!$B$3</c:f>
              <c:strCache>
                <c:ptCount val="1"/>
                <c:pt idx="0">
                  <c:v>Net Worth</c:v>
                </c:pt>
              </c:strCache>
            </c:strRef>
          </c:tx>
          <c:spPr>
            <a:solidFill>
              <a:schemeClr val="accent1"/>
            </a:solidFill>
            <a:ln>
              <a:noFill/>
            </a:ln>
            <a:effectLst/>
          </c:spPr>
          <c:invertIfNegative val="0"/>
          <c:cat>
            <c:numRef>
              <c:f>Sheet3!$A$4:$A$8</c:f>
              <c:numCache>
                <c:formatCode>0%</c:formatCode>
                <c:ptCount val="5"/>
                <c:pt idx="0">
                  <c:v>0.25</c:v>
                </c:pt>
                <c:pt idx="1">
                  <c:v>0.5</c:v>
                </c:pt>
                <c:pt idx="2">
                  <c:v>0.75</c:v>
                </c:pt>
                <c:pt idx="3">
                  <c:v>0.9</c:v>
                </c:pt>
                <c:pt idx="4">
                  <c:v>0.99</c:v>
                </c:pt>
              </c:numCache>
            </c:numRef>
          </c:cat>
          <c:val>
            <c:numRef>
              <c:f>Sheet3!$B$4:$B$8</c:f>
              <c:numCache>
                <c:formatCode>"$"#,##0</c:formatCode>
                <c:ptCount val="5"/>
                <c:pt idx="0">
                  <c:v>12430</c:v>
                </c:pt>
                <c:pt idx="1">
                  <c:v>121411</c:v>
                </c:pt>
                <c:pt idx="2">
                  <c:v>403284</c:v>
                </c:pt>
                <c:pt idx="3">
                  <c:v>1219126</c:v>
                </c:pt>
                <c:pt idx="4">
                  <c:v>110991166</c:v>
                </c:pt>
              </c:numCache>
            </c:numRef>
          </c:val>
          <c:extLst>
            <c:ext xmlns:c16="http://schemas.microsoft.com/office/drawing/2014/chart" uri="{C3380CC4-5D6E-409C-BE32-E72D297353CC}">
              <c16:uniqueId val="{00000000-956F-493A-8922-589D0523A7ED}"/>
            </c:ext>
          </c:extLst>
        </c:ser>
        <c:dLbls>
          <c:showLegendKey val="0"/>
          <c:showVal val="0"/>
          <c:showCatName val="0"/>
          <c:showSerName val="0"/>
          <c:showPercent val="0"/>
          <c:showBubbleSize val="0"/>
        </c:dLbls>
        <c:gapWidth val="219"/>
        <c:overlap val="-27"/>
        <c:axId val="686448039"/>
        <c:axId val="1557732103"/>
      </c:barChart>
      <c:catAx>
        <c:axId val="686448039"/>
        <c:scaling>
          <c:orientation val="minMax"/>
        </c:scaling>
        <c:delete val="0"/>
        <c:axPos val="b"/>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dirty="0"/>
                  <a:t>Percentile </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57732103"/>
        <c:crosses val="autoZero"/>
        <c:auto val="1"/>
        <c:lblAlgn val="ctr"/>
        <c:lblOffset val="100"/>
        <c:noMultiLvlLbl val="0"/>
      </c:catAx>
      <c:valAx>
        <c:axId val="1557732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dirty="0"/>
                  <a:t>Net Worth</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86448039"/>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FA070-3CE4-4E61-A752-15F0A16119D3}"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07F3F-1D93-4DF2-90DE-643F5657AC43}" type="slidenum">
              <a:rPr lang="en-US" smtClean="0"/>
              <a:t>‹#›</a:t>
            </a:fld>
            <a:endParaRPr lang="en-US"/>
          </a:p>
        </p:txBody>
      </p:sp>
    </p:spTree>
    <p:extLst>
      <p:ext uri="{BB962C8B-B14F-4D97-AF65-F5344CB8AC3E}">
        <p14:creationId xmlns:p14="http://schemas.microsoft.com/office/powerpoint/2010/main" val="234229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our</a:t>
            </a:r>
            <a:r>
              <a:rPr lang="en-US" baseline="0" dirty="0"/>
              <a:t> Process phase.  </a:t>
            </a:r>
            <a:endParaRPr lang="en-US" dirty="0"/>
          </a:p>
        </p:txBody>
      </p:sp>
      <p:sp>
        <p:nvSpPr>
          <p:cNvPr id="4" name="Slide Number Placeholder 3"/>
          <p:cNvSpPr>
            <a:spLocks noGrp="1"/>
          </p:cNvSpPr>
          <p:nvPr>
            <p:ph type="sldNum" sz="quarter" idx="10"/>
          </p:nvPr>
        </p:nvSpPr>
        <p:spPr/>
        <p:txBody>
          <a:bodyPr/>
          <a:lstStyle/>
          <a:p>
            <a:fld id="{32907F3F-1D93-4DF2-90DE-643F5657AC43}" type="slidenum">
              <a:rPr lang="en-US" smtClean="0"/>
              <a:t>1</a:t>
            </a:fld>
            <a:endParaRPr lang="en-US"/>
          </a:p>
        </p:txBody>
      </p:sp>
    </p:spTree>
    <p:extLst>
      <p:ext uri="{BB962C8B-B14F-4D97-AF65-F5344CB8AC3E}">
        <p14:creationId xmlns:p14="http://schemas.microsoft.com/office/powerpoint/2010/main" val="961994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boxplot uses the median to calculate the Interquartile Range, which is where the bulk of the data observations will lie.  I’m putting a link to a </a:t>
            </a:r>
            <a:r>
              <a:rPr lang="en-US" baseline="0" dirty="0" err="1"/>
              <a:t>Youtube</a:t>
            </a:r>
            <a:r>
              <a:rPr lang="en-US" baseline="0" dirty="0"/>
              <a:t> video on how to calculate IQR if you’re interested.  </a:t>
            </a:r>
            <a:endParaRPr lang="en-US" dirty="0"/>
          </a:p>
          <a:p>
            <a:endParaRPr lang="en-US" dirty="0"/>
          </a:p>
          <a:p>
            <a:r>
              <a:rPr lang="en-US" dirty="0"/>
              <a:t>https://youtu.be/VTxydz2CYeY</a:t>
            </a:r>
          </a:p>
          <a:p>
            <a:endParaRPr lang="en-US" dirty="0"/>
          </a:p>
          <a:p>
            <a:r>
              <a:rPr lang="en-US" dirty="0" err="1"/>
              <a:t>Matplotlib</a:t>
            </a:r>
            <a:r>
              <a:rPr lang="en-US" dirty="0"/>
              <a:t> will calculate whiskers</a:t>
            </a:r>
            <a:r>
              <a:rPr lang="en-US" baseline="0" dirty="0"/>
              <a:t> as shown and observations lying outside of these whiskers can be considered as outliers.  </a:t>
            </a:r>
            <a:endParaRPr lang="en-US" dirty="0"/>
          </a:p>
        </p:txBody>
      </p:sp>
      <p:sp>
        <p:nvSpPr>
          <p:cNvPr id="4" name="Slide Number Placeholder 3"/>
          <p:cNvSpPr>
            <a:spLocks noGrp="1"/>
          </p:cNvSpPr>
          <p:nvPr>
            <p:ph type="sldNum" sz="quarter" idx="10"/>
          </p:nvPr>
        </p:nvSpPr>
        <p:spPr/>
        <p:txBody>
          <a:bodyPr/>
          <a:lstStyle/>
          <a:p>
            <a:fld id="{32907F3F-1D93-4DF2-90DE-643F5657AC43}" type="slidenum">
              <a:rPr lang="en-US" smtClean="0"/>
              <a:t>11</a:t>
            </a:fld>
            <a:endParaRPr lang="en-US"/>
          </a:p>
        </p:txBody>
      </p:sp>
    </p:spTree>
    <p:extLst>
      <p:ext uri="{BB962C8B-B14F-4D97-AF65-F5344CB8AC3E}">
        <p14:creationId xmlns:p14="http://schemas.microsoft.com/office/powerpoint/2010/main" val="249424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note that an outlier does not mean it's an incorrect value.  </a:t>
            </a:r>
          </a:p>
          <a:p>
            <a:endParaRPr lang="en-US" dirty="0">
              <a:ea typeface="Calibri"/>
              <a:cs typeface="Calibri"/>
            </a:endParaRPr>
          </a:p>
          <a:p>
            <a:r>
              <a:rPr lang="en-US" dirty="0">
                <a:ea typeface="Calibri"/>
                <a:cs typeface="Calibri"/>
              </a:rPr>
              <a:t>In this chart of the 2020 Net Worth of the percentiles of </a:t>
            </a:r>
            <a:r>
              <a:rPr lang="en-US" dirty="0" err="1">
                <a:ea typeface="Calibri"/>
                <a:cs typeface="Calibri"/>
              </a:rPr>
              <a:t>americans</a:t>
            </a:r>
            <a:r>
              <a:rPr lang="en-US" dirty="0">
                <a:ea typeface="Calibri"/>
                <a:cs typeface="Calibri"/>
              </a:rPr>
              <a:t> (</a:t>
            </a:r>
            <a:r>
              <a:rPr lang="en-US" dirty="0"/>
              <a:t>Federal Reserve SCF Data, CPI Adjusted</a:t>
            </a:r>
            <a:r>
              <a:rPr lang="en-US" dirty="0">
                <a:ea typeface="Calibri"/>
                <a:cs typeface="Calibri"/>
              </a:rPr>
              <a:t>),</a:t>
            </a:r>
          </a:p>
          <a:p>
            <a:r>
              <a:rPr lang="en-US" dirty="0">
                <a:ea typeface="Calibri"/>
                <a:cs typeface="Calibri"/>
              </a:rPr>
              <a:t>We see that the 99th percentile is much higher thank the rest.  In fact, you probably can't see the blue column representing the 25th percentile which represents $12,430</a:t>
            </a:r>
          </a:p>
          <a:p>
            <a:endParaRPr lang="en-US" dirty="0">
              <a:ea typeface="Calibri"/>
              <a:cs typeface="Calibri"/>
            </a:endParaRPr>
          </a:p>
          <a:p>
            <a:r>
              <a:rPr lang="en-US" dirty="0">
                <a:ea typeface="Calibri"/>
                <a:cs typeface="Calibri"/>
              </a:rPr>
              <a:t>In this case, the number for the 99th percentile is an outlier, but not an error.  So we should include it in our data science models.</a:t>
            </a:r>
          </a:p>
          <a:p>
            <a:endParaRPr lang="en-US" dirty="0">
              <a:ea typeface="Calibri"/>
              <a:cs typeface="Calibri"/>
            </a:endParaRPr>
          </a:p>
          <a:p>
            <a:r>
              <a:rPr lang="en-US" dirty="0">
                <a:ea typeface="Calibri"/>
                <a:cs typeface="Calibri"/>
              </a:rPr>
              <a:t>One thing that's not covered here is how many are in each percentile.  We don't know how many outliers we have.  </a:t>
            </a:r>
          </a:p>
          <a:p>
            <a:pPr marL="171450" indent="-171450">
              <a:buFont typeface="Arial"/>
              <a:buChar char="•"/>
            </a:pPr>
            <a:r>
              <a:rPr lang="en-US" dirty="0">
                <a:ea typeface="Calibri"/>
                <a:cs typeface="Calibri"/>
              </a:rPr>
              <a:t>In many cases, you'll look at not just how far an outlier is from the mean, but how many of such records there are.  </a:t>
            </a:r>
          </a:p>
          <a:p>
            <a:pPr marL="171450" indent="-171450">
              <a:buFont typeface="Arial"/>
              <a:buChar char="•"/>
            </a:pPr>
            <a:r>
              <a:rPr lang="en-US" dirty="0">
                <a:ea typeface="Calibri"/>
                <a:cs typeface="Calibri"/>
              </a:rPr>
              <a:t>Maybe the 25th through 90th percentiles had 1000 records each and the 99th percentile had just one – consult the SME or stakeholder to see if they are good with removing it.</a:t>
            </a:r>
          </a:p>
          <a:p>
            <a:endParaRPr lang="en-US" dirty="0">
              <a:ea typeface="Calibri"/>
              <a:cs typeface="Calibri"/>
            </a:endParaRPr>
          </a:p>
          <a:p>
            <a:r>
              <a:rPr lang="en-US" dirty="0">
                <a:ea typeface="Calibri"/>
                <a:cs typeface="Calibri"/>
              </a:rPr>
              <a:t>However, if you were looking at positional data, and the jet was travelling over Edwards AFB, and for a few seconds it showed that it transported to the North Pole and then was back to Edwards,</a:t>
            </a:r>
          </a:p>
          <a:p>
            <a:pPr marL="171450" indent="-171450">
              <a:buFont typeface="Arial"/>
              <a:buChar char="•"/>
            </a:pPr>
            <a:r>
              <a:rPr lang="en-US" dirty="0">
                <a:ea typeface="Calibri"/>
                <a:cs typeface="Calibri"/>
              </a:rPr>
              <a:t>That would be most likely due to a glitch in the hardware that was recording the GPS data.  </a:t>
            </a:r>
          </a:p>
          <a:p>
            <a:pPr marL="171450" indent="-171450">
              <a:buFont typeface="Arial"/>
              <a:buChar char="•"/>
            </a:pPr>
            <a:r>
              <a:rPr lang="en-US" dirty="0">
                <a:ea typeface="Calibri"/>
                <a:cs typeface="Calibri"/>
              </a:rPr>
              <a:t>Sometimes you can determine a valid or invalid outlier by yourself, and other times you need the help of a domain expert.</a:t>
            </a:r>
          </a:p>
        </p:txBody>
      </p:sp>
      <p:sp>
        <p:nvSpPr>
          <p:cNvPr id="4" name="Slide Number Placeholder 3"/>
          <p:cNvSpPr>
            <a:spLocks noGrp="1"/>
          </p:cNvSpPr>
          <p:nvPr>
            <p:ph type="sldNum" sz="quarter" idx="5"/>
          </p:nvPr>
        </p:nvSpPr>
        <p:spPr/>
        <p:txBody>
          <a:bodyPr/>
          <a:lstStyle/>
          <a:p>
            <a:fld id="{5A3452FB-7274-4E52-B585-59AB70EBCA41}" type="slidenum">
              <a:rPr lang="en-US" smtClean="0"/>
              <a:t>12</a:t>
            </a:fld>
            <a:endParaRPr lang="en-US"/>
          </a:p>
        </p:txBody>
      </p:sp>
    </p:spTree>
    <p:extLst>
      <p:ext uri="{BB962C8B-B14F-4D97-AF65-F5344CB8AC3E}">
        <p14:creationId xmlns:p14="http://schemas.microsoft.com/office/powerpoint/2010/main" val="146699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Next let's look at missing values.  This is a common problem with data collection.  </a:t>
            </a:r>
            <a:endParaRPr lang="en-US">
              <a:ea typeface="Calibri"/>
              <a:cs typeface="Calibri"/>
            </a:endParaRPr>
          </a:p>
          <a:p>
            <a:endParaRPr lang="en-US" dirty="0">
              <a:ea typeface="Calibri"/>
              <a:cs typeface="Calibri"/>
            </a:endParaRPr>
          </a:p>
          <a:p>
            <a:r>
              <a:rPr lang="en-US" dirty="0">
                <a:ea typeface="Calibri"/>
                <a:cs typeface="Calibri"/>
              </a:rPr>
              <a:t>In this case, there's a large body of data that's missing for several fields.  Let's focus on Age.</a:t>
            </a:r>
          </a:p>
          <a:p>
            <a:endParaRPr lang="en-US" dirty="0">
              <a:ea typeface="Calibri"/>
              <a:cs typeface="Calibri"/>
            </a:endParaRPr>
          </a:p>
          <a:p>
            <a:r>
              <a:rPr lang="en-US" dirty="0">
                <a:ea typeface="Calibri"/>
                <a:cs typeface="Calibri"/>
              </a:rPr>
              <a:t>It turns out that if you process only the data for the records with recorded ages, Age was an excellent variable to determine if you survived the Titanic disaster.</a:t>
            </a:r>
          </a:p>
          <a:p>
            <a:pPr marL="171450" indent="-171450">
              <a:buFont typeface="Arial"/>
              <a:buChar char="•"/>
            </a:pPr>
            <a:r>
              <a:rPr lang="en-US" dirty="0">
                <a:ea typeface="Calibri"/>
                <a:cs typeface="Calibri"/>
              </a:rPr>
              <a:t>Because women and children were loaded onto the life-boats first</a:t>
            </a:r>
          </a:p>
          <a:p>
            <a:pPr marL="171450" indent="-171450">
              <a:buFont typeface="Arial"/>
              <a:buChar char="•"/>
            </a:pPr>
            <a:endParaRPr lang="en-US" dirty="0">
              <a:ea typeface="Calibri"/>
              <a:cs typeface="Calibri"/>
            </a:endParaRPr>
          </a:p>
          <a:p>
            <a:r>
              <a:rPr lang="en-US" dirty="0">
                <a:ea typeface="Calibri"/>
                <a:cs typeface="Calibri"/>
              </a:rPr>
              <a:t>So you want to try to find or fill in that missing data.  Sometimes you can look for other sources of data, such as census data.  </a:t>
            </a:r>
          </a:p>
          <a:p>
            <a:endParaRPr lang="en-US" dirty="0">
              <a:ea typeface="Calibri"/>
              <a:cs typeface="Calibri"/>
            </a:endParaRPr>
          </a:p>
          <a:p>
            <a:r>
              <a:rPr lang="en-US" dirty="0">
                <a:ea typeface="Calibri"/>
                <a:cs typeface="Calibri"/>
              </a:rPr>
              <a:t>Or you can try to estimate the missing data.  Let's practice this.  </a:t>
            </a:r>
          </a:p>
        </p:txBody>
      </p:sp>
      <p:sp>
        <p:nvSpPr>
          <p:cNvPr id="4" name="Slide Number Placeholder 3"/>
          <p:cNvSpPr>
            <a:spLocks noGrp="1"/>
          </p:cNvSpPr>
          <p:nvPr>
            <p:ph type="sldNum" sz="quarter" idx="5"/>
          </p:nvPr>
        </p:nvSpPr>
        <p:spPr/>
        <p:txBody>
          <a:bodyPr/>
          <a:lstStyle/>
          <a:p>
            <a:fld id="{5A3452FB-7274-4E52-B585-59AB70EBCA41}" type="slidenum">
              <a:rPr lang="en-US" smtClean="0"/>
              <a:t>13</a:t>
            </a:fld>
            <a:endParaRPr lang="en-US"/>
          </a:p>
        </p:txBody>
      </p:sp>
    </p:spTree>
    <p:extLst>
      <p:ext uri="{BB962C8B-B14F-4D97-AF65-F5344CB8AC3E}">
        <p14:creationId xmlns:p14="http://schemas.microsoft.com/office/powerpoint/2010/main" val="67407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researcher separated the names from their salutations, calculated the median values of each category from records that were not missing, and then inserted those for the respective entries with missing data.  </a:t>
            </a:r>
          </a:p>
          <a:p>
            <a:endParaRPr lang="en-US" dirty="0">
              <a:ea typeface="Calibri"/>
              <a:cs typeface="Calibri"/>
            </a:endParaRPr>
          </a:p>
          <a:p>
            <a:r>
              <a:rPr lang="en-US" dirty="0">
                <a:ea typeface="Calibri"/>
                <a:cs typeface="Calibri"/>
              </a:rPr>
              <a:t>So this is a crude approximation.  There were some older unmarried women and young married ones.  But generally, unmarried women were younger than the married.  And also generally someone listed as "master" was a child and therefore younger.  </a:t>
            </a:r>
          </a:p>
          <a:p>
            <a:r>
              <a:rPr lang="en-US" dirty="0">
                <a:ea typeface="Calibri"/>
                <a:cs typeface="Calibri"/>
              </a:rPr>
              <a:t>If your model wants to separate "young" vs "old" without needing to get into further refinement of age, something like this might be okay.  </a:t>
            </a:r>
          </a:p>
          <a:p>
            <a:endParaRPr lang="en-US" dirty="0">
              <a:ea typeface="Calibri"/>
              <a:cs typeface="Calibri"/>
            </a:endParaRPr>
          </a:p>
          <a:p>
            <a:r>
              <a:rPr lang="en-US" dirty="0">
                <a:ea typeface="Calibri"/>
                <a:cs typeface="Calibri"/>
              </a:rPr>
              <a:t>Whenever you substitute data, you want to log your reasoning and then check the results to see if conclusions you make based on this substituted data make sense.  </a:t>
            </a:r>
          </a:p>
        </p:txBody>
      </p:sp>
      <p:sp>
        <p:nvSpPr>
          <p:cNvPr id="4" name="Slide Number Placeholder 3"/>
          <p:cNvSpPr>
            <a:spLocks noGrp="1"/>
          </p:cNvSpPr>
          <p:nvPr>
            <p:ph type="sldNum" sz="quarter" idx="5"/>
          </p:nvPr>
        </p:nvSpPr>
        <p:spPr/>
        <p:txBody>
          <a:bodyPr/>
          <a:lstStyle/>
          <a:p>
            <a:fld id="{5A3452FB-7274-4E52-B585-59AB70EBCA41}" type="slidenum">
              <a:rPr lang="en-US" smtClean="0"/>
              <a:t>14</a:t>
            </a:fld>
            <a:endParaRPr lang="en-US"/>
          </a:p>
        </p:txBody>
      </p:sp>
    </p:spTree>
    <p:extLst>
      <p:ext uri="{BB962C8B-B14F-4D97-AF65-F5344CB8AC3E}">
        <p14:creationId xmlns:p14="http://schemas.microsoft.com/office/powerpoint/2010/main" val="157066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as a reminder, in the past couple lessons, we learned how to work with our stakeholder</a:t>
            </a:r>
            <a:r>
              <a:rPr lang="en-US" baseline="0" dirty="0">
                <a:cs typeface="Calibri"/>
              </a:rPr>
              <a:t> to </a:t>
            </a:r>
            <a:r>
              <a:rPr lang="en-US" dirty="0">
                <a:cs typeface="Calibri"/>
              </a:rPr>
              <a:t>create a goal for our data science project</a:t>
            </a:r>
          </a:p>
          <a:p>
            <a:r>
              <a:rPr lang="en-US" dirty="0">
                <a:cs typeface="Calibri"/>
              </a:rPr>
              <a:t>We also learned that</a:t>
            </a:r>
            <a:r>
              <a:rPr lang="en-US" baseline="0" dirty="0">
                <a:cs typeface="Calibri"/>
              </a:rPr>
              <a:t> it’s important </a:t>
            </a:r>
            <a:r>
              <a:rPr lang="en-US" dirty="0">
                <a:cs typeface="Calibri"/>
              </a:rPr>
              <a:t>to make sure you know what's in your data, you can access your data, you know where it is and that you have the right data.  </a:t>
            </a:r>
          </a:p>
          <a:p>
            <a:endParaRPr lang="en-US" dirty="0">
              <a:cs typeface="Calibri"/>
            </a:endParaRPr>
          </a:p>
          <a:p>
            <a:r>
              <a:rPr lang="en-US" dirty="0">
                <a:cs typeface="Calibri"/>
              </a:rPr>
              <a:t>In this lesson we'll go over the Process stage.  </a:t>
            </a:r>
          </a:p>
        </p:txBody>
      </p:sp>
      <p:sp>
        <p:nvSpPr>
          <p:cNvPr id="4" name="Slide Number Placeholder 3"/>
          <p:cNvSpPr>
            <a:spLocks noGrp="1"/>
          </p:cNvSpPr>
          <p:nvPr>
            <p:ph type="sldNum" sz="quarter" idx="5"/>
          </p:nvPr>
        </p:nvSpPr>
        <p:spPr/>
        <p:txBody>
          <a:bodyPr/>
          <a:lstStyle/>
          <a:p>
            <a:fld id="{5A3452FB-7274-4E52-B585-59AB70EBCA41}" type="slidenum">
              <a:rPr lang="en-US" smtClean="0"/>
              <a:t>2</a:t>
            </a:fld>
            <a:endParaRPr lang="en-US"/>
          </a:p>
        </p:txBody>
      </p:sp>
    </p:spTree>
    <p:extLst>
      <p:ext uri="{BB962C8B-B14F-4D97-AF65-F5344CB8AC3E}">
        <p14:creationId xmlns:p14="http://schemas.microsoft.com/office/powerpoint/2010/main" val="348123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process phase, you want to get your data ready for analyzing.  So that means:</a:t>
            </a:r>
            <a:endParaRPr lang="en-US" dirty="0">
              <a:ea typeface="Calibri"/>
              <a:cs typeface="Calibri"/>
            </a:endParaRPr>
          </a:p>
          <a:p>
            <a:pPr marL="171450" indent="-171450">
              <a:buFont typeface="Arial"/>
              <a:buChar char="•"/>
            </a:pPr>
            <a:r>
              <a:rPr lang="en-US" dirty="0">
                <a:cs typeface="Calibri"/>
              </a:rPr>
              <a:t>combining data if needed to run complex queries</a:t>
            </a:r>
            <a:endParaRPr lang="en-US" dirty="0">
              <a:ea typeface="Calibri"/>
              <a:cs typeface="Calibri"/>
            </a:endParaRPr>
          </a:p>
          <a:p>
            <a:pPr marL="171450" indent="-171450">
              <a:buFont typeface="Arial"/>
              <a:buChar char="•"/>
            </a:pPr>
            <a:r>
              <a:rPr lang="en-US" dirty="0">
                <a:ea typeface="Calibri"/>
                <a:cs typeface="Calibri"/>
              </a:rPr>
              <a:t>Finding outliers in your data that might skew results and seeing if they are real or glitches in data collection</a:t>
            </a:r>
          </a:p>
          <a:p>
            <a:pPr marL="171450" indent="-171450">
              <a:buFont typeface="Arial"/>
              <a:buChar char="•"/>
            </a:pPr>
            <a:r>
              <a:rPr lang="en-US" dirty="0">
                <a:ea typeface="Calibri"/>
                <a:cs typeface="Calibri"/>
              </a:rPr>
              <a:t>Dealing with missing data</a:t>
            </a:r>
          </a:p>
        </p:txBody>
      </p:sp>
      <p:sp>
        <p:nvSpPr>
          <p:cNvPr id="4" name="Slide Number Placeholder 3"/>
          <p:cNvSpPr>
            <a:spLocks noGrp="1"/>
          </p:cNvSpPr>
          <p:nvPr>
            <p:ph type="sldNum" sz="quarter" idx="5"/>
          </p:nvPr>
        </p:nvSpPr>
        <p:spPr/>
        <p:txBody>
          <a:bodyPr/>
          <a:lstStyle/>
          <a:p>
            <a:fld id="{5A3452FB-7274-4E52-B585-59AB70EBCA41}" type="slidenum">
              <a:rPr lang="en-US" smtClean="0"/>
              <a:t>3</a:t>
            </a:fld>
            <a:endParaRPr lang="en-US"/>
          </a:p>
        </p:txBody>
      </p:sp>
    </p:spTree>
    <p:extLst>
      <p:ext uri="{BB962C8B-B14F-4D97-AF65-F5344CB8AC3E}">
        <p14:creationId xmlns:p14="http://schemas.microsoft.com/office/powerpoint/2010/main" val="20743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let's see an example of combining data.  Here's a table from collection of Fitbit data you can find on the website Kaggle.com</a:t>
            </a:r>
          </a:p>
          <a:p>
            <a:endParaRPr lang="en-US" dirty="0">
              <a:ea typeface="Calibri"/>
              <a:cs typeface="Calibri"/>
            </a:endParaRPr>
          </a:p>
          <a:p>
            <a:r>
              <a:rPr lang="en-US" dirty="0">
                <a:ea typeface="Calibri"/>
                <a:cs typeface="Calibri"/>
              </a:rPr>
              <a:t>This table has information on the number of steps and estimated distance travelled by users on particular days</a:t>
            </a:r>
          </a:p>
        </p:txBody>
      </p:sp>
      <p:sp>
        <p:nvSpPr>
          <p:cNvPr id="4" name="Slide Number Placeholder 3"/>
          <p:cNvSpPr>
            <a:spLocks noGrp="1"/>
          </p:cNvSpPr>
          <p:nvPr>
            <p:ph type="sldNum" sz="quarter" idx="5"/>
          </p:nvPr>
        </p:nvSpPr>
        <p:spPr/>
        <p:txBody>
          <a:bodyPr/>
          <a:lstStyle/>
          <a:p>
            <a:fld id="{5A3452FB-7274-4E52-B585-59AB70EBCA41}" type="slidenum">
              <a:rPr lang="en-US" smtClean="0"/>
              <a:t>4</a:t>
            </a:fld>
            <a:endParaRPr lang="en-US"/>
          </a:p>
        </p:txBody>
      </p:sp>
    </p:spTree>
    <p:extLst>
      <p:ext uri="{BB962C8B-B14F-4D97-AF65-F5344CB8AC3E}">
        <p14:creationId xmlns:p14="http://schemas.microsoft.com/office/powerpoint/2010/main" val="252301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table is shows the sleep data of users.  </a:t>
            </a:r>
          </a:p>
        </p:txBody>
      </p:sp>
      <p:sp>
        <p:nvSpPr>
          <p:cNvPr id="4" name="Slide Number Placeholder 3"/>
          <p:cNvSpPr>
            <a:spLocks noGrp="1"/>
          </p:cNvSpPr>
          <p:nvPr>
            <p:ph type="sldNum" sz="quarter" idx="5"/>
          </p:nvPr>
        </p:nvSpPr>
        <p:spPr/>
        <p:txBody>
          <a:bodyPr/>
          <a:lstStyle/>
          <a:p>
            <a:fld id="{5A3452FB-7274-4E52-B585-59AB70EBCA41}" type="slidenum">
              <a:rPr lang="en-US" smtClean="0"/>
              <a:t>5</a:t>
            </a:fld>
            <a:endParaRPr lang="en-US"/>
          </a:p>
        </p:txBody>
      </p:sp>
    </p:spTree>
    <p:extLst>
      <p:ext uri="{BB962C8B-B14F-4D97-AF65-F5344CB8AC3E}">
        <p14:creationId xmlns:p14="http://schemas.microsoft.com/office/powerpoint/2010/main" val="70653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If you want to combine tables, you need to do it using a common column.  Here, that could be the Date.  But there's something different between the two.</a:t>
            </a:r>
          </a:p>
          <a:p>
            <a:endParaRPr lang="en-US" dirty="0">
              <a:ea typeface="Calibri"/>
              <a:cs typeface="Calibri"/>
            </a:endParaRPr>
          </a:p>
          <a:p>
            <a:r>
              <a:rPr lang="en-US" dirty="0">
                <a:ea typeface="Calibri"/>
                <a:cs typeface="Calibri"/>
              </a:rPr>
              <a:t>What is it (one has date and time)</a:t>
            </a:r>
          </a:p>
        </p:txBody>
      </p:sp>
      <p:sp>
        <p:nvSpPr>
          <p:cNvPr id="4" name="Slide Number Placeholder 3"/>
          <p:cNvSpPr>
            <a:spLocks noGrp="1"/>
          </p:cNvSpPr>
          <p:nvPr>
            <p:ph type="sldNum" sz="quarter" idx="5"/>
          </p:nvPr>
        </p:nvSpPr>
        <p:spPr/>
        <p:txBody>
          <a:bodyPr/>
          <a:lstStyle/>
          <a:p>
            <a:fld id="{5A3452FB-7274-4E52-B585-59AB70EBCA41}" type="slidenum">
              <a:rPr lang="en-US" smtClean="0"/>
              <a:t>6</a:t>
            </a:fld>
            <a:endParaRPr lang="en-US"/>
          </a:p>
        </p:txBody>
      </p:sp>
    </p:spTree>
    <p:extLst>
      <p:ext uri="{BB962C8B-B14F-4D97-AF65-F5344CB8AC3E}">
        <p14:creationId xmlns:p14="http://schemas.microsoft.com/office/powerpoint/2010/main" val="1384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need to split off the time – then the column format will match and you can combine the tables.</a:t>
            </a:r>
          </a:p>
        </p:txBody>
      </p:sp>
      <p:sp>
        <p:nvSpPr>
          <p:cNvPr id="4" name="Slide Number Placeholder 3"/>
          <p:cNvSpPr>
            <a:spLocks noGrp="1"/>
          </p:cNvSpPr>
          <p:nvPr>
            <p:ph type="sldNum" sz="quarter" idx="5"/>
          </p:nvPr>
        </p:nvSpPr>
        <p:spPr/>
        <p:txBody>
          <a:bodyPr/>
          <a:lstStyle/>
          <a:p>
            <a:fld id="{5A3452FB-7274-4E52-B585-59AB70EBCA41}" type="slidenum">
              <a:rPr lang="en-US" smtClean="0"/>
              <a:t>7</a:t>
            </a:fld>
            <a:endParaRPr lang="en-US"/>
          </a:p>
        </p:txBody>
      </p:sp>
    </p:spTree>
    <p:extLst>
      <p:ext uri="{BB962C8B-B14F-4D97-AF65-F5344CB8AC3E}">
        <p14:creationId xmlns:p14="http://schemas.microsoft.com/office/powerpoint/2010/main" val="317259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When you combine the tables, now you can run queries that look for patterns in number of steps and sleep outcomes.  </a:t>
            </a:r>
          </a:p>
        </p:txBody>
      </p:sp>
      <p:sp>
        <p:nvSpPr>
          <p:cNvPr id="4" name="Slide Number Placeholder 3"/>
          <p:cNvSpPr>
            <a:spLocks noGrp="1"/>
          </p:cNvSpPr>
          <p:nvPr>
            <p:ph type="sldNum" sz="quarter" idx="5"/>
          </p:nvPr>
        </p:nvSpPr>
        <p:spPr/>
        <p:txBody>
          <a:bodyPr/>
          <a:lstStyle/>
          <a:p>
            <a:fld id="{5A3452FB-7274-4E52-B585-59AB70EBCA41}" type="slidenum">
              <a:rPr lang="en-US" smtClean="0"/>
              <a:t>9</a:t>
            </a:fld>
            <a:endParaRPr lang="en-US"/>
          </a:p>
        </p:txBody>
      </p:sp>
    </p:spTree>
    <p:extLst>
      <p:ext uri="{BB962C8B-B14F-4D97-AF65-F5344CB8AC3E}">
        <p14:creationId xmlns:p14="http://schemas.microsoft.com/office/powerpoint/2010/main" val="173186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Next up, let's study outliers.  </a:t>
            </a:r>
          </a:p>
          <a:p>
            <a:endParaRPr lang="en-US" dirty="0">
              <a:ea typeface="Calibri"/>
              <a:cs typeface="Calibri"/>
            </a:endParaRPr>
          </a:p>
          <a:p>
            <a:r>
              <a:rPr lang="en-US" dirty="0">
                <a:ea typeface="Calibri"/>
                <a:cs typeface="Calibri"/>
              </a:rPr>
              <a:t>In certain data, there can be values that are much lower or much higher than the rest of the data.  </a:t>
            </a:r>
          </a:p>
          <a:p>
            <a:endParaRPr lang="en-US" dirty="0">
              <a:ea typeface="Calibri"/>
              <a:cs typeface="Calibri"/>
            </a:endParaRPr>
          </a:p>
          <a:p>
            <a:r>
              <a:rPr lang="en-US" dirty="0">
                <a:ea typeface="Calibri"/>
                <a:cs typeface="Calibri"/>
              </a:rPr>
              <a:t>There are many tests to identify outliers.  You can do a simple standard deviation study, box-plot, or other more statistical tests.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A3452FB-7274-4E52-B585-59AB70EBCA41}" type="slidenum">
              <a:rPr lang="en-US" smtClean="0"/>
              <a:t>10</a:t>
            </a:fld>
            <a:endParaRPr lang="en-US"/>
          </a:p>
        </p:txBody>
      </p:sp>
    </p:spTree>
    <p:extLst>
      <p:ext uri="{BB962C8B-B14F-4D97-AF65-F5344CB8AC3E}">
        <p14:creationId xmlns:p14="http://schemas.microsoft.com/office/powerpoint/2010/main" val="399905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a:t>
            </a:r>
          </a:p>
        </p:txBody>
      </p:sp>
      <p:sp>
        <p:nvSpPr>
          <p:cNvPr id="3" name="Subtitle 2"/>
          <p:cNvSpPr>
            <a:spLocks noGrp="1"/>
          </p:cNvSpPr>
          <p:nvPr>
            <p:ph type="subTitle" idx="1"/>
          </p:nvPr>
        </p:nvSpPr>
        <p:spPr/>
        <p:txBody>
          <a:bodyPr/>
          <a:lstStyle/>
          <a:p>
            <a:r>
              <a:rPr lang="en-US" dirty="0"/>
              <a:t>WKSP 722, Module 3, Lesson 2</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1436-296D-C013-3A2D-1A11454CC716}"/>
              </a:ext>
            </a:extLst>
          </p:cNvPr>
          <p:cNvSpPr>
            <a:spLocks noGrp="1"/>
          </p:cNvSpPr>
          <p:nvPr>
            <p:ph type="title"/>
          </p:nvPr>
        </p:nvSpPr>
        <p:spPr/>
        <p:txBody>
          <a:bodyPr/>
          <a:lstStyle/>
          <a:p>
            <a:r>
              <a:rPr lang="en-US" dirty="0"/>
              <a:t>Outliers</a:t>
            </a:r>
          </a:p>
        </p:txBody>
      </p:sp>
      <p:pic>
        <p:nvPicPr>
          <p:cNvPr id="6" name="Picture 5">
            <a:extLst>
              <a:ext uri="{FF2B5EF4-FFF2-40B4-BE49-F238E27FC236}">
                <a16:creationId xmlns:a16="http://schemas.microsoft.com/office/drawing/2014/main" id="{832EF0FD-7213-67B3-AC8A-E698E28106BA}"/>
              </a:ext>
            </a:extLst>
          </p:cNvPr>
          <p:cNvPicPr>
            <a:picLocks noChangeAspect="1"/>
          </p:cNvPicPr>
          <p:nvPr/>
        </p:nvPicPr>
        <p:blipFill>
          <a:blip r:embed="rId3"/>
          <a:stretch>
            <a:fillRect/>
          </a:stretch>
        </p:blipFill>
        <p:spPr>
          <a:xfrm>
            <a:off x="2310863" y="1873338"/>
            <a:ext cx="7570273" cy="3785136"/>
          </a:xfrm>
          <a:prstGeom prst="rect">
            <a:avLst/>
          </a:prstGeom>
          <a:solidFill>
            <a:schemeClr val="tx1">
              <a:lumMod val="75000"/>
            </a:schemeClr>
          </a:solidFill>
        </p:spPr>
      </p:pic>
      <p:sp>
        <p:nvSpPr>
          <p:cNvPr id="7" name="Arrow: Right 6">
            <a:extLst>
              <a:ext uri="{FF2B5EF4-FFF2-40B4-BE49-F238E27FC236}">
                <a16:creationId xmlns:a16="http://schemas.microsoft.com/office/drawing/2014/main" id="{E9C18F18-C39C-6442-0F07-4B8766B97D09}"/>
              </a:ext>
            </a:extLst>
          </p:cNvPr>
          <p:cNvSpPr/>
          <p:nvPr/>
        </p:nvSpPr>
        <p:spPr>
          <a:xfrm rot="18528838">
            <a:off x="2614879" y="5260769"/>
            <a:ext cx="995565" cy="333907"/>
          </a:xfrm>
          <a:prstGeom prst="rightArrow">
            <a:avLst>
              <a:gd name="adj1" fmla="val 25925"/>
              <a:gd name="adj2" fmla="val 5300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BF28833-82C8-0F3F-D91E-72EA242FDE8B}"/>
              </a:ext>
            </a:extLst>
          </p:cNvPr>
          <p:cNvSpPr/>
          <p:nvPr/>
        </p:nvSpPr>
        <p:spPr>
          <a:xfrm rot="3071162" flipH="1">
            <a:off x="9057029" y="5217574"/>
            <a:ext cx="909931" cy="333907"/>
          </a:xfrm>
          <a:prstGeom prst="rightArrow">
            <a:avLst>
              <a:gd name="adj1" fmla="val 25925"/>
              <a:gd name="adj2" fmla="val 5300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D375D96-3101-43A7-6EDA-936DC56A2A2C}"/>
              </a:ext>
            </a:extLst>
          </p:cNvPr>
          <p:cNvSpPr txBox="1"/>
          <p:nvPr/>
        </p:nvSpPr>
        <p:spPr>
          <a:xfrm>
            <a:off x="3472973" y="5753085"/>
            <a:ext cx="5246052" cy="523220"/>
          </a:xfrm>
          <a:prstGeom prst="rect">
            <a:avLst/>
          </a:prstGeom>
          <a:noFill/>
        </p:spPr>
        <p:txBody>
          <a:bodyPr wrap="none" rtlCol="0">
            <a:spAutoFit/>
          </a:bodyPr>
          <a:lstStyle/>
          <a:p>
            <a:r>
              <a:rPr lang="en-US" sz="2800" dirty="0"/>
              <a:t>3+ Standard Deviations from mean</a:t>
            </a:r>
          </a:p>
        </p:txBody>
      </p:sp>
    </p:spTree>
    <p:extLst>
      <p:ext uri="{BB962C8B-B14F-4D97-AF65-F5344CB8AC3E}">
        <p14:creationId xmlns:p14="http://schemas.microsoft.com/office/powerpoint/2010/main" val="43221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pic>
        <p:nvPicPr>
          <p:cNvPr id="5" name="Picture 4"/>
          <p:cNvPicPr>
            <a:picLocks noChangeAspect="1"/>
          </p:cNvPicPr>
          <p:nvPr/>
        </p:nvPicPr>
        <p:blipFill>
          <a:blip r:embed="rId3"/>
          <a:stretch>
            <a:fillRect/>
          </a:stretch>
        </p:blipFill>
        <p:spPr>
          <a:xfrm>
            <a:off x="1112228" y="2064818"/>
            <a:ext cx="9967543" cy="3062654"/>
          </a:xfrm>
          <a:prstGeom prst="rect">
            <a:avLst/>
          </a:prstGeom>
        </p:spPr>
      </p:pic>
      <p:sp>
        <p:nvSpPr>
          <p:cNvPr id="6" name="TextBox 5"/>
          <p:cNvSpPr txBox="1"/>
          <p:nvPr/>
        </p:nvSpPr>
        <p:spPr>
          <a:xfrm>
            <a:off x="4495272" y="5240592"/>
            <a:ext cx="3201454" cy="523220"/>
          </a:xfrm>
          <a:prstGeom prst="rect">
            <a:avLst/>
          </a:prstGeom>
          <a:noFill/>
        </p:spPr>
        <p:txBody>
          <a:bodyPr wrap="none" rtlCol="0">
            <a:spAutoFit/>
          </a:bodyPr>
          <a:lstStyle/>
          <a:p>
            <a:r>
              <a:rPr lang="en-US" sz="2800" dirty="0" err="1"/>
              <a:t>Matplotlib</a:t>
            </a:r>
            <a:r>
              <a:rPr lang="en-US" sz="2800" dirty="0"/>
              <a:t> definition</a:t>
            </a:r>
          </a:p>
        </p:txBody>
      </p:sp>
    </p:spTree>
    <p:extLst>
      <p:ext uri="{BB962C8B-B14F-4D97-AF65-F5344CB8AC3E}">
        <p14:creationId xmlns:p14="http://schemas.microsoft.com/office/powerpoint/2010/main" val="167169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9B5240-D07A-29AA-5BB3-AD71983619A9}"/>
              </a:ext>
            </a:extLst>
          </p:cNvPr>
          <p:cNvSpPr/>
          <p:nvPr/>
        </p:nvSpPr>
        <p:spPr>
          <a:xfrm>
            <a:off x="10559688" y="752480"/>
            <a:ext cx="563226" cy="510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E6514679-C5C4-48F7-DFC5-D00E6A6CA1A7}"/>
              </a:ext>
            </a:extLst>
          </p:cNvPr>
          <p:cNvGraphicFramePr>
            <a:graphicFrameLocks/>
          </p:cNvGraphicFramePr>
          <p:nvPr/>
        </p:nvGraphicFramePr>
        <p:xfrm>
          <a:off x="271464" y="188686"/>
          <a:ext cx="11615736" cy="64121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778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750A745-4FD1-82F1-11A1-F6037ED55ED8}"/>
              </a:ext>
            </a:extLst>
          </p:cNvPr>
          <p:cNvPicPr>
            <a:picLocks noChangeAspect="1"/>
          </p:cNvPicPr>
          <p:nvPr/>
        </p:nvPicPr>
        <p:blipFill rotWithShape="1">
          <a:blip r:embed="rId3">
            <a:extLst>
              <a:ext uri="{28A0092B-C50C-407E-A947-70E740481C1C}">
                <a14:useLocalDpi xmlns:a14="http://schemas.microsoft.com/office/drawing/2010/main" val="0"/>
              </a:ext>
            </a:extLst>
          </a:blip>
          <a:srcRect l="5222" t="7130" r="13642" b="3425"/>
          <a:stretch/>
        </p:blipFill>
        <p:spPr>
          <a:xfrm>
            <a:off x="2386475" y="1650230"/>
            <a:ext cx="7419050" cy="4907280"/>
          </a:xfrm>
          <a:prstGeom prst="rect">
            <a:avLst/>
          </a:prstGeom>
        </p:spPr>
      </p:pic>
      <p:sp>
        <p:nvSpPr>
          <p:cNvPr id="2" name="Title 1">
            <a:extLst>
              <a:ext uri="{FF2B5EF4-FFF2-40B4-BE49-F238E27FC236}">
                <a16:creationId xmlns:a16="http://schemas.microsoft.com/office/drawing/2014/main" id="{72C7F44E-1E5B-86D9-8E92-4BF835817394}"/>
              </a:ext>
            </a:extLst>
          </p:cNvPr>
          <p:cNvSpPr>
            <a:spLocks noGrp="1"/>
          </p:cNvSpPr>
          <p:nvPr>
            <p:ph type="title"/>
          </p:nvPr>
        </p:nvSpPr>
        <p:spPr/>
        <p:txBody>
          <a:bodyPr/>
          <a:lstStyle/>
          <a:p>
            <a:r>
              <a:rPr lang="en-US" dirty="0"/>
              <a:t>Missing Values</a:t>
            </a:r>
          </a:p>
        </p:txBody>
      </p:sp>
      <p:sp>
        <p:nvSpPr>
          <p:cNvPr id="8" name="Rectangle 7">
            <a:extLst>
              <a:ext uri="{FF2B5EF4-FFF2-40B4-BE49-F238E27FC236}">
                <a16:creationId xmlns:a16="http://schemas.microsoft.com/office/drawing/2014/main" id="{41090BFD-E07B-9348-9C1A-2760F2349D51}"/>
              </a:ext>
            </a:extLst>
          </p:cNvPr>
          <p:cNvSpPr/>
          <p:nvPr/>
        </p:nvSpPr>
        <p:spPr>
          <a:xfrm>
            <a:off x="5051769" y="1849120"/>
            <a:ext cx="622766" cy="4643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02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9065-FC46-1E92-BA6B-E0C8D29C0294}"/>
              </a:ext>
            </a:extLst>
          </p:cNvPr>
          <p:cNvSpPr>
            <a:spLocks noGrp="1"/>
          </p:cNvSpPr>
          <p:nvPr>
            <p:ph type="title"/>
          </p:nvPr>
        </p:nvSpPr>
        <p:spPr/>
        <p:txBody>
          <a:bodyPr/>
          <a:lstStyle/>
          <a:p>
            <a:r>
              <a:rPr lang="en-US" dirty="0"/>
              <a:t>Missing Values</a:t>
            </a:r>
          </a:p>
        </p:txBody>
      </p:sp>
      <p:graphicFrame>
        <p:nvGraphicFramePr>
          <p:cNvPr id="4" name="Table 4">
            <a:extLst>
              <a:ext uri="{FF2B5EF4-FFF2-40B4-BE49-F238E27FC236}">
                <a16:creationId xmlns:a16="http://schemas.microsoft.com/office/drawing/2014/main" id="{82485D81-5432-F020-BDB9-CFEC794A6433}"/>
              </a:ext>
            </a:extLst>
          </p:cNvPr>
          <p:cNvGraphicFramePr>
            <a:graphicFrameLocks noGrp="1"/>
          </p:cNvGraphicFramePr>
          <p:nvPr>
            <p:ph idx="1"/>
          </p:nvPr>
        </p:nvGraphicFramePr>
        <p:xfrm>
          <a:off x="3333361" y="2998820"/>
          <a:ext cx="5525278" cy="2466455"/>
        </p:xfrm>
        <a:graphic>
          <a:graphicData uri="http://schemas.openxmlformats.org/drawingml/2006/table">
            <a:tbl>
              <a:tblPr firstRow="1" bandRow="1">
                <a:tableStyleId>{5C22544A-7EE6-4342-B048-85BDC9FD1C3A}</a:tableStyleId>
              </a:tblPr>
              <a:tblGrid>
                <a:gridCol w="4022987">
                  <a:extLst>
                    <a:ext uri="{9D8B030D-6E8A-4147-A177-3AD203B41FA5}">
                      <a16:colId xmlns:a16="http://schemas.microsoft.com/office/drawing/2014/main" val="4082617556"/>
                    </a:ext>
                  </a:extLst>
                </a:gridCol>
                <a:gridCol w="1502291">
                  <a:extLst>
                    <a:ext uri="{9D8B030D-6E8A-4147-A177-3AD203B41FA5}">
                      <a16:colId xmlns:a16="http://schemas.microsoft.com/office/drawing/2014/main" val="1152691716"/>
                    </a:ext>
                  </a:extLst>
                </a:gridCol>
              </a:tblGrid>
              <a:tr h="493291">
                <a:tc>
                  <a:txBody>
                    <a:bodyPr/>
                    <a:lstStyle/>
                    <a:p>
                      <a:pPr algn="ctr"/>
                      <a:r>
                        <a:rPr lang="en-US" sz="2400" dirty="0"/>
                        <a:t>Name</a:t>
                      </a:r>
                    </a:p>
                  </a:txBody>
                  <a:tcPr/>
                </a:tc>
                <a:tc>
                  <a:txBody>
                    <a:bodyPr/>
                    <a:lstStyle/>
                    <a:p>
                      <a:pPr algn="ctr"/>
                      <a:r>
                        <a:rPr lang="en-US" sz="2400" dirty="0"/>
                        <a:t>Age</a:t>
                      </a:r>
                    </a:p>
                  </a:txBody>
                  <a:tcPr/>
                </a:tc>
                <a:extLst>
                  <a:ext uri="{0D108BD9-81ED-4DB2-BD59-A6C34878D82A}">
                    <a16:rowId xmlns:a16="http://schemas.microsoft.com/office/drawing/2014/main" val="2117537060"/>
                  </a:ext>
                </a:extLst>
              </a:tr>
              <a:tr h="493291">
                <a:tc>
                  <a:txBody>
                    <a:bodyPr/>
                    <a:lstStyle/>
                    <a:p>
                      <a:pPr algn="ctr"/>
                      <a:r>
                        <a:rPr lang="en-US" sz="2400" dirty="0">
                          <a:solidFill>
                            <a:srgbClr val="FF0000"/>
                          </a:solidFill>
                        </a:rPr>
                        <a:t>Miss</a:t>
                      </a:r>
                      <a:r>
                        <a:rPr lang="en-US" sz="2400" dirty="0"/>
                        <a:t> </a:t>
                      </a:r>
                      <a:r>
                        <a:rPr lang="en-US" sz="2400" dirty="0" err="1"/>
                        <a:t>Laina</a:t>
                      </a:r>
                      <a:r>
                        <a:rPr lang="en-US" sz="2400" dirty="0"/>
                        <a:t> Heikkinen</a:t>
                      </a:r>
                    </a:p>
                  </a:txBody>
                  <a:tcPr/>
                </a:tc>
                <a:tc>
                  <a:txBody>
                    <a:bodyPr/>
                    <a:lstStyle/>
                    <a:p>
                      <a:pPr algn="ctr"/>
                      <a:r>
                        <a:rPr lang="en-US" sz="2400" dirty="0"/>
                        <a:t>26</a:t>
                      </a:r>
                    </a:p>
                  </a:txBody>
                  <a:tcPr/>
                </a:tc>
                <a:extLst>
                  <a:ext uri="{0D108BD9-81ED-4DB2-BD59-A6C34878D82A}">
                    <a16:rowId xmlns:a16="http://schemas.microsoft.com/office/drawing/2014/main" val="555836795"/>
                  </a:ext>
                </a:extLst>
              </a:tr>
              <a:tr h="493291">
                <a:tc>
                  <a:txBody>
                    <a:bodyPr/>
                    <a:lstStyle/>
                    <a:p>
                      <a:pPr algn="ctr"/>
                      <a:r>
                        <a:rPr lang="en-US" sz="2400" dirty="0">
                          <a:solidFill>
                            <a:srgbClr val="FF0000"/>
                          </a:solidFill>
                        </a:rPr>
                        <a:t>Mrs</a:t>
                      </a:r>
                      <a:r>
                        <a:rPr lang="en-US" sz="2400" dirty="0"/>
                        <a:t>. John Bradley </a:t>
                      </a:r>
                      <a:r>
                        <a:rPr lang="en-US" sz="2400" dirty="0" err="1"/>
                        <a:t>Cumings</a:t>
                      </a:r>
                      <a:endParaRPr lang="en-US" sz="2400" dirty="0"/>
                    </a:p>
                  </a:txBody>
                  <a:tcPr/>
                </a:tc>
                <a:tc>
                  <a:txBody>
                    <a:bodyPr/>
                    <a:lstStyle/>
                    <a:p>
                      <a:pPr algn="ctr"/>
                      <a:r>
                        <a:rPr lang="en-US" sz="2400" dirty="0"/>
                        <a:t>38</a:t>
                      </a:r>
                    </a:p>
                  </a:txBody>
                  <a:tcPr/>
                </a:tc>
                <a:extLst>
                  <a:ext uri="{0D108BD9-81ED-4DB2-BD59-A6C34878D82A}">
                    <a16:rowId xmlns:a16="http://schemas.microsoft.com/office/drawing/2014/main" val="3954000888"/>
                  </a:ext>
                </a:extLst>
              </a:tr>
              <a:tr h="493291">
                <a:tc>
                  <a:txBody>
                    <a:bodyPr/>
                    <a:lstStyle/>
                    <a:p>
                      <a:pPr algn="ctr"/>
                      <a:r>
                        <a:rPr lang="en-US" sz="2400" dirty="0">
                          <a:solidFill>
                            <a:srgbClr val="FF0000"/>
                          </a:solidFill>
                        </a:rPr>
                        <a:t>Master</a:t>
                      </a:r>
                      <a:r>
                        <a:rPr lang="en-US" sz="2400" dirty="0"/>
                        <a:t> </a:t>
                      </a:r>
                      <a:r>
                        <a:rPr lang="en-US" sz="2400" dirty="0" err="1"/>
                        <a:t>Gosta</a:t>
                      </a:r>
                      <a:r>
                        <a:rPr lang="en-US" sz="2400" dirty="0"/>
                        <a:t> Leonard </a:t>
                      </a:r>
                      <a:r>
                        <a:rPr lang="en-US" sz="2400" dirty="0" err="1"/>
                        <a:t>Palsson</a:t>
                      </a:r>
                      <a:endParaRPr lang="en-US" sz="2400" dirty="0"/>
                    </a:p>
                  </a:txBody>
                  <a:tcPr/>
                </a:tc>
                <a:tc>
                  <a:txBody>
                    <a:bodyPr/>
                    <a:lstStyle/>
                    <a:p>
                      <a:pPr algn="ctr"/>
                      <a:r>
                        <a:rPr lang="en-US" sz="2400" dirty="0"/>
                        <a:t>2</a:t>
                      </a:r>
                    </a:p>
                  </a:txBody>
                  <a:tcPr/>
                </a:tc>
                <a:extLst>
                  <a:ext uri="{0D108BD9-81ED-4DB2-BD59-A6C34878D82A}">
                    <a16:rowId xmlns:a16="http://schemas.microsoft.com/office/drawing/2014/main" val="708884397"/>
                  </a:ext>
                </a:extLst>
              </a:tr>
              <a:tr h="493291">
                <a:tc>
                  <a:txBody>
                    <a:bodyPr/>
                    <a:lstStyle/>
                    <a:p>
                      <a:pPr algn="ctr"/>
                      <a:r>
                        <a:rPr lang="en-US" sz="2400" dirty="0">
                          <a:solidFill>
                            <a:srgbClr val="FF0000"/>
                          </a:solidFill>
                        </a:rPr>
                        <a:t>Mr. </a:t>
                      </a:r>
                      <a:r>
                        <a:rPr lang="en-US" sz="2400" dirty="0"/>
                        <a:t>Timothy McCarthy</a:t>
                      </a:r>
                    </a:p>
                  </a:txBody>
                  <a:tcPr/>
                </a:tc>
                <a:tc>
                  <a:txBody>
                    <a:bodyPr/>
                    <a:lstStyle/>
                    <a:p>
                      <a:pPr algn="ctr"/>
                      <a:r>
                        <a:rPr lang="en-US" sz="2400" dirty="0"/>
                        <a:t>54</a:t>
                      </a:r>
                    </a:p>
                  </a:txBody>
                  <a:tcPr/>
                </a:tc>
                <a:extLst>
                  <a:ext uri="{0D108BD9-81ED-4DB2-BD59-A6C34878D82A}">
                    <a16:rowId xmlns:a16="http://schemas.microsoft.com/office/drawing/2014/main" val="2790634791"/>
                  </a:ext>
                </a:extLst>
              </a:tr>
            </a:tbl>
          </a:graphicData>
        </a:graphic>
      </p:graphicFrame>
      <p:sp>
        <p:nvSpPr>
          <p:cNvPr id="5" name="Content Placeholder 2">
            <a:extLst>
              <a:ext uri="{FF2B5EF4-FFF2-40B4-BE49-F238E27FC236}">
                <a16:creationId xmlns:a16="http://schemas.microsoft.com/office/drawing/2014/main" id="{97B2FF07-D0F6-367E-2ED4-70F3B2803D25}"/>
              </a:ext>
            </a:extLst>
          </p:cNvPr>
          <p:cNvSpPr txBox="1">
            <a:spLocks/>
          </p:cNvSpPr>
          <p:nvPr/>
        </p:nvSpPr>
        <p:spPr>
          <a:xfrm>
            <a:off x="838200" y="1825625"/>
            <a:ext cx="10515600" cy="18524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cs typeface="Calibri"/>
              </a:rPr>
              <a:t>Group by Salutation</a:t>
            </a:r>
          </a:p>
          <a:p>
            <a:pPr marL="514350" indent="-514350">
              <a:buFont typeface="+mj-lt"/>
              <a:buAutoNum type="arabicPeriod"/>
            </a:pPr>
            <a:r>
              <a:rPr lang="en-US" dirty="0">
                <a:cs typeface="Calibri"/>
              </a:rPr>
              <a:t>Insert median value</a:t>
            </a:r>
          </a:p>
        </p:txBody>
      </p:sp>
    </p:spTree>
    <p:extLst>
      <p:ext uri="{BB962C8B-B14F-4D97-AF65-F5344CB8AC3E}">
        <p14:creationId xmlns:p14="http://schemas.microsoft.com/office/powerpoint/2010/main" val="66541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9D4C0D16-7482-A4F2-1EE9-BFCE9BB7CD3E}"/>
              </a:ext>
            </a:extLst>
          </p:cNvPr>
          <p:cNvSpPr/>
          <p:nvPr/>
        </p:nvSpPr>
        <p:spPr>
          <a:xfrm>
            <a:off x="5018113" y="2875770"/>
            <a:ext cx="5010790" cy="80149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33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D4AC-2AB7-C195-562F-2CCC6D57333E}"/>
              </a:ext>
            </a:extLst>
          </p:cNvPr>
          <p:cNvSpPr>
            <a:spLocks noGrp="1"/>
          </p:cNvSpPr>
          <p:nvPr>
            <p:ph type="title"/>
          </p:nvPr>
        </p:nvSpPr>
        <p:spPr>
          <a:xfrm>
            <a:off x="371094" y="1161288"/>
            <a:ext cx="3438144" cy="1124712"/>
          </a:xfrm>
        </p:spPr>
        <p:txBody>
          <a:bodyPr anchor="b">
            <a:normAutofit/>
          </a:bodyPr>
          <a:lstStyle/>
          <a:p>
            <a:r>
              <a:rPr lang="en-US" sz="3200"/>
              <a:t>Process</a:t>
            </a:r>
          </a:p>
        </p:txBody>
      </p:sp>
      <p:sp>
        <p:nvSpPr>
          <p:cNvPr id="3" name="Content Placeholder 2">
            <a:extLst>
              <a:ext uri="{FF2B5EF4-FFF2-40B4-BE49-F238E27FC236}">
                <a16:creationId xmlns:a16="http://schemas.microsoft.com/office/drawing/2014/main" id="{98B3A2CE-93C8-972D-3BE2-3F2D707AC3B6}"/>
              </a:ext>
            </a:extLst>
          </p:cNvPr>
          <p:cNvSpPr>
            <a:spLocks noGrp="1"/>
          </p:cNvSpPr>
          <p:nvPr>
            <p:ph idx="1"/>
          </p:nvPr>
        </p:nvSpPr>
        <p:spPr>
          <a:xfrm>
            <a:off x="371094" y="2718054"/>
            <a:ext cx="3438906" cy="3207258"/>
          </a:xfrm>
        </p:spPr>
        <p:txBody>
          <a:bodyPr anchor="t">
            <a:normAutofit/>
          </a:bodyPr>
          <a:lstStyle/>
          <a:p>
            <a:r>
              <a:rPr lang="en-US"/>
              <a:t>Combining Data</a:t>
            </a:r>
          </a:p>
          <a:p>
            <a:r>
              <a:rPr lang="en-US"/>
              <a:t>Outliers</a:t>
            </a:r>
          </a:p>
          <a:p>
            <a:r>
              <a:rPr lang="en-US"/>
              <a:t>Missing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49" y="0"/>
            <a:ext cx="8667751" cy="6858000"/>
          </a:xfrm>
          <a:prstGeom prst="rect">
            <a:avLst/>
          </a:prstGeom>
        </p:spPr>
      </p:pic>
    </p:spTree>
    <p:extLst>
      <p:ext uri="{BB962C8B-B14F-4D97-AF65-F5344CB8AC3E}">
        <p14:creationId xmlns:p14="http://schemas.microsoft.com/office/powerpoint/2010/main" val="255372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Fitbit Activity Table</a:t>
            </a:r>
          </a:p>
        </p:txBody>
      </p:sp>
      <p:graphicFrame>
        <p:nvGraphicFramePr>
          <p:cNvPr id="4" name="Table 4">
            <a:extLst>
              <a:ext uri="{FF2B5EF4-FFF2-40B4-BE49-F238E27FC236}">
                <a16:creationId xmlns:a16="http://schemas.microsoft.com/office/drawing/2014/main" id="{C887FBFC-FB0F-92F1-7651-B577DFAE2683}"/>
              </a:ext>
            </a:extLst>
          </p:cNvPr>
          <p:cNvGraphicFramePr>
            <a:graphicFrameLocks noGrp="1"/>
          </p:cNvGraphicFramePr>
          <p:nvPr>
            <p:ph idx="1"/>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spTree>
    <p:extLst>
      <p:ext uri="{BB962C8B-B14F-4D97-AF65-F5344CB8AC3E}">
        <p14:creationId xmlns:p14="http://schemas.microsoft.com/office/powerpoint/2010/main" val="159070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Fitbit Sleep Table</a:t>
            </a:r>
          </a:p>
        </p:txBody>
      </p:sp>
      <p:graphicFrame>
        <p:nvGraphicFramePr>
          <p:cNvPr id="5" name="Table 4">
            <a:extLst>
              <a:ext uri="{FF2B5EF4-FFF2-40B4-BE49-F238E27FC236}">
                <a16:creationId xmlns:a16="http://schemas.microsoft.com/office/drawing/2014/main" id="{7A97D2E8-A084-210A-7E9B-B14108021000}"/>
              </a:ext>
            </a:extLst>
          </p:cNvPr>
          <p:cNvGraphicFramePr>
            <a:graphicFrameLocks/>
          </p:cNvGraphicFramePr>
          <p:nvPr/>
        </p:nvGraphicFramePr>
        <p:xfrm>
          <a:off x="838200" y="3964725"/>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Tree>
    <p:extLst>
      <p:ext uri="{BB962C8B-B14F-4D97-AF65-F5344CB8AC3E}">
        <p14:creationId xmlns:p14="http://schemas.microsoft.com/office/powerpoint/2010/main" val="373971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8"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0" y="3936732"/>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9" y="3864920"/>
            <a:ext cx="2736740" cy="1312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68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7"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1" y="3922959"/>
          <a:ext cx="10515596" cy="11125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968703812"/>
                    </a:ext>
                  </a:extLst>
                </a:gridCol>
                <a:gridCol w="2628899">
                  <a:extLst>
                    <a:ext uri="{9D8B030D-6E8A-4147-A177-3AD203B41FA5}">
                      <a16:colId xmlns:a16="http://schemas.microsoft.com/office/drawing/2014/main" val="934393013"/>
                    </a:ext>
                  </a:extLst>
                </a:gridCol>
                <a:gridCol w="2628899">
                  <a:extLst>
                    <a:ext uri="{9D8B030D-6E8A-4147-A177-3AD203B41FA5}">
                      <a16:colId xmlns:a16="http://schemas.microsoft.com/office/drawing/2014/main" val="2200915031"/>
                    </a:ext>
                  </a:extLst>
                </a:gridCol>
                <a:gridCol w="262889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 0:00</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 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8" y="3841750"/>
            <a:ext cx="2736740" cy="1312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F74B1F-090A-E955-090B-D9FA4F368439}"/>
              </a:ext>
            </a:extLst>
          </p:cNvPr>
          <p:cNvSpPr txBox="1"/>
          <p:nvPr/>
        </p:nvSpPr>
        <p:spPr>
          <a:xfrm>
            <a:off x="1119131" y="5122296"/>
            <a:ext cx="9953731" cy="523220"/>
          </a:xfrm>
          <a:prstGeom prst="rect">
            <a:avLst/>
          </a:prstGeom>
          <a:noFill/>
        </p:spPr>
        <p:txBody>
          <a:bodyPr wrap="square" lIns="91440" tIns="45720" rIns="91440" bIns="45720" rtlCol="0" anchor="t">
            <a:spAutoFit/>
          </a:bodyPr>
          <a:lstStyle/>
          <a:p>
            <a:pPr algn="ctr"/>
            <a:r>
              <a:rPr lang="en-US" sz="2800" dirty="0" err="1"/>
              <a:t>table_sleep</a:t>
            </a:r>
            <a:r>
              <a:rPr lang="en-US" sz="2800" dirty="0"/>
              <a:t>[‘</a:t>
            </a:r>
            <a:r>
              <a:rPr lang="en-US" sz="2800" dirty="0" err="1"/>
              <a:t>SleepDay</a:t>
            </a:r>
            <a:r>
              <a:rPr lang="en-US" sz="2800" dirty="0"/>
              <a:t>’].</a:t>
            </a:r>
            <a:r>
              <a:rPr lang="en-US" sz="2800" dirty="0" err="1"/>
              <a:t>str.split</a:t>
            </a:r>
            <a:r>
              <a:rPr lang="en-US" sz="2800" dirty="0"/>
              <a:t>()</a:t>
            </a:r>
          </a:p>
        </p:txBody>
      </p:sp>
      <p:sp>
        <p:nvSpPr>
          <p:cNvPr id="4" name="Arrow: Right 3">
            <a:extLst>
              <a:ext uri="{FF2B5EF4-FFF2-40B4-BE49-F238E27FC236}">
                <a16:creationId xmlns:a16="http://schemas.microsoft.com/office/drawing/2014/main" id="{FB0F9C05-FAFF-87EE-4647-2E294C98F154}"/>
              </a:ext>
            </a:extLst>
          </p:cNvPr>
          <p:cNvSpPr/>
          <p:nvPr/>
        </p:nvSpPr>
        <p:spPr>
          <a:xfrm rot="18528838">
            <a:off x="6044706" y="5707237"/>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FBBDC653-4EAD-964A-E4E9-80342AC65796}"/>
              </a:ext>
            </a:extLst>
          </p:cNvPr>
          <p:cNvSpPr/>
          <p:nvPr/>
        </p:nvSpPr>
        <p:spPr>
          <a:xfrm rot="18528838">
            <a:off x="7663267" y="5707237"/>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78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56E9-6D70-85BC-8FF0-FA8FD70D117A}"/>
              </a:ext>
            </a:extLst>
          </p:cNvPr>
          <p:cNvSpPr>
            <a:spLocks noGrp="1"/>
          </p:cNvSpPr>
          <p:nvPr>
            <p:ph type="title"/>
          </p:nvPr>
        </p:nvSpPr>
        <p:spPr/>
        <p:txBody>
          <a:bodyPr/>
          <a:lstStyle/>
          <a:p>
            <a:r>
              <a:rPr lang="en-US" dirty="0"/>
              <a:t>Normalize Format</a:t>
            </a:r>
          </a:p>
        </p:txBody>
      </p:sp>
      <p:sp>
        <p:nvSpPr>
          <p:cNvPr id="6" name="Cross 5">
            <a:extLst>
              <a:ext uri="{FF2B5EF4-FFF2-40B4-BE49-F238E27FC236}">
                <a16:creationId xmlns:a16="http://schemas.microsoft.com/office/drawing/2014/main" id="{E4FF4D88-A249-9660-7E72-E4C3302F40AC}"/>
              </a:ext>
            </a:extLst>
          </p:cNvPr>
          <p:cNvSpPr/>
          <p:nvPr/>
        </p:nvSpPr>
        <p:spPr>
          <a:xfrm>
            <a:off x="5638797" y="2971800"/>
            <a:ext cx="914400" cy="914400"/>
          </a:xfrm>
          <a:prstGeom prst="plus">
            <a:avLst>
              <a:gd name="adj" fmla="val 403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4">
            <a:extLst>
              <a:ext uri="{FF2B5EF4-FFF2-40B4-BE49-F238E27FC236}">
                <a16:creationId xmlns:a16="http://schemas.microsoft.com/office/drawing/2014/main" id="{709ADFE0-C098-443B-E706-008DEE65533D}"/>
              </a:ext>
            </a:extLst>
          </p:cNvPr>
          <p:cNvGraphicFramePr>
            <a:graphicFrameLocks/>
          </p:cNvGraphicFramePr>
          <p:nvPr/>
        </p:nvGraphicFramePr>
        <p:xfrm>
          <a:off x="838200" y="1825625"/>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703812"/>
                    </a:ext>
                  </a:extLst>
                </a:gridCol>
                <a:gridCol w="3505199">
                  <a:extLst>
                    <a:ext uri="{9D8B030D-6E8A-4147-A177-3AD203B41FA5}">
                      <a16:colId xmlns:a16="http://schemas.microsoft.com/office/drawing/2014/main" val="934393013"/>
                    </a:ext>
                  </a:extLst>
                </a:gridCol>
                <a:gridCol w="3505199">
                  <a:extLst>
                    <a:ext uri="{9D8B030D-6E8A-4147-A177-3AD203B41FA5}">
                      <a16:colId xmlns:a16="http://schemas.microsoft.com/office/drawing/2014/main" val="2200915031"/>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Activity Date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797113372"/>
                  </a:ext>
                </a:extLst>
              </a:tr>
            </a:tbl>
          </a:graphicData>
        </a:graphic>
      </p:graphicFrame>
      <p:graphicFrame>
        <p:nvGraphicFramePr>
          <p:cNvPr id="11" name="Table 4">
            <a:extLst>
              <a:ext uri="{FF2B5EF4-FFF2-40B4-BE49-F238E27FC236}">
                <a16:creationId xmlns:a16="http://schemas.microsoft.com/office/drawing/2014/main" id="{437B294B-FDB2-4C6F-85A4-FDE32C8E97A7}"/>
              </a:ext>
            </a:extLst>
          </p:cNvPr>
          <p:cNvGraphicFramePr>
            <a:graphicFrameLocks/>
          </p:cNvGraphicFramePr>
          <p:nvPr/>
        </p:nvGraphicFramePr>
        <p:xfrm>
          <a:off x="838201" y="3922959"/>
          <a:ext cx="10515595" cy="1297940"/>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2968703812"/>
                    </a:ext>
                  </a:extLst>
                </a:gridCol>
                <a:gridCol w="2103119">
                  <a:extLst>
                    <a:ext uri="{9D8B030D-6E8A-4147-A177-3AD203B41FA5}">
                      <a16:colId xmlns:a16="http://schemas.microsoft.com/office/drawing/2014/main" val="12170211"/>
                    </a:ext>
                  </a:extLst>
                </a:gridCol>
                <a:gridCol w="2103119">
                  <a:extLst>
                    <a:ext uri="{9D8B030D-6E8A-4147-A177-3AD203B41FA5}">
                      <a16:colId xmlns:a16="http://schemas.microsoft.com/office/drawing/2014/main" val="934393013"/>
                    </a:ext>
                  </a:extLst>
                </a:gridCol>
                <a:gridCol w="2103119">
                  <a:extLst>
                    <a:ext uri="{9D8B030D-6E8A-4147-A177-3AD203B41FA5}">
                      <a16:colId xmlns:a16="http://schemas.microsoft.com/office/drawing/2014/main" val="2200915031"/>
                    </a:ext>
                  </a:extLst>
                </a:gridCol>
                <a:gridCol w="2103119">
                  <a:extLst>
                    <a:ext uri="{9D8B030D-6E8A-4147-A177-3AD203B41FA5}">
                      <a16:colId xmlns:a16="http://schemas.microsoft.com/office/drawing/2014/main" val="278333978"/>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Time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extLst>
                  <a:ext uri="{0D108BD9-81ED-4DB2-BD59-A6C34878D82A}">
                    <a16:rowId xmlns:a16="http://schemas.microsoft.com/office/drawing/2014/main" val="3039686696"/>
                  </a:ext>
                </a:extLst>
              </a:tr>
              <a:tr h="370840">
                <a:tc>
                  <a:txBody>
                    <a:bodyPr/>
                    <a:lstStyle/>
                    <a:p>
                      <a:pPr algn="ctr" fontAlgn="ctr"/>
                      <a:r>
                        <a:rPr lang="en-US" sz="1800" b="0" i="0" u="none" strike="noStrike" dirty="0">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extLst>
                  <a:ext uri="{0D108BD9-81ED-4DB2-BD59-A6C34878D82A}">
                    <a16:rowId xmlns:a16="http://schemas.microsoft.com/office/drawing/2014/main" val="1971271001"/>
                  </a:ext>
                </a:extLst>
              </a:tr>
              <a:tr h="370840">
                <a:tc>
                  <a:txBody>
                    <a:bodyPr/>
                    <a:lstStyle/>
                    <a:p>
                      <a:pPr algn="ctr" fontAlgn="ctr"/>
                      <a:r>
                        <a:rPr lang="en-US" sz="1800" b="0" i="0" u="none" strike="noStrike" dirty="0">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extLst>
                  <a:ext uri="{0D108BD9-81ED-4DB2-BD59-A6C34878D82A}">
                    <a16:rowId xmlns:a16="http://schemas.microsoft.com/office/drawing/2014/main" val="2797113372"/>
                  </a:ext>
                </a:extLst>
              </a:tr>
            </a:tbl>
          </a:graphicData>
        </a:graphic>
      </p:graphicFrame>
      <p:sp>
        <p:nvSpPr>
          <p:cNvPr id="8" name="Rectangle 7">
            <a:extLst>
              <a:ext uri="{FF2B5EF4-FFF2-40B4-BE49-F238E27FC236}">
                <a16:creationId xmlns:a16="http://schemas.microsoft.com/office/drawing/2014/main" id="{042AA07F-BDD0-86D3-079B-A7AA01C8A236}"/>
              </a:ext>
            </a:extLst>
          </p:cNvPr>
          <p:cNvSpPr/>
          <p:nvPr/>
        </p:nvSpPr>
        <p:spPr>
          <a:xfrm>
            <a:off x="743578" y="3841750"/>
            <a:ext cx="2204895" cy="14673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95B399-2317-53B6-B802-4FEEE93DCC79}"/>
              </a:ext>
            </a:extLst>
          </p:cNvPr>
          <p:cNvSpPr/>
          <p:nvPr/>
        </p:nvSpPr>
        <p:spPr>
          <a:xfrm>
            <a:off x="743578" y="1690688"/>
            <a:ext cx="3627455"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86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7E4B-79CA-565F-A4A0-4F1E187D43F0}"/>
              </a:ext>
            </a:extLst>
          </p:cNvPr>
          <p:cNvSpPr>
            <a:spLocks noGrp="1"/>
          </p:cNvSpPr>
          <p:nvPr>
            <p:ph type="title"/>
          </p:nvPr>
        </p:nvSpPr>
        <p:spPr/>
        <p:txBody>
          <a:bodyPr/>
          <a:lstStyle/>
          <a:p>
            <a:r>
              <a:rPr lang="en-US" dirty="0"/>
              <a:t>Join Table</a:t>
            </a:r>
          </a:p>
        </p:txBody>
      </p:sp>
      <p:graphicFrame>
        <p:nvGraphicFramePr>
          <p:cNvPr id="4" name="Table 4">
            <a:extLst>
              <a:ext uri="{FF2B5EF4-FFF2-40B4-BE49-F238E27FC236}">
                <a16:creationId xmlns:a16="http://schemas.microsoft.com/office/drawing/2014/main" id="{A4B9E057-09F8-0332-A36C-3117DB99826E}"/>
              </a:ext>
            </a:extLst>
          </p:cNvPr>
          <p:cNvGraphicFramePr>
            <a:graphicFrameLocks noGrp="1"/>
          </p:cNvGraphicFramePr>
          <p:nvPr>
            <p:ph idx="1"/>
          </p:nvPr>
        </p:nvGraphicFramePr>
        <p:xfrm>
          <a:off x="424981" y="1943749"/>
          <a:ext cx="10515600" cy="1297940"/>
        </p:xfrm>
        <a:graphic>
          <a:graphicData uri="http://schemas.openxmlformats.org/drawingml/2006/table">
            <a:tbl>
              <a:tblPr firstRow="1" bandRow="1">
                <a:tableStyleId>{5C22544A-7EE6-4342-B048-85BDC9FD1C3A}</a:tableStyleId>
              </a:tblPr>
              <a:tblGrid>
                <a:gridCol w="1067917">
                  <a:extLst>
                    <a:ext uri="{9D8B030D-6E8A-4147-A177-3AD203B41FA5}">
                      <a16:colId xmlns:a16="http://schemas.microsoft.com/office/drawing/2014/main" val="1545245265"/>
                    </a:ext>
                  </a:extLst>
                </a:gridCol>
                <a:gridCol w="575828">
                  <a:extLst>
                    <a:ext uri="{9D8B030D-6E8A-4147-A177-3AD203B41FA5}">
                      <a16:colId xmlns:a16="http://schemas.microsoft.com/office/drawing/2014/main" val="3699822621"/>
                    </a:ext>
                  </a:extLst>
                </a:gridCol>
                <a:gridCol w="1335178">
                  <a:extLst>
                    <a:ext uri="{9D8B030D-6E8A-4147-A177-3AD203B41FA5}">
                      <a16:colId xmlns:a16="http://schemas.microsoft.com/office/drawing/2014/main" val="2284404444"/>
                    </a:ext>
                  </a:extLst>
                </a:gridCol>
                <a:gridCol w="1741093">
                  <a:extLst>
                    <a:ext uri="{9D8B030D-6E8A-4147-A177-3AD203B41FA5}">
                      <a16:colId xmlns:a16="http://schemas.microsoft.com/office/drawing/2014/main" val="1586220447"/>
                    </a:ext>
                  </a:extLst>
                </a:gridCol>
                <a:gridCol w="1875669">
                  <a:extLst>
                    <a:ext uri="{9D8B030D-6E8A-4147-A177-3AD203B41FA5}">
                      <a16:colId xmlns:a16="http://schemas.microsoft.com/office/drawing/2014/main" val="3002913206"/>
                    </a:ext>
                  </a:extLst>
                </a:gridCol>
                <a:gridCol w="1328950">
                  <a:extLst>
                    <a:ext uri="{9D8B030D-6E8A-4147-A177-3AD203B41FA5}">
                      <a16:colId xmlns:a16="http://schemas.microsoft.com/office/drawing/2014/main" val="1057504274"/>
                    </a:ext>
                  </a:extLst>
                </a:gridCol>
                <a:gridCol w="2590965">
                  <a:extLst>
                    <a:ext uri="{9D8B030D-6E8A-4147-A177-3AD203B41FA5}">
                      <a16:colId xmlns:a16="http://schemas.microsoft.com/office/drawing/2014/main" val="3164883287"/>
                    </a:ext>
                  </a:extLst>
                </a:gridCol>
              </a:tblGrid>
              <a:tr h="370840">
                <a:tc>
                  <a:txBody>
                    <a:bodyPr/>
                    <a:lstStyle/>
                    <a:p>
                      <a:pPr algn="ctr" fontAlgn="ctr"/>
                      <a:r>
                        <a:rPr lang="en-US" sz="1800" b="1" i="0" u="none" strike="noStrike" dirty="0">
                          <a:solidFill>
                            <a:srgbClr val="000000"/>
                          </a:solidFill>
                          <a:effectLst/>
                          <a:latin typeface="Arial" panose="020B0604020202020204" pitchFamily="34" charset="0"/>
                        </a:rPr>
                        <a:t>Sleep Day</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Time</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Sleep Records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Minutes Asleep</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Time In Bed</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Steps</a:t>
                      </a:r>
                    </a:p>
                  </a:txBody>
                  <a:tcPr marL="7620" marR="7620" marT="7620" marB="0" anchor="ctr"/>
                </a:tc>
                <a:tc>
                  <a:txBody>
                    <a:bodyPr/>
                    <a:lstStyle/>
                    <a:p>
                      <a:pPr algn="ctr" fontAlgn="ctr"/>
                      <a:r>
                        <a:rPr lang="en-US" sz="1800" b="1" i="0" u="none" strike="noStrike" dirty="0">
                          <a:solidFill>
                            <a:srgbClr val="000000"/>
                          </a:solidFill>
                          <a:effectLst/>
                          <a:latin typeface="Arial" panose="020B0604020202020204" pitchFamily="34" charset="0"/>
                        </a:rPr>
                        <a:t>Total Distance</a:t>
                      </a:r>
                    </a:p>
                  </a:txBody>
                  <a:tcPr marL="7620" marR="7620" marT="7620" marB="0" anchor="ctr"/>
                </a:tc>
                <a:extLst>
                  <a:ext uri="{0D108BD9-81ED-4DB2-BD59-A6C34878D82A}">
                    <a16:rowId xmlns:a16="http://schemas.microsoft.com/office/drawing/2014/main" val="3405661505"/>
                  </a:ext>
                </a:extLst>
              </a:tr>
              <a:tr h="370840">
                <a:tc>
                  <a:txBody>
                    <a:bodyPr/>
                    <a:lstStyle/>
                    <a:p>
                      <a:pPr algn="ctr" fontAlgn="ctr"/>
                      <a:r>
                        <a:rPr lang="en-US" sz="1800" b="0" i="0" u="none" strike="noStrike" dirty="0">
                          <a:solidFill>
                            <a:srgbClr val="000000"/>
                          </a:solidFill>
                          <a:effectLst/>
                          <a:latin typeface="Arial" panose="020B0604020202020204" pitchFamily="34" charset="0"/>
                        </a:rPr>
                        <a:t>4/12/2016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1</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327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346</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13162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8.5</a:t>
                      </a:r>
                    </a:p>
                  </a:txBody>
                  <a:tcPr marL="7620" marR="7620" marT="7620" marB="0" anchor="ctr"/>
                </a:tc>
                <a:extLst>
                  <a:ext uri="{0D108BD9-81ED-4DB2-BD59-A6C34878D82A}">
                    <a16:rowId xmlns:a16="http://schemas.microsoft.com/office/drawing/2014/main" val="3977148190"/>
                  </a:ext>
                </a:extLst>
              </a:tr>
              <a:tr h="370840">
                <a:tc>
                  <a:txBody>
                    <a:bodyPr/>
                    <a:lstStyle/>
                    <a:p>
                      <a:pPr algn="ctr" fontAlgn="ctr"/>
                      <a:r>
                        <a:rPr lang="en-US" sz="1800" b="0" i="0" u="none" strike="noStrike" dirty="0">
                          <a:solidFill>
                            <a:srgbClr val="000000"/>
                          </a:solidFill>
                          <a:effectLst/>
                          <a:latin typeface="Arial" panose="020B0604020202020204" pitchFamily="34" charset="0"/>
                        </a:rPr>
                        <a:t>4/13/2016</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0:00</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2</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384</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407</a:t>
                      </a:r>
                    </a:p>
                  </a:txBody>
                  <a:tcPr marL="7620" marR="7620" marT="7620" marB="0" anchor="ctr"/>
                </a:tc>
                <a:tc>
                  <a:txBody>
                    <a:bodyPr/>
                    <a:lstStyle/>
                    <a:p>
                      <a:pPr algn="ctr" fontAlgn="ctr"/>
                      <a:r>
                        <a:rPr lang="en-US" sz="1800" b="0" i="0" u="none" strike="noStrike">
                          <a:solidFill>
                            <a:srgbClr val="000000"/>
                          </a:solidFill>
                          <a:effectLst/>
                          <a:latin typeface="Arial" panose="020B0604020202020204" pitchFamily="34" charset="0"/>
                        </a:rPr>
                        <a:t>10735</a:t>
                      </a:r>
                    </a:p>
                  </a:txBody>
                  <a:tcPr marL="7620" marR="7620" marT="7620" marB="0" anchor="ctr"/>
                </a:tc>
                <a:tc>
                  <a:txBody>
                    <a:bodyPr/>
                    <a:lstStyle/>
                    <a:p>
                      <a:pPr algn="ctr" fontAlgn="ctr"/>
                      <a:r>
                        <a:rPr lang="en-US" sz="1800" b="0" i="0" u="none" strike="noStrike" dirty="0">
                          <a:solidFill>
                            <a:srgbClr val="000000"/>
                          </a:solidFill>
                          <a:effectLst/>
                          <a:latin typeface="Arial" panose="020B0604020202020204" pitchFamily="34" charset="0"/>
                        </a:rPr>
                        <a:t>6.97</a:t>
                      </a:r>
                    </a:p>
                  </a:txBody>
                  <a:tcPr marL="7620" marR="7620" marT="7620" marB="0" anchor="ctr"/>
                </a:tc>
                <a:extLst>
                  <a:ext uri="{0D108BD9-81ED-4DB2-BD59-A6C34878D82A}">
                    <a16:rowId xmlns:a16="http://schemas.microsoft.com/office/drawing/2014/main" val="2914479209"/>
                  </a:ext>
                </a:extLst>
              </a:tr>
            </a:tbl>
          </a:graphicData>
        </a:graphic>
      </p:graphicFrame>
      <p:sp>
        <p:nvSpPr>
          <p:cNvPr id="6" name="TextBox 5">
            <a:extLst>
              <a:ext uri="{FF2B5EF4-FFF2-40B4-BE49-F238E27FC236}">
                <a16:creationId xmlns:a16="http://schemas.microsoft.com/office/drawing/2014/main" id="{BA11A114-F24C-16FF-5CF2-C416574FB685}"/>
              </a:ext>
            </a:extLst>
          </p:cNvPr>
          <p:cNvSpPr txBox="1"/>
          <p:nvPr/>
        </p:nvSpPr>
        <p:spPr>
          <a:xfrm>
            <a:off x="595602" y="3992784"/>
            <a:ext cx="9953731" cy="523220"/>
          </a:xfrm>
          <a:prstGeom prst="rect">
            <a:avLst/>
          </a:prstGeom>
          <a:noFill/>
        </p:spPr>
        <p:txBody>
          <a:bodyPr wrap="square" lIns="91440" tIns="45720" rIns="91440" bIns="45720" rtlCol="0" anchor="t">
            <a:spAutoFit/>
          </a:bodyPr>
          <a:lstStyle/>
          <a:p>
            <a:pPr algn="ctr"/>
            <a:r>
              <a:rPr lang="en-US" sz="2800" dirty="0" err="1"/>
              <a:t>table_joined</a:t>
            </a:r>
            <a:r>
              <a:rPr lang="en-US" sz="2800" dirty="0"/>
              <a:t> = </a:t>
            </a:r>
            <a:r>
              <a:rPr lang="en-US" sz="2800" dirty="0" err="1"/>
              <a:t>pd.merge</a:t>
            </a:r>
            <a:r>
              <a:rPr lang="en-US" sz="2800" dirty="0"/>
              <a:t>(Sleep, Activity, on=“</a:t>
            </a:r>
            <a:r>
              <a:rPr lang="en-US" sz="2800" dirty="0" err="1"/>
              <a:t>SleepDay</a:t>
            </a:r>
            <a:r>
              <a:rPr lang="en-US" sz="2800" dirty="0"/>
              <a:t>”)</a:t>
            </a:r>
          </a:p>
        </p:txBody>
      </p:sp>
      <p:sp>
        <p:nvSpPr>
          <p:cNvPr id="7" name="Arrow: Right 6">
            <a:extLst>
              <a:ext uri="{FF2B5EF4-FFF2-40B4-BE49-F238E27FC236}">
                <a16:creationId xmlns:a16="http://schemas.microsoft.com/office/drawing/2014/main" id="{03E49D2F-3460-57F8-8EAA-539B7DEBCC92}"/>
              </a:ext>
            </a:extLst>
          </p:cNvPr>
          <p:cNvSpPr/>
          <p:nvPr/>
        </p:nvSpPr>
        <p:spPr>
          <a:xfrm rot="18528838">
            <a:off x="5125889" y="4511042"/>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1E406C6C-BC35-C4B5-F0D8-D132A42519DE}"/>
              </a:ext>
            </a:extLst>
          </p:cNvPr>
          <p:cNvSpPr/>
          <p:nvPr/>
        </p:nvSpPr>
        <p:spPr>
          <a:xfrm rot="18528838">
            <a:off x="6356982" y="4511039"/>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02DB0DBE-1D7A-5038-142E-8D2A2D6B4D59}"/>
              </a:ext>
            </a:extLst>
          </p:cNvPr>
          <p:cNvSpPr/>
          <p:nvPr/>
        </p:nvSpPr>
        <p:spPr>
          <a:xfrm rot="18528838">
            <a:off x="8267400" y="4511040"/>
            <a:ext cx="465214" cy="333907"/>
          </a:xfrm>
          <a:prstGeom prst="rightArrow">
            <a:avLst>
              <a:gd name="adj1" fmla="val 25925"/>
              <a:gd name="adj2" fmla="val 5300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E0053BE-6142-AEF7-C8A2-A723CA2DD1CF}"/>
              </a:ext>
            </a:extLst>
          </p:cNvPr>
          <p:cNvSpPr/>
          <p:nvPr/>
        </p:nvSpPr>
        <p:spPr>
          <a:xfrm>
            <a:off x="424981" y="1943748"/>
            <a:ext cx="1058586" cy="1340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164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TotalTime>
  <Words>1212</Words>
  <Application>Microsoft Office PowerPoint</Application>
  <PresentationFormat>Widescreen</PresentationFormat>
  <Paragraphs>219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Process</vt:lpstr>
      <vt:lpstr>The Data Science Workflow</vt:lpstr>
      <vt:lpstr>Process</vt:lpstr>
      <vt:lpstr>Fitbit Activity Table</vt:lpstr>
      <vt:lpstr>Fitbit Sleep Table</vt:lpstr>
      <vt:lpstr>Normalize Format</vt:lpstr>
      <vt:lpstr>Normalize Format</vt:lpstr>
      <vt:lpstr>Normalize Format</vt:lpstr>
      <vt:lpstr>Join Table</vt:lpstr>
      <vt:lpstr>Outliers</vt:lpstr>
      <vt:lpstr>Outliers</vt:lpstr>
      <vt:lpstr>PowerPoint Presentation</vt:lpstr>
      <vt:lpstr>Missing Values</vt:lpstr>
      <vt:lpstr>Missing Values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14</cp:revision>
  <dcterms:created xsi:type="dcterms:W3CDTF">2022-11-02T14:37:43Z</dcterms:created>
  <dcterms:modified xsi:type="dcterms:W3CDTF">2023-01-17T14:41:54Z</dcterms:modified>
</cp:coreProperties>
</file>