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90" r:id="rId4"/>
    <p:sldId id="296" r:id="rId5"/>
    <p:sldId id="287" r:id="rId6"/>
    <p:sldId id="310" r:id="rId7"/>
    <p:sldId id="297" r:id="rId8"/>
    <p:sldId id="307" r:id="rId9"/>
    <p:sldId id="328" r:id="rId10"/>
    <p:sldId id="313" r:id="rId11"/>
    <p:sldId id="324" r:id="rId12"/>
    <p:sldId id="325" r:id="rId13"/>
    <p:sldId id="326" r:id="rId14"/>
    <p:sldId id="327" r:id="rId15"/>
    <p:sldId id="322" r:id="rId16"/>
    <p:sldId id="323" r:id="rId17"/>
    <p:sldId id="314" r:id="rId18"/>
    <p:sldId id="315" r:id="rId19"/>
    <p:sldId id="329" r:id="rId20"/>
    <p:sldId id="317" r:id="rId21"/>
    <p:sldId id="318" r:id="rId22"/>
    <p:sldId id="319" r:id="rId23"/>
    <p:sldId id="320" r:id="rId24"/>
    <p:sldId id="321" r:id="rId25"/>
    <p:sldId id="309" r:id="rId26"/>
    <p:sldId id="300" r:id="rId27"/>
    <p:sldId id="330" r:id="rId28"/>
    <p:sldId id="299" r:id="rId29"/>
    <p:sldId id="311" r:id="rId30"/>
    <p:sldId id="31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59309494-3B7C-4F2A-98B0-C5C7E3AF5392}">
          <p14:sldIdLst>
            <p14:sldId id="256"/>
            <p14:sldId id="290"/>
            <p14:sldId id="296"/>
            <p14:sldId id="287"/>
            <p14:sldId id="310"/>
            <p14:sldId id="297"/>
            <p14:sldId id="307"/>
            <p14:sldId id="328"/>
            <p14:sldId id="313"/>
            <p14:sldId id="324"/>
            <p14:sldId id="325"/>
            <p14:sldId id="326"/>
            <p14:sldId id="327"/>
            <p14:sldId id="322"/>
            <p14:sldId id="323"/>
          </p14:sldIdLst>
        </p14:section>
        <p14:section name="Part 2" id="{2A503AB3-2F03-4C1B-AF31-FE9A65C4ECBC}">
          <p14:sldIdLst>
            <p14:sldId id="314"/>
            <p14:sldId id="315"/>
            <p14:sldId id="329"/>
            <p14:sldId id="317"/>
            <p14:sldId id="318"/>
            <p14:sldId id="319"/>
            <p14:sldId id="320"/>
            <p14:sldId id="321"/>
            <p14:sldId id="309"/>
            <p14:sldId id="300"/>
            <p14:sldId id="330"/>
            <p14:sldId id="299"/>
          </p14:sldIdLst>
        </p14:section>
        <p14:section name="Backup Section" id="{79FA329C-0494-440C-93BB-61B4A60196B1}">
          <p14:sldIdLst>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0" autoAdjust="0"/>
    <p:restoredTop sz="72165" autoAdjust="0"/>
  </p:normalViewPr>
  <p:slideViewPr>
    <p:cSldViewPr snapToGrid="0">
      <p:cViewPr varScale="1">
        <p:scale>
          <a:sx n="81" d="100"/>
          <a:sy n="81" d="100"/>
        </p:scale>
        <p:origin x="1997" y="5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everyone to our final module, which outlines some best practices for creating data visualizations</a:t>
            </a:r>
            <a:r>
              <a:rPr lang="en-US" baseline="0" dirty="0" smtClean="0"/>
              <a:t> to present to your stakeholder.  </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Shape </a:t>
            </a:r>
            <a:r>
              <a:rPr lang="en-US" baseline="0" dirty="0" smtClean="0"/>
              <a:t>– always stick with 2 dimensions</a:t>
            </a:r>
          </a:p>
          <a:p>
            <a:pPr marL="628650" lvl="1" indent="-171450">
              <a:buFontTx/>
              <a:buChar char="-"/>
            </a:pPr>
            <a:r>
              <a:rPr lang="en-US" baseline="0" dirty="0" smtClean="0"/>
              <a:t>A 3D image will take the viewer much longer to understand the relation between the 3 different axes.  </a:t>
            </a:r>
          </a:p>
          <a:p>
            <a:pPr marL="628650" lvl="1" indent="-171450">
              <a:buFontTx/>
              <a:buChar char="-"/>
            </a:pPr>
            <a:r>
              <a:rPr lang="en-US" baseline="0" dirty="0" smtClean="0"/>
              <a:t>Better to represent multiple 2D images, than one </a:t>
            </a:r>
            <a:r>
              <a:rPr lang="en-US" baseline="0" dirty="0" smtClean="0"/>
              <a:t>3D</a:t>
            </a:r>
          </a:p>
          <a:p>
            <a:pPr marL="628650" lvl="1" indent="-171450">
              <a:buFontTx/>
              <a:buChar char="-"/>
            </a:pPr>
            <a:r>
              <a:rPr lang="en-US" baseline="0" dirty="0" smtClean="0"/>
              <a:t>Remember that your audience should be able to understand your visualization in the first 5-10 seconds without you having to explain it.  </a:t>
            </a:r>
            <a:endParaRPr lang="en-US" baseline="0" dirty="0" smtClean="0"/>
          </a:p>
        </p:txBody>
      </p:sp>
      <p:sp>
        <p:nvSpPr>
          <p:cNvPr id="4" name="Slide Number Placeholder 3"/>
          <p:cNvSpPr>
            <a:spLocks noGrp="1"/>
          </p:cNvSpPr>
          <p:nvPr>
            <p:ph type="sldNum" sz="quarter" idx="10"/>
          </p:nvPr>
        </p:nvSpPr>
        <p:spPr/>
        <p:txBody>
          <a:bodyPr/>
          <a:lstStyle/>
          <a:p>
            <a:fld id="{66FFE123-2863-4BA4-96D6-C2215E59C391}" type="slidenum">
              <a:rPr lang="en-US" smtClean="0"/>
              <a:t>10</a:t>
            </a:fld>
            <a:endParaRPr lang="en-US"/>
          </a:p>
        </p:txBody>
      </p:sp>
    </p:spTree>
    <p:extLst>
      <p:ext uri="{BB962C8B-B14F-4D97-AF65-F5344CB8AC3E}">
        <p14:creationId xmlns:p14="http://schemas.microsoft.com/office/powerpoint/2010/main" val="3402541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smtClean="0"/>
              <a:t>Color </a:t>
            </a:r>
            <a:r>
              <a:rPr lang="en-US" baseline="0" dirty="0" smtClean="0"/>
              <a:t>– Use to differentiate classes </a:t>
            </a:r>
          </a:p>
          <a:p>
            <a:pPr marL="628650" lvl="1" indent="-171450">
              <a:buFontTx/>
              <a:buChar char="-"/>
            </a:pPr>
            <a:r>
              <a:rPr lang="en-US" baseline="0" dirty="0" smtClean="0"/>
              <a:t>Limit the variety of colors – they should not be </a:t>
            </a:r>
            <a:r>
              <a:rPr lang="en-US" baseline="0" dirty="0" smtClean="0"/>
              <a:t>distracting</a:t>
            </a:r>
          </a:p>
          <a:p>
            <a:pPr marL="171450" lvl="0" indent="-171450">
              <a:buFontTx/>
              <a:buChar char="-"/>
            </a:pPr>
            <a:r>
              <a:rPr lang="en-US" baseline="0" dirty="0" smtClean="0"/>
              <a:t>Here, on the top we have a graph showing how the Iris dataset classes are separated using </a:t>
            </a:r>
            <a:r>
              <a:rPr lang="en-US" baseline="0" dirty="0" err="1" smtClean="0"/>
              <a:t>Seaborn’s</a:t>
            </a:r>
            <a:r>
              <a:rPr lang="en-US" baseline="0" dirty="0" smtClean="0"/>
              <a:t> </a:t>
            </a:r>
            <a:r>
              <a:rPr lang="en-US" baseline="0" dirty="0" err="1" smtClean="0"/>
              <a:t>pairplot</a:t>
            </a:r>
            <a:endParaRPr lang="en-US" baseline="0" dirty="0" smtClean="0"/>
          </a:p>
          <a:p>
            <a:pPr marL="628650" lvl="1" indent="-171450">
              <a:buFontTx/>
              <a:buChar char="-"/>
            </a:pPr>
            <a:r>
              <a:rPr lang="en-US" baseline="0" dirty="0" smtClean="0"/>
              <a:t>This works when there are just a few classes, 4 max.  </a:t>
            </a:r>
          </a:p>
          <a:p>
            <a:pPr marL="171450" lvl="0" indent="-171450">
              <a:buFontTx/>
              <a:buChar char="-"/>
            </a:pPr>
            <a:r>
              <a:rPr lang="en-US" baseline="0" dirty="0" smtClean="0"/>
              <a:t>On the bottom chart, we want to emphasize 2 of the bars in the bar chart.  </a:t>
            </a:r>
          </a:p>
          <a:p>
            <a:pPr marL="628650" lvl="1" indent="-171450">
              <a:buFontTx/>
              <a:buChar char="-"/>
            </a:pPr>
            <a:r>
              <a:rPr lang="en-US" baseline="0" dirty="0" smtClean="0"/>
              <a:t>So we color the rest a faded color, and make the 2 bold.  </a:t>
            </a:r>
          </a:p>
          <a:p>
            <a:pPr marL="628650" lvl="1" indent="-171450">
              <a:buFontTx/>
              <a:buChar char="-"/>
            </a:pPr>
            <a:r>
              <a:rPr lang="en-US" baseline="0" dirty="0" smtClean="0"/>
              <a:t>Also note, and this has to do with Shape, that the bar chart is sorted.  That makes it much easier to read.</a:t>
            </a:r>
            <a:endParaRPr lang="en-US" baseline="0" dirty="0" smtClean="0"/>
          </a:p>
        </p:txBody>
      </p:sp>
      <p:sp>
        <p:nvSpPr>
          <p:cNvPr id="4" name="Slide Number Placeholder 3"/>
          <p:cNvSpPr>
            <a:spLocks noGrp="1"/>
          </p:cNvSpPr>
          <p:nvPr>
            <p:ph type="sldNum" sz="quarter" idx="10"/>
          </p:nvPr>
        </p:nvSpPr>
        <p:spPr/>
        <p:txBody>
          <a:bodyPr/>
          <a:lstStyle/>
          <a:p>
            <a:fld id="{66FFE123-2863-4BA4-96D6-C2215E59C391}" type="slidenum">
              <a:rPr lang="en-US" smtClean="0"/>
              <a:t>11</a:t>
            </a:fld>
            <a:endParaRPr lang="en-US"/>
          </a:p>
        </p:txBody>
      </p:sp>
    </p:spTree>
    <p:extLst>
      <p:ext uri="{BB962C8B-B14F-4D97-AF65-F5344CB8AC3E}">
        <p14:creationId xmlns:p14="http://schemas.microsoft.com/office/powerpoint/2010/main" val="150197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smtClean="0"/>
              <a:t>Space – try not to bunch elements up too closely</a:t>
            </a:r>
          </a:p>
          <a:p>
            <a:pPr marL="628650" lvl="1" indent="-171450">
              <a:buFontTx/>
              <a:buChar char="-"/>
            </a:pPr>
            <a:r>
              <a:rPr lang="en-US" baseline="0" dirty="0" smtClean="0"/>
              <a:t>In this image, who is going to read the info in the bottom right?  </a:t>
            </a:r>
          </a:p>
          <a:p>
            <a:pPr marL="628650" lvl="1" indent="-171450">
              <a:buFontTx/>
              <a:buChar char="-"/>
            </a:pPr>
            <a:r>
              <a:rPr lang="en-US" baseline="0" dirty="0" smtClean="0"/>
              <a:t>The point of this visualization is to show the relative size of the largest pieces</a:t>
            </a:r>
          </a:p>
          <a:p>
            <a:pPr marL="628650" lvl="1" indent="-171450">
              <a:buFontTx/>
              <a:buChar char="-"/>
            </a:pPr>
            <a:r>
              <a:rPr lang="en-US" baseline="0" dirty="0" smtClean="0"/>
              <a:t>Could instead use a bar chart, sorted for size, and labeling the largest pieces</a:t>
            </a:r>
          </a:p>
          <a:p>
            <a:pPr marL="628650" lvl="1" indent="-171450">
              <a:buFontTx/>
              <a:buChar char="-"/>
            </a:pPr>
            <a:r>
              <a:rPr lang="en-US" baseline="0" dirty="0" smtClean="0"/>
              <a:t>Or a pie chart with the 3-4 largest pieces, and then “everything else”</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12</a:t>
            </a:fld>
            <a:endParaRPr lang="en-US"/>
          </a:p>
        </p:txBody>
      </p:sp>
    </p:spTree>
    <p:extLst>
      <p:ext uri="{BB962C8B-B14F-4D97-AF65-F5344CB8AC3E}">
        <p14:creationId xmlns:p14="http://schemas.microsoft.com/office/powerpoint/2010/main" val="129926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smtClean="0"/>
              <a:t>Movement</a:t>
            </a:r>
            <a:endParaRPr lang="en-US" baseline="0" dirty="0" smtClean="0"/>
          </a:p>
          <a:p>
            <a:pPr marL="628650" lvl="1" indent="-171450">
              <a:buFontTx/>
              <a:buChar char="-"/>
            </a:pPr>
            <a:r>
              <a:rPr lang="en-US" baseline="0" dirty="0" smtClean="0"/>
              <a:t>Usually don’t use movement</a:t>
            </a:r>
          </a:p>
          <a:p>
            <a:pPr marL="628650" lvl="1" indent="-171450">
              <a:buFontTx/>
              <a:buChar char="-"/>
            </a:pPr>
            <a:r>
              <a:rPr lang="en-US" baseline="0" dirty="0" smtClean="0"/>
              <a:t>But, if you’re trying to show change over time through an animation, that might work.  </a:t>
            </a:r>
          </a:p>
          <a:p>
            <a:pPr marL="628650" lvl="1" indent="-171450">
              <a:buFontTx/>
              <a:buChar char="-"/>
            </a:pPr>
            <a:r>
              <a:rPr lang="en-US" dirty="0" smtClean="0"/>
              <a:t>Example</a:t>
            </a:r>
          </a:p>
          <a:p>
            <a:pPr marL="1085850" lvl="2" indent="-171450">
              <a:buFontTx/>
              <a:buChar char="-"/>
            </a:pPr>
            <a:r>
              <a:rPr lang="en-US" dirty="0" smtClean="0"/>
              <a:t>https</a:t>
            </a:r>
            <a:r>
              <a:rPr lang="en-US" dirty="0" smtClean="0"/>
              <a:t>://vimeo.com/221683963 </a:t>
            </a:r>
            <a:endParaRPr lang="en-US" dirty="0" smtClean="0"/>
          </a:p>
          <a:p>
            <a:pPr marL="1085850" lvl="2" indent="-171450">
              <a:buFontTx/>
              <a:buChar char="-"/>
            </a:pPr>
            <a:r>
              <a:rPr lang="en-US" dirty="0" smtClean="0"/>
              <a:t>https</a:t>
            </a:r>
            <a:r>
              <a:rPr lang="en-US" dirty="0" smtClean="0"/>
              <a:t>://vimeo.com/221684350 </a:t>
            </a:r>
            <a:endParaRPr lang="en-US" dirty="0" smtClean="0"/>
          </a:p>
          <a:p>
            <a:pPr marL="1085850" lvl="2" indent="-171450">
              <a:buFontTx/>
              <a:buChar char="-"/>
            </a:pPr>
            <a:r>
              <a:rPr lang="en-US" dirty="0" smtClean="0"/>
              <a:t>Article</a:t>
            </a:r>
            <a:r>
              <a:rPr lang="en-US" dirty="0" smtClean="0"/>
              <a:t>: https://www.storybench.org/role-motion-visualizations</a:t>
            </a:r>
            <a:r>
              <a:rPr lang="en-US" dirty="0" smtClean="0"/>
              <a:t>/</a:t>
            </a:r>
          </a:p>
        </p:txBody>
      </p:sp>
      <p:sp>
        <p:nvSpPr>
          <p:cNvPr id="4" name="Slide Number Placeholder 3"/>
          <p:cNvSpPr>
            <a:spLocks noGrp="1"/>
          </p:cNvSpPr>
          <p:nvPr>
            <p:ph type="sldNum" sz="quarter" idx="10"/>
          </p:nvPr>
        </p:nvSpPr>
        <p:spPr/>
        <p:txBody>
          <a:bodyPr/>
          <a:lstStyle/>
          <a:p>
            <a:fld id="{66FFE123-2863-4BA4-96D6-C2215E59C391}" type="slidenum">
              <a:rPr lang="en-US" smtClean="0"/>
              <a:t>13</a:t>
            </a:fld>
            <a:endParaRPr lang="en-US"/>
          </a:p>
        </p:txBody>
      </p:sp>
    </p:spTree>
    <p:extLst>
      <p:ext uri="{BB962C8B-B14F-4D97-AF65-F5344CB8AC3E}">
        <p14:creationId xmlns:p14="http://schemas.microsoft.com/office/powerpoint/2010/main" val="272820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chart</a:t>
            </a:r>
            <a:r>
              <a:rPr lang="en-US" baseline="0" dirty="0" smtClean="0"/>
              <a:t> uses movement to show the progression of time.  It shows a </a:t>
            </a:r>
            <a:r>
              <a:rPr lang="en-US" b="1" baseline="0" dirty="0" smtClean="0"/>
              <a:t>unidirectional </a:t>
            </a:r>
            <a:r>
              <a:rPr lang="en-US" baseline="0" dirty="0" smtClean="0"/>
              <a:t>trend of higher incomes over time, which is easy to understand.  </a:t>
            </a:r>
          </a:p>
          <a:p>
            <a:endParaRPr lang="en-US" baseline="0" dirty="0" smtClean="0"/>
          </a:p>
          <a:p>
            <a:r>
              <a:rPr lang="en-US" baseline="0" dirty="0" smtClean="0"/>
              <a:t>Anything more complex, like if the motion was in multiple directions, I would not use animations for.  It can be distracting, but if you do it right, it can also be memorable than a static figure.</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14</a:t>
            </a:fld>
            <a:endParaRPr lang="en-US"/>
          </a:p>
        </p:txBody>
      </p:sp>
    </p:spTree>
    <p:extLst>
      <p:ext uri="{BB962C8B-B14F-4D97-AF65-F5344CB8AC3E}">
        <p14:creationId xmlns:p14="http://schemas.microsoft.com/office/powerpoint/2010/main" val="1837336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15</a:t>
            </a:fld>
            <a:endParaRPr lang="en-US"/>
          </a:p>
        </p:txBody>
      </p:sp>
    </p:spTree>
    <p:extLst>
      <p:ext uri="{BB962C8B-B14F-4D97-AF65-F5344CB8AC3E}">
        <p14:creationId xmlns:p14="http://schemas.microsoft.com/office/powerpoint/2010/main" val="290784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some good visualization</a:t>
            </a:r>
            <a:r>
              <a:rPr lang="en-US" baseline="0" dirty="0" smtClean="0"/>
              <a:t>s from the web.  This one comes from the website Tableau Public.  It shows Domestic Travel in China for the Lunar New Year</a:t>
            </a:r>
          </a:p>
          <a:p>
            <a:endParaRPr lang="en-US" baseline="0" dirty="0" smtClean="0"/>
          </a:p>
          <a:p>
            <a:r>
              <a:rPr lang="en-US" baseline="0" dirty="0" smtClean="0"/>
              <a:t>I like this visualization for several reasons:</a:t>
            </a:r>
          </a:p>
          <a:p>
            <a:pPr marL="171450" indent="-171450">
              <a:buFontTx/>
              <a:buChar char="-"/>
            </a:pPr>
            <a:r>
              <a:rPr lang="en-US" baseline="0" dirty="0" smtClean="0"/>
              <a:t>The main conclusion is not only highlighted bold, but also there is a marker with text explaining the key finding</a:t>
            </a:r>
          </a:p>
          <a:p>
            <a:pPr marL="628650" lvl="1" indent="-171450">
              <a:buFontTx/>
              <a:buChar char="-"/>
            </a:pPr>
            <a:r>
              <a:rPr lang="en-US" baseline="0" dirty="0" smtClean="0"/>
              <a:t>It immediately catches your eye as the first thing to focus on</a:t>
            </a:r>
          </a:p>
          <a:p>
            <a:pPr marL="171450" indent="-171450">
              <a:buFontTx/>
              <a:buChar char="-"/>
            </a:pPr>
            <a:r>
              <a:rPr lang="en-US" dirty="0" smtClean="0"/>
              <a:t>The</a:t>
            </a:r>
            <a:r>
              <a:rPr lang="en-US" baseline="0" dirty="0" smtClean="0"/>
              <a:t> creator considers the COVID years to be outliers in spending, and so they have </a:t>
            </a:r>
            <a:r>
              <a:rPr lang="en-US" b="1" baseline="0" dirty="0" smtClean="0"/>
              <a:t>de-emphasized </a:t>
            </a:r>
            <a:r>
              <a:rPr lang="en-US" baseline="0" dirty="0" smtClean="0"/>
              <a:t>them with a dull gray color.  </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16</a:t>
            </a:fld>
            <a:endParaRPr lang="en-US"/>
          </a:p>
        </p:txBody>
      </p:sp>
    </p:spTree>
    <p:extLst>
      <p:ext uri="{BB962C8B-B14F-4D97-AF65-F5344CB8AC3E}">
        <p14:creationId xmlns:p14="http://schemas.microsoft.com/office/powerpoint/2010/main" val="2213579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bar</a:t>
            </a:r>
            <a:r>
              <a:rPr lang="en-US" baseline="0" dirty="0" smtClean="0"/>
              <a:t> chart showing CPU performance from the website Tom’s Hardware.</a:t>
            </a:r>
          </a:p>
          <a:p>
            <a:endParaRPr lang="en-US" baseline="0" dirty="0" smtClean="0"/>
          </a:p>
          <a:p>
            <a:r>
              <a:rPr lang="en-US" dirty="0" smtClean="0"/>
              <a:t>I</a:t>
            </a:r>
            <a:r>
              <a:rPr lang="en-US" baseline="0" dirty="0" smtClean="0"/>
              <a:t> want to point out a few things:</a:t>
            </a:r>
          </a:p>
          <a:p>
            <a:pPr marL="171450" indent="-171450">
              <a:buFontTx/>
              <a:buChar char="-"/>
            </a:pPr>
            <a:r>
              <a:rPr lang="en-US" baseline="0" dirty="0" smtClean="0"/>
              <a:t>First, the color scheme is limited to 2 colors, which makes it easy to identify Intel vs AMD processors</a:t>
            </a:r>
          </a:p>
          <a:p>
            <a:pPr marL="628650" lvl="1" indent="-171450">
              <a:buFontTx/>
              <a:buChar char="-"/>
            </a:pPr>
            <a:r>
              <a:rPr lang="en-US" baseline="0" dirty="0" smtClean="0"/>
              <a:t>If there was a trend of one brand being clearly better than the others, I would see it in a grouping of colors, as I do at the top showing a cluster of blue lines</a:t>
            </a:r>
          </a:p>
          <a:p>
            <a:pPr marL="171450" lvl="0" indent="-171450">
              <a:buFontTx/>
              <a:buChar char="-"/>
            </a:pPr>
            <a:r>
              <a:rPr lang="en-US" baseline="0" dirty="0" smtClean="0"/>
              <a:t>Also, note that the bars are </a:t>
            </a:r>
            <a:r>
              <a:rPr lang="en-US" b="1" baseline="0" dirty="0" smtClean="0"/>
              <a:t>sorted</a:t>
            </a:r>
            <a:r>
              <a:rPr lang="en-US" baseline="0" dirty="0" smtClean="0"/>
              <a:t>.  </a:t>
            </a:r>
          </a:p>
          <a:p>
            <a:pPr marL="628650" lvl="1" indent="-171450">
              <a:buFontTx/>
              <a:buChar char="-"/>
            </a:pPr>
            <a:r>
              <a:rPr lang="en-US" baseline="0" dirty="0" smtClean="0"/>
              <a:t>You should always short the bars in your results, unless you have a particular reason not to.</a:t>
            </a:r>
          </a:p>
          <a:p>
            <a:pPr marL="628650" lvl="1" indent="-171450">
              <a:buFontTx/>
              <a:buChar char="-"/>
            </a:pPr>
            <a:r>
              <a:rPr lang="en-US" baseline="0" dirty="0" smtClean="0"/>
              <a:t>It makes it easy for the viewer to summarize the data they are seeing</a:t>
            </a:r>
          </a:p>
          <a:p>
            <a:pPr marL="628650" lvl="1" indent="-171450">
              <a:buFontTx/>
              <a:buChar char="-"/>
            </a:pPr>
            <a:r>
              <a:rPr lang="en-US" baseline="0" dirty="0" smtClean="0"/>
              <a:t>One example of a reason you may not sort is if one of the axes represents time, and you want to preserve the timeline of events.</a:t>
            </a:r>
          </a:p>
        </p:txBody>
      </p:sp>
      <p:sp>
        <p:nvSpPr>
          <p:cNvPr id="4" name="Slide Number Placeholder 3"/>
          <p:cNvSpPr>
            <a:spLocks noGrp="1"/>
          </p:cNvSpPr>
          <p:nvPr>
            <p:ph type="sldNum" sz="quarter" idx="10"/>
          </p:nvPr>
        </p:nvSpPr>
        <p:spPr/>
        <p:txBody>
          <a:bodyPr/>
          <a:lstStyle/>
          <a:p>
            <a:fld id="{66FFE123-2863-4BA4-96D6-C2215E59C391}" type="slidenum">
              <a:rPr lang="en-US" smtClean="0"/>
              <a:t>17</a:t>
            </a:fld>
            <a:endParaRPr lang="en-US"/>
          </a:p>
        </p:txBody>
      </p:sp>
    </p:spTree>
    <p:extLst>
      <p:ext uri="{BB962C8B-B14F-4D97-AF65-F5344CB8AC3E}">
        <p14:creationId xmlns:p14="http://schemas.microsoft.com/office/powerpoint/2010/main" val="273962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over some rules of thumb</a:t>
            </a:r>
            <a:r>
              <a:rPr lang="en-US" baseline="0" dirty="0" smtClean="0"/>
              <a:t> on when to use the most common types of charts</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18</a:t>
            </a:fld>
            <a:endParaRPr lang="en-US"/>
          </a:p>
        </p:txBody>
      </p:sp>
    </p:spTree>
    <p:extLst>
      <p:ext uri="{BB962C8B-B14F-4D97-AF65-F5344CB8AC3E}">
        <p14:creationId xmlns:p14="http://schemas.microsoft.com/office/powerpoint/2010/main" val="104881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you’re</a:t>
            </a:r>
            <a:r>
              <a:rPr lang="en-US" baseline="0" dirty="0" smtClean="0"/>
              <a:t> trying to show information about a single variable, you can use a histogram.  You should also test out different bin sizes that accurately tell the story of the data.  </a:t>
            </a:r>
          </a:p>
          <a:p>
            <a:endParaRPr lang="en-US" baseline="0" dirty="0" smtClean="0"/>
          </a:p>
          <a:p>
            <a:r>
              <a:rPr lang="en-US" baseline="0" dirty="0" smtClean="0"/>
              <a:t>Sometimes you can use domain knowledge to determine bin size.  For example, in the Titanic dataset, if we were try to use age to differentiate children from adults, we might consider what age during those times a child would be considered as coming of age.  If that age is 15, then bin sizes of 5 might be sufficient to divide that data.  </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19</a:t>
            </a:fld>
            <a:endParaRPr lang="en-US"/>
          </a:p>
        </p:txBody>
      </p:sp>
    </p:spTree>
    <p:extLst>
      <p:ext uri="{BB962C8B-B14F-4D97-AF65-F5344CB8AC3E}">
        <p14:creationId xmlns:p14="http://schemas.microsoft.com/office/powerpoint/2010/main" val="4190998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So this is our</a:t>
            </a:r>
            <a:r>
              <a:rPr lang="en-US" baseline="0" dirty="0" smtClean="0">
                <a:cs typeface="Calibri"/>
              </a:rPr>
              <a:t> data science workflow.  We’ve analyzed our data with our data models.  Now we need to present what we learned.</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3452FB-7274-4E52-B585-59AB70EBC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998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show the relationship between two variables,</a:t>
            </a:r>
            <a:r>
              <a:rPr lang="en-US" baseline="0" dirty="0" smtClean="0"/>
              <a:t> you can use a couple of different methods:</a:t>
            </a:r>
          </a:p>
          <a:p>
            <a:pPr marL="171450" indent="-171450">
              <a:buFontTx/>
              <a:buChar char="-"/>
            </a:pPr>
            <a:r>
              <a:rPr lang="en-US" baseline="0" dirty="0" smtClean="0"/>
              <a:t>We’ve used a scatter plot extensively in our exercises.  You can add further information by coloring by class or group</a:t>
            </a:r>
          </a:p>
          <a:p>
            <a:pPr marL="628650" lvl="1" indent="-171450">
              <a:buFontTx/>
              <a:buChar char="-"/>
            </a:pPr>
            <a:r>
              <a:rPr lang="en-US" baseline="0" dirty="0" smtClean="0"/>
              <a:t>Just make sure you don’t make it too complicated.  The main thing you want to show is the relation trend line, or lack thereof.</a:t>
            </a:r>
          </a:p>
          <a:p>
            <a:pPr marL="171450" lvl="0" indent="-171450">
              <a:buFontTx/>
              <a:buChar char="-"/>
            </a:pPr>
            <a:r>
              <a:rPr lang="en-US" baseline="0" dirty="0" smtClean="0"/>
              <a:t>You can also use a </a:t>
            </a:r>
            <a:r>
              <a:rPr lang="en-US" baseline="0" dirty="0" err="1" smtClean="0"/>
              <a:t>heatmap</a:t>
            </a:r>
            <a:endParaRPr lang="en-US" baseline="0" dirty="0" smtClean="0"/>
          </a:p>
          <a:p>
            <a:pPr marL="628650" lvl="1" indent="-171450">
              <a:buFontTx/>
              <a:buChar char="-"/>
            </a:pPr>
            <a:r>
              <a:rPr lang="en-US" dirty="0" smtClean="0"/>
              <a:t>You</a:t>
            </a:r>
            <a:r>
              <a:rPr lang="en-US" baseline="0" dirty="0" smtClean="0"/>
              <a:t> can use this to summarize relationship between all of the variables</a:t>
            </a:r>
          </a:p>
          <a:p>
            <a:pPr marL="628650" lvl="1" indent="-171450">
              <a:buFontTx/>
              <a:buChar char="-"/>
            </a:pPr>
            <a:r>
              <a:rPr lang="en-US" baseline="0" dirty="0" smtClean="0"/>
              <a:t>So you get a broader view of the relationships in the dataset, but by summarizing, you don’t get the shape of each individual relationship</a:t>
            </a:r>
          </a:p>
          <a:p>
            <a:pPr marL="171450" lvl="0" indent="-171450">
              <a:buFontTx/>
              <a:buChar char="-"/>
            </a:pPr>
            <a:r>
              <a:rPr lang="en-US" baseline="0" dirty="0" smtClean="0"/>
              <a:t>A good practice is to do a </a:t>
            </a:r>
            <a:r>
              <a:rPr lang="en-US" baseline="0" dirty="0" err="1" smtClean="0"/>
              <a:t>heatmap</a:t>
            </a:r>
            <a:r>
              <a:rPr lang="en-US" baseline="0" dirty="0" smtClean="0"/>
              <a:t> to see which variables are showing high overall correlation, and then do individual scatter plots of those to further explore the relationship</a:t>
            </a:r>
            <a:endParaRPr lang="en-US" dirty="0" smtClean="0"/>
          </a:p>
        </p:txBody>
      </p:sp>
      <p:sp>
        <p:nvSpPr>
          <p:cNvPr id="4" name="Slide Number Placeholder 3"/>
          <p:cNvSpPr>
            <a:spLocks noGrp="1"/>
          </p:cNvSpPr>
          <p:nvPr>
            <p:ph type="sldNum" sz="quarter" idx="10"/>
          </p:nvPr>
        </p:nvSpPr>
        <p:spPr/>
        <p:txBody>
          <a:bodyPr/>
          <a:lstStyle/>
          <a:p>
            <a:fld id="{66FFE123-2863-4BA4-96D6-C2215E59C391}" type="slidenum">
              <a:rPr lang="en-US" smtClean="0"/>
              <a:t>20</a:t>
            </a:fld>
            <a:endParaRPr lang="en-US"/>
          </a:p>
        </p:txBody>
      </p:sp>
    </p:spTree>
    <p:extLst>
      <p:ext uri="{BB962C8B-B14F-4D97-AF65-F5344CB8AC3E}">
        <p14:creationId xmlns:p14="http://schemas.microsoft.com/office/powerpoint/2010/main" val="1036941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a:t>
            </a:r>
            <a:r>
              <a:rPr lang="en-US" baseline="0" dirty="0" smtClean="0"/>
              <a:t> bar charts for a number of reasons, one of which is to show measurement change over time.  You can also use Stem plots.  </a:t>
            </a:r>
          </a:p>
          <a:p>
            <a:endParaRPr lang="en-US" baseline="0" dirty="0" smtClean="0"/>
          </a:p>
          <a:p>
            <a:r>
              <a:rPr lang="en-US" baseline="0" dirty="0" smtClean="0"/>
              <a:t>I wouldn’t use line plots unless there is a unidirectional trend.  </a:t>
            </a:r>
            <a:endParaRPr lang="en-US" dirty="0" smtClean="0"/>
          </a:p>
          <a:p>
            <a:endParaRPr lang="en-US" dirty="0" smtClean="0"/>
          </a:p>
          <a:p>
            <a:r>
              <a:rPr lang="en-US" dirty="0" smtClean="0"/>
              <a:t>General rules of thumb as stated </a:t>
            </a:r>
            <a:r>
              <a:rPr lang="en-US" dirty="0" err="1" smtClean="0"/>
              <a:t>eariler</a:t>
            </a:r>
            <a:r>
              <a:rPr lang="en-US" dirty="0" smtClean="0"/>
              <a:t>{:</a:t>
            </a:r>
          </a:p>
          <a:p>
            <a:pPr marL="171450" indent="-171450">
              <a:buFont typeface="Arial" panose="020B0604020202020204" pitchFamily="34" charset="0"/>
              <a:buChar char="•"/>
            </a:pPr>
            <a:r>
              <a:rPr lang="en-US" dirty="0" smtClean="0"/>
              <a:t>Minimize </a:t>
            </a:r>
            <a:r>
              <a:rPr lang="en-US" dirty="0" smtClean="0"/>
              <a:t>use of colors</a:t>
            </a:r>
          </a:p>
          <a:p>
            <a:pPr marL="171450" indent="-171450">
              <a:buFont typeface="Arial" panose="020B0604020202020204" pitchFamily="34" charset="0"/>
              <a:buChar char="•"/>
            </a:pPr>
            <a:r>
              <a:rPr lang="en-US" dirty="0" smtClean="0"/>
              <a:t>Sort</a:t>
            </a:r>
            <a:r>
              <a:rPr lang="en-US" baseline="0" dirty="0" smtClean="0"/>
              <a:t> values unless you have a good reason not to – example you’re trying to show an event that happened with X-axis as time</a:t>
            </a:r>
          </a:p>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21</a:t>
            </a:fld>
            <a:endParaRPr lang="en-US"/>
          </a:p>
        </p:txBody>
      </p:sp>
    </p:spTree>
    <p:extLst>
      <p:ext uri="{BB962C8B-B14F-4D97-AF65-F5344CB8AC3E}">
        <p14:creationId xmlns:p14="http://schemas.microsoft.com/office/powerpoint/2010/main" val="4005900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you’re trying to show</a:t>
            </a:r>
            <a:r>
              <a:rPr lang="en-US" baseline="0" dirty="0" smtClean="0"/>
              <a:t> part of a whole, such as percentages, or budget, you can use a pie chart.  </a:t>
            </a:r>
          </a:p>
          <a:p>
            <a:r>
              <a:rPr lang="en-US" baseline="0" dirty="0" smtClean="0"/>
              <a:t>In this example,  you attention quickly goes to the part that is pulled out, which should be the main point you’re trying to make</a:t>
            </a:r>
          </a:p>
          <a:p>
            <a:endParaRPr lang="en-US" baseline="0" dirty="0" smtClean="0"/>
          </a:p>
          <a:p>
            <a:r>
              <a:rPr lang="en-US" baseline="0" dirty="0" smtClean="0"/>
              <a:t>But:</a:t>
            </a:r>
            <a:endParaRPr lang="en-US" dirty="0" smtClean="0"/>
          </a:p>
          <a:p>
            <a:pPr marL="171450" indent="-171450">
              <a:buFontTx/>
              <a:buChar char="-"/>
            </a:pPr>
            <a:r>
              <a:rPr lang="en-US" dirty="0" smtClean="0"/>
              <a:t>Try </a:t>
            </a:r>
            <a:r>
              <a:rPr lang="en-US" dirty="0" smtClean="0"/>
              <a:t>not to have too many parts in the pie chart.  If you have 6 or more, consider using another</a:t>
            </a:r>
            <a:r>
              <a:rPr lang="en-US" baseline="0" dirty="0" smtClean="0"/>
              <a:t> method to summarize the data.  </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22</a:t>
            </a:fld>
            <a:endParaRPr lang="en-US"/>
          </a:p>
        </p:txBody>
      </p:sp>
    </p:spTree>
    <p:extLst>
      <p:ext uri="{BB962C8B-B14F-4D97-AF65-F5344CB8AC3E}">
        <p14:creationId xmlns:p14="http://schemas.microsoft.com/office/powerpoint/2010/main" val="868611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little about dashboards.  Dashboards are usually web-based</a:t>
            </a:r>
            <a:r>
              <a:rPr lang="en-US" baseline="0" dirty="0" smtClean="0"/>
              <a:t> tools that allow sharing of summarized information.  </a:t>
            </a:r>
          </a:p>
          <a:p>
            <a:endParaRPr lang="en-US" baseline="0" dirty="0" smtClean="0"/>
          </a:p>
          <a:p>
            <a:r>
              <a:rPr lang="en-US" baseline="0" dirty="0" smtClean="0"/>
              <a:t>It’s real power comes from being interactive where the user can filter and limit the range of certain values and see how that effects other variables.</a:t>
            </a:r>
          </a:p>
          <a:p>
            <a:endParaRPr lang="en-US" baseline="0" dirty="0" smtClean="0"/>
          </a:p>
          <a:p>
            <a:r>
              <a:rPr lang="en-US" baseline="0" dirty="0" smtClean="0"/>
              <a:t>And also, these dashboards can update in real-time if you are able to provide a live data feed.  </a:t>
            </a:r>
          </a:p>
          <a:p>
            <a:endParaRPr lang="en-US" baseline="0" dirty="0" smtClean="0"/>
          </a:p>
          <a:p>
            <a:r>
              <a:rPr lang="en-US" baseline="0" dirty="0" smtClean="0"/>
              <a:t>Before spending the time to build a dashboard, consult your project goal and your stakeholder if that is something they really want and need.  I’ve seen many dashboards not used and they take a good amount of training and time to create.</a:t>
            </a:r>
          </a:p>
          <a:p>
            <a:endParaRPr lang="en-US" baseline="0" dirty="0" smtClean="0"/>
          </a:p>
          <a:p>
            <a:r>
              <a:rPr lang="en-US" baseline="0" dirty="0" smtClean="0"/>
              <a:t>Let’s take a look at some in action.</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23</a:t>
            </a:fld>
            <a:endParaRPr lang="en-US"/>
          </a:p>
        </p:txBody>
      </p:sp>
    </p:spTree>
    <p:extLst>
      <p:ext uri="{BB962C8B-B14F-4D97-AF65-F5344CB8AC3E}">
        <p14:creationId xmlns:p14="http://schemas.microsoft.com/office/powerpoint/2010/main" val="2527789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https://public.tableau.com/app/profile/cincystat/viz/CitySpending/CitySpending</a:t>
            </a:r>
          </a:p>
          <a:p>
            <a:endParaRPr lang="en-US" dirty="0" smtClean="0"/>
          </a:p>
          <a:p>
            <a:r>
              <a:rPr lang="en-US" dirty="0" smtClean="0"/>
              <a:t>This is one highlighting the </a:t>
            </a:r>
            <a:r>
              <a:rPr lang="en-US" dirty="0" err="1" smtClean="0"/>
              <a:t>Cincinatti</a:t>
            </a:r>
            <a:r>
              <a:rPr lang="en-US" baseline="0" dirty="0" smtClean="0"/>
              <a:t> city budget.  Let’s go into it and take a look</a:t>
            </a:r>
          </a:p>
          <a:p>
            <a:endParaRPr lang="en-US" baseline="0" dirty="0" smtClean="0"/>
          </a:p>
          <a:p>
            <a:r>
              <a:rPr lang="en-US" baseline="0" dirty="0" smtClean="0"/>
              <a:t>Things to point out:</a:t>
            </a:r>
          </a:p>
          <a:p>
            <a:pPr marL="171450" indent="-171450">
              <a:buFontTx/>
              <a:buChar char="-"/>
            </a:pPr>
            <a:r>
              <a:rPr lang="en-US" baseline="0" dirty="0" smtClean="0"/>
              <a:t>Clicking on one part of the pie chart updates the data to show more specific information about that category</a:t>
            </a:r>
          </a:p>
          <a:p>
            <a:pPr marL="171450" indent="-171450">
              <a:buFontTx/>
              <a:buChar char="-"/>
            </a:pPr>
            <a:r>
              <a:rPr lang="en-US" baseline="0" dirty="0" smtClean="0"/>
              <a:t>Not too complicated a view</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24</a:t>
            </a:fld>
            <a:endParaRPr lang="en-US"/>
          </a:p>
        </p:txBody>
      </p:sp>
    </p:spTree>
    <p:extLst>
      <p:ext uri="{BB962C8B-B14F-4D97-AF65-F5344CB8AC3E}">
        <p14:creationId xmlns:p14="http://schemas.microsoft.com/office/powerpoint/2010/main" val="2120448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smtClean="0"/>
              <a:t>public.tableau.com/app/profile/chris.meardon/viz/ConsumerDutyAnalysis-QualityAssurance/ProductApprovalStatus</a:t>
            </a:r>
          </a:p>
          <a:p>
            <a:endParaRPr lang="en-US" dirty="0" smtClean="0"/>
          </a:p>
          <a:p>
            <a:r>
              <a:rPr lang="en-US" dirty="0" smtClean="0"/>
              <a:t>This dashboard</a:t>
            </a:r>
            <a:r>
              <a:rPr lang="en-US" baseline="0" dirty="0" smtClean="0"/>
              <a:t> shows product approval status and information. </a:t>
            </a:r>
          </a:p>
          <a:p>
            <a:endParaRPr lang="en-US" baseline="0" dirty="0" smtClean="0"/>
          </a:p>
          <a:p>
            <a:r>
              <a:rPr lang="en-US" baseline="0" dirty="0" smtClean="0"/>
              <a:t>Things to point out:</a:t>
            </a:r>
          </a:p>
          <a:p>
            <a:pPr marL="171450" indent="-171450">
              <a:buFontTx/>
              <a:buChar char="-"/>
            </a:pPr>
            <a:r>
              <a:rPr lang="en-US" dirty="0" smtClean="0"/>
              <a:t>Interactivity: clicking on “Time in approval” updates</a:t>
            </a:r>
            <a:r>
              <a:rPr lang="en-US" baseline="0" dirty="0" smtClean="0"/>
              <a:t> the “Product” tab to just show those that took a particular number of months</a:t>
            </a:r>
          </a:p>
          <a:p>
            <a:pPr marL="171450" indent="-171450">
              <a:buFontTx/>
              <a:buChar char="-"/>
            </a:pPr>
            <a:r>
              <a:rPr lang="en-US" baseline="0" dirty="0" smtClean="0"/>
              <a:t>Many ways to refine, by clicking on various tabs such as “Current Product Status”</a:t>
            </a:r>
          </a:p>
          <a:p>
            <a:pPr marL="171450" indent="-171450">
              <a:buFontTx/>
              <a:buChar char="-"/>
            </a:pPr>
            <a:r>
              <a:rPr lang="en-US" baseline="0" dirty="0" smtClean="0"/>
              <a:t>Also, hovering mouse over line charts shows their value.  Allows smaller charts since you don’t need granular Y tick labels.</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25</a:t>
            </a:fld>
            <a:endParaRPr lang="en-US"/>
          </a:p>
        </p:txBody>
      </p:sp>
    </p:spTree>
    <p:extLst>
      <p:ext uri="{BB962C8B-B14F-4D97-AF65-F5344CB8AC3E}">
        <p14:creationId xmlns:p14="http://schemas.microsoft.com/office/powerpoint/2010/main" val="529225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area under the DOD’s ethical principals is “responsible”</a:t>
            </a:r>
          </a:p>
          <a:p>
            <a:endParaRPr lang="en-US" baseline="0" dirty="0" smtClean="0"/>
          </a:p>
          <a:p>
            <a:r>
              <a:rPr lang="en-US" baseline="0" dirty="0" smtClean="0"/>
              <a:t>Specifically, it states that “</a:t>
            </a:r>
            <a:r>
              <a:rPr lang="en-US" sz="1200" b="1" i="0" u="none" strike="noStrike" kern="1200" baseline="0" dirty="0" smtClean="0">
                <a:solidFill>
                  <a:schemeClr val="tx1"/>
                </a:solidFill>
                <a:latin typeface="+mn-lt"/>
                <a:ea typeface="+mn-ea"/>
                <a:cs typeface="+mn-cs"/>
              </a:rPr>
              <a:t>DoD personnel will exercise appropriate levels of judgment and care</a:t>
            </a:r>
            <a:r>
              <a:rPr lang="en-US" sz="1200" b="0" i="0" u="none" strike="noStrike" kern="1200" baseline="0" dirty="0" smtClean="0">
                <a:solidFill>
                  <a:schemeClr val="tx1"/>
                </a:solidFill>
                <a:latin typeface="+mn-lt"/>
                <a:ea typeface="+mn-ea"/>
                <a:cs typeface="+mn-cs"/>
              </a:rPr>
              <a:t>, while remaining responsible for the development, deployment, and use of AI capabilities.”</a:t>
            </a:r>
          </a:p>
          <a:p>
            <a:endParaRPr lang="en-US" sz="1200" b="0" i="0" u="none" strike="noStrike" kern="1200" baseline="0" dirty="0" smtClean="0">
              <a:solidFill>
                <a:schemeClr val="tx1"/>
              </a:solidFill>
              <a:latin typeface="+mn-lt"/>
              <a:ea typeface="+mn-ea"/>
              <a:cs typeface="+mn-cs"/>
            </a:endParaRPr>
          </a:p>
          <a:p>
            <a:r>
              <a:rPr lang="en-US" baseline="0" dirty="0" smtClean="0"/>
              <a:t>There is a difference between </a:t>
            </a:r>
            <a:r>
              <a:rPr lang="en-US" u="sng" baseline="0" dirty="0" smtClean="0"/>
              <a:t>making the conclusion from your research clear</a:t>
            </a:r>
            <a:r>
              <a:rPr lang="en-US" baseline="0" dirty="0" smtClean="0"/>
              <a:t>, and </a:t>
            </a:r>
            <a:r>
              <a:rPr lang="en-US" u="sng" baseline="0" dirty="0" smtClean="0"/>
              <a:t>leading the audience toward a path of your choosing</a:t>
            </a:r>
            <a:r>
              <a:rPr lang="en-US" baseline="0" dirty="0" smtClean="0"/>
              <a:t>.  </a:t>
            </a:r>
          </a:p>
          <a:p>
            <a:pPr marL="171450" indent="-171450">
              <a:buFontTx/>
              <a:buChar char="-"/>
            </a:pPr>
            <a:r>
              <a:rPr lang="en-US" baseline="0" dirty="0" smtClean="0"/>
              <a:t>You need to make sure you reflect and check to make sure you did not unintentionally insert any bias from your results because you believe it would tell a better story</a:t>
            </a:r>
          </a:p>
          <a:p>
            <a:pPr marL="171450" indent="-171450">
              <a:buFontTx/>
              <a:buChar char="-"/>
            </a:pPr>
            <a:r>
              <a:rPr lang="en-US" baseline="0" dirty="0" smtClean="0"/>
              <a:t>Sometimes the conclusion of a data science project is that “we didn’t find anything statistically significant”.</a:t>
            </a:r>
          </a:p>
          <a:p>
            <a:pPr marL="628650" lvl="1" indent="-171450">
              <a:buFontTx/>
              <a:buChar char="-"/>
            </a:pPr>
            <a:r>
              <a:rPr lang="en-US" baseline="0" dirty="0" smtClean="0"/>
              <a:t>It may mean you need to find more data, or change your goal.</a:t>
            </a:r>
          </a:p>
          <a:p>
            <a:pPr marL="628650" lvl="1" indent="-171450">
              <a:buFontTx/>
              <a:buChar char="-"/>
            </a:pPr>
            <a:r>
              <a:rPr lang="en-US" baseline="0" dirty="0" smtClean="0"/>
              <a:t>But reporting things fairly is way better than selling a false story and having a stakeholder make decisions on false outcomes.  </a:t>
            </a:r>
          </a:p>
        </p:txBody>
      </p:sp>
      <p:sp>
        <p:nvSpPr>
          <p:cNvPr id="4" name="Slide Number Placeholder 3"/>
          <p:cNvSpPr>
            <a:spLocks noGrp="1"/>
          </p:cNvSpPr>
          <p:nvPr>
            <p:ph type="sldNum" sz="quarter" idx="10"/>
          </p:nvPr>
        </p:nvSpPr>
        <p:spPr/>
        <p:txBody>
          <a:bodyPr/>
          <a:lstStyle/>
          <a:p>
            <a:fld id="{66FFE123-2863-4BA4-96D6-C2215E59C391}" type="slidenum">
              <a:rPr lang="en-US" smtClean="0"/>
              <a:t>26</a:t>
            </a:fld>
            <a:endParaRPr lang="en-US"/>
          </a:p>
        </p:txBody>
      </p:sp>
    </p:spTree>
    <p:extLst>
      <p:ext uri="{BB962C8B-B14F-4D97-AF65-F5344CB8AC3E}">
        <p14:creationId xmlns:p14="http://schemas.microsoft.com/office/powerpoint/2010/main" val="1817073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So this concludes</a:t>
            </a:r>
            <a:r>
              <a:rPr lang="en-US" baseline="0" dirty="0" smtClean="0">
                <a:cs typeface="Calibri"/>
              </a:rPr>
              <a:t> this course on the Fundamentals of Data Science. </a:t>
            </a:r>
          </a:p>
          <a:p>
            <a:endParaRPr lang="en-US" baseline="0" dirty="0" smtClean="0">
              <a:cs typeface="Calibri"/>
            </a:endParaRPr>
          </a:p>
          <a:p>
            <a:r>
              <a:rPr lang="en-US" baseline="0" dirty="0" smtClean="0">
                <a:cs typeface="Calibri"/>
              </a:rPr>
              <a:t>I hope you learned not just how to program in Python, but reference sources you can go to further develop your skills.</a:t>
            </a:r>
          </a:p>
          <a:p>
            <a:endParaRPr lang="en-US" baseline="0" dirty="0" smtClean="0">
              <a:cs typeface="Calibri"/>
            </a:endParaRPr>
          </a:p>
          <a:p>
            <a:r>
              <a:rPr lang="en-US" baseline="0" dirty="0" smtClean="0">
                <a:cs typeface="Calibri"/>
              </a:rPr>
              <a:t>More importantly, I hope you learned why and when to use the variety of different tools that are out there.</a:t>
            </a:r>
          </a:p>
          <a:p>
            <a:endParaRPr lang="en-US" baseline="0" dirty="0" smtClean="0">
              <a:cs typeface="Calibri"/>
            </a:endParaRPr>
          </a:p>
          <a:p>
            <a:r>
              <a:rPr lang="en-US" dirty="0" smtClean="0">
                <a:cs typeface="Calibri"/>
              </a:rPr>
              <a:t>And</a:t>
            </a:r>
            <a:r>
              <a:rPr lang="en-US" baseline="0" dirty="0" smtClean="0">
                <a:cs typeface="Calibri"/>
              </a:rPr>
              <a:t> most importantly, I hope you learned a strategy for how to start, execute, and finalize a data science project in a way that will help DOD decision makers achieve real and useful outcomes.  </a:t>
            </a:r>
          </a:p>
          <a:p>
            <a:endParaRPr lang="en-US" baseline="0" dirty="0" smtClean="0">
              <a:cs typeface="Calibri"/>
            </a:endParaRPr>
          </a:p>
          <a:p>
            <a:r>
              <a:rPr lang="en-US" baseline="0" dirty="0" smtClean="0">
                <a:cs typeface="Calibri"/>
              </a:rPr>
              <a:t>I’m your instructor Lt Col Hiren Patel and as always, thanks for your time.  </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3452FB-7274-4E52-B585-59AB70EBC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0246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 strategist Dona Wong</a:t>
            </a:r>
            <a:r>
              <a:rPr lang="en-US" baseline="0" dirty="0" smtClean="0"/>
              <a:t> says that effective visuals have:</a:t>
            </a:r>
          </a:p>
          <a:p>
            <a:pPr marL="171450" indent="-171450">
              <a:buFontTx/>
              <a:buChar char="-"/>
            </a:pPr>
            <a:r>
              <a:rPr lang="en-US" baseline="0" dirty="0" smtClean="0"/>
              <a:t>Clear meaning</a:t>
            </a:r>
          </a:p>
          <a:p>
            <a:pPr marL="171450" indent="-171450">
              <a:buFontTx/>
              <a:buChar char="-"/>
            </a:pPr>
            <a:r>
              <a:rPr lang="en-US" baseline="0" dirty="0" smtClean="0"/>
              <a:t>Sophisticated use of contrast</a:t>
            </a:r>
          </a:p>
          <a:p>
            <a:pPr marL="628650" lvl="1" indent="-171450">
              <a:buFontTx/>
              <a:buChar char="-"/>
            </a:pPr>
            <a:r>
              <a:rPr lang="en-US" baseline="0" dirty="0" smtClean="0"/>
              <a:t>Separate the most important data from the rest</a:t>
            </a:r>
          </a:p>
          <a:p>
            <a:pPr marL="171450" lvl="0" indent="-171450">
              <a:buFontTx/>
              <a:buChar char="-"/>
            </a:pPr>
            <a:r>
              <a:rPr lang="en-US" baseline="0" dirty="0" smtClean="0"/>
              <a:t>Refined Execution</a:t>
            </a:r>
          </a:p>
          <a:p>
            <a:pPr marL="628650" lvl="1" indent="-171450">
              <a:buFontTx/>
              <a:buChar char="-"/>
            </a:pPr>
            <a:r>
              <a:rPr lang="en-US" baseline="0" dirty="0" smtClean="0"/>
              <a:t>Attention to detail to elements of art</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28</a:t>
            </a:fld>
            <a:endParaRPr lang="en-US"/>
          </a:p>
        </p:txBody>
      </p:sp>
    </p:spTree>
    <p:extLst>
      <p:ext uri="{BB962C8B-B14F-4D97-AF65-F5344CB8AC3E}">
        <p14:creationId xmlns:p14="http://schemas.microsoft.com/office/powerpoint/2010/main" val="1760389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Balance: when the key visual elements, like color and shape, are distributed evenly.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Emphasis: visualization should have a focal point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Movement: which direction do you want the viewer’s eyes to follow when viewing the chart (left-right, top-down,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Pattern: Use similar shapes and colors to create patterns in your data</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Repetition: Repeating shapes, colors, chart types to make it easier for audience to understand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Proportion: change to emphasize the main message or data point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Rhythm: related to movement, sense of movement or flow in your visualization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Variety: some variety in chart type, color, size, shapes, values okay.  Too much will lead to confusion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Unity: visualization should be cohesive, well organized</a:t>
            </a:r>
          </a:p>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29</a:t>
            </a:fld>
            <a:endParaRPr lang="en-US"/>
          </a:p>
        </p:txBody>
      </p:sp>
    </p:spTree>
    <p:extLst>
      <p:ext uri="{BB962C8B-B14F-4D97-AF65-F5344CB8AC3E}">
        <p14:creationId xmlns:p14="http://schemas.microsoft.com/office/powerpoint/2010/main" val="182916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let’s talk about data visualization.  Data</a:t>
            </a:r>
            <a:r>
              <a:rPr lang="en-US" baseline="0" dirty="0" smtClean="0"/>
              <a:t> </a:t>
            </a:r>
            <a:r>
              <a:rPr lang="en-US" baseline="0" dirty="0" smtClean="0"/>
              <a:t>Visualization is the graphic representation and presentation of data.</a:t>
            </a:r>
          </a:p>
          <a:p>
            <a:endParaRPr lang="en-US" baseline="0" dirty="0" smtClean="0"/>
          </a:p>
          <a:p>
            <a:r>
              <a:rPr lang="en-US" baseline="0" dirty="0" smtClean="0"/>
              <a:t>A good rule is that the audience should know exactly what they are looking at </a:t>
            </a:r>
            <a:r>
              <a:rPr lang="en-US" b="1" baseline="0" dirty="0" smtClean="0"/>
              <a:t>in the first 5 seconds</a:t>
            </a:r>
            <a:r>
              <a:rPr lang="en-US" baseline="0" dirty="0" smtClean="0"/>
              <a:t>.  And </a:t>
            </a:r>
            <a:r>
              <a:rPr lang="en-US" b="1" baseline="0" dirty="0" smtClean="0"/>
              <a:t>5 seconds after that </a:t>
            </a:r>
            <a:r>
              <a:rPr lang="en-US" baseline="0" dirty="0" smtClean="0"/>
              <a:t>the audience should be able to understand the conclusions your visualization is making.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3666609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the end of your data science project, you probably have a pretty good size notebook of the different results you’ve found throughout the process.  </a:t>
            </a:r>
          </a:p>
          <a:p>
            <a:endParaRPr lang="en-US" baseline="0" dirty="0" smtClean="0"/>
          </a:p>
          <a:p>
            <a:r>
              <a:rPr lang="en-US" dirty="0" smtClean="0"/>
              <a:t>When</a:t>
            </a:r>
            <a:r>
              <a:rPr lang="en-US" baseline="0" dirty="0" smtClean="0"/>
              <a:t> presenting to your stakeholder, you </a:t>
            </a:r>
            <a:r>
              <a:rPr lang="en-US" baseline="0" dirty="0" smtClean="0"/>
              <a:t>don’t </a:t>
            </a:r>
            <a:r>
              <a:rPr lang="en-US" baseline="0" dirty="0" smtClean="0"/>
              <a:t>need to show ALL of your work.  Remind yourself how familiar they are with your methods and work, and present accordingly.  </a:t>
            </a:r>
          </a:p>
          <a:p>
            <a:endParaRPr lang="en-US" baseline="0" dirty="0" smtClean="0"/>
          </a:p>
        </p:txBody>
      </p:sp>
      <p:sp>
        <p:nvSpPr>
          <p:cNvPr id="4" name="Slide Number Placeholder 3"/>
          <p:cNvSpPr>
            <a:spLocks noGrp="1"/>
          </p:cNvSpPr>
          <p:nvPr>
            <p:ph type="sldNum" sz="quarter" idx="10"/>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1304417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step</a:t>
            </a:r>
            <a:r>
              <a:rPr lang="en-US" baseline="0" dirty="0" smtClean="0"/>
              <a:t> is to organize your thoughts.  Go through your work and see how all the pieces fit together.  </a:t>
            </a:r>
          </a:p>
          <a:p>
            <a:endParaRPr lang="en-US" baseline="0" dirty="0" smtClean="0"/>
          </a:p>
          <a:p>
            <a:r>
              <a:rPr lang="en-US" baseline="0" dirty="0" smtClean="0"/>
              <a:t>Think about the objectives and the conclusions you’ve reached by sorting through the data.</a:t>
            </a:r>
          </a:p>
          <a:p>
            <a:endParaRPr lang="en-US" baseline="0" dirty="0" smtClean="0"/>
          </a:p>
          <a:p>
            <a:r>
              <a:rPr lang="en-US" baseline="0" dirty="0" smtClean="0"/>
              <a:t>Think about the patterns and things that surprised you.  </a:t>
            </a:r>
          </a:p>
          <a:p>
            <a:endParaRPr lang="en-US" baseline="0" dirty="0" smtClean="0"/>
          </a:p>
          <a:p>
            <a:r>
              <a:rPr lang="en-US" baseline="0" dirty="0" smtClean="0"/>
              <a:t>The </a:t>
            </a:r>
            <a:r>
              <a:rPr lang="en-US" b="1" baseline="0" dirty="0" smtClean="0"/>
              <a:t>key findings </a:t>
            </a:r>
            <a:r>
              <a:rPr lang="en-US" baseline="0" dirty="0" smtClean="0"/>
              <a:t>in your data will help you set the stage for how you will present your work.  </a:t>
            </a:r>
          </a:p>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364684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lots of</a:t>
            </a:r>
            <a:r>
              <a:rPr lang="en-US" baseline="0" dirty="0" smtClean="0"/>
              <a:t> different schools of thought on what goes into making a good data visualization.  </a:t>
            </a:r>
            <a:endParaRPr lang="en-US" dirty="0" smtClean="0"/>
          </a:p>
          <a:p>
            <a:r>
              <a:rPr lang="en-US" dirty="0" smtClean="0"/>
              <a:t>This visualization</a:t>
            </a:r>
            <a:r>
              <a:rPr lang="en-US" baseline="0" dirty="0" smtClean="0"/>
              <a:t> comes from David McCandless (https://www.informationisbeautiful.net/visualizations/what-makes-a-good-data-visualization/)</a:t>
            </a:r>
          </a:p>
          <a:p>
            <a:endParaRPr lang="en-US" dirty="0" smtClean="0"/>
          </a:p>
          <a:p>
            <a:r>
              <a:rPr lang="en-US" dirty="0" smtClean="0"/>
              <a:t>He</a:t>
            </a:r>
            <a:r>
              <a:rPr lang="en-US" baseline="0" dirty="0" smtClean="0"/>
              <a:t> explains that s</a:t>
            </a:r>
            <a:r>
              <a:rPr lang="en-US" dirty="0" smtClean="0"/>
              <a:t>uccessful</a:t>
            </a:r>
            <a:r>
              <a:rPr lang="en-US" baseline="0" dirty="0" smtClean="0"/>
              <a:t> visualization is an intersection of a Story, Goal, Visual Form, and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Story</a:t>
            </a:r>
            <a:r>
              <a:rPr lang="en-US" sz="1200" b="0" i="0" kern="1200" dirty="0" smtClean="0">
                <a:solidFill>
                  <a:schemeClr val="tx1"/>
                </a:solidFill>
                <a:effectLst/>
                <a:latin typeface="+mn-lt"/>
                <a:ea typeface="+mn-ea"/>
                <a:cs typeface="+mn-cs"/>
              </a:rPr>
              <a:t>: a clear and compelling narrative or concept</a:t>
            </a:r>
          </a:p>
          <a:p>
            <a:r>
              <a:rPr lang="en-US" sz="1200" b="1" i="0" kern="1200" dirty="0" smtClean="0">
                <a:solidFill>
                  <a:schemeClr val="tx1"/>
                </a:solidFill>
                <a:effectLst/>
                <a:latin typeface="+mn-lt"/>
                <a:ea typeface="+mn-ea"/>
                <a:cs typeface="+mn-cs"/>
              </a:rPr>
              <a:t>Information</a:t>
            </a:r>
            <a:r>
              <a:rPr lang="en-US" sz="1200" b="0" i="0" kern="1200" dirty="0" smtClean="0">
                <a:solidFill>
                  <a:schemeClr val="tx1"/>
                </a:solidFill>
                <a:effectLst/>
                <a:latin typeface="+mn-lt"/>
                <a:ea typeface="+mn-ea"/>
                <a:cs typeface="+mn-cs"/>
              </a:rPr>
              <a:t>: the data you are working with</a:t>
            </a:r>
          </a:p>
          <a:p>
            <a:r>
              <a:rPr lang="en-US" sz="1200" b="1" i="0" kern="1200" dirty="0" smtClean="0">
                <a:solidFill>
                  <a:schemeClr val="tx1"/>
                </a:solidFill>
                <a:effectLst/>
                <a:latin typeface="+mn-lt"/>
                <a:ea typeface="+mn-ea"/>
                <a:cs typeface="+mn-cs"/>
              </a:rPr>
              <a:t>Goal</a:t>
            </a:r>
            <a:r>
              <a:rPr lang="en-US" sz="1200" b="0" i="0" kern="1200" dirty="0" smtClean="0">
                <a:solidFill>
                  <a:schemeClr val="tx1"/>
                </a:solidFill>
                <a:effectLst/>
                <a:latin typeface="+mn-lt"/>
                <a:ea typeface="+mn-ea"/>
                <a:cs typeface="+mn-cs"/>
              </a:rPr>
              <a:t>: a specific objective or function for the visual</a:t>
            </a:r>
          </a:p>
          <a:p>
            <a:r>
              <a:rPr lang="en-US" sz="1200" b="1" i="0" kern="1200" dirty="0" smtClean="0">
                <a:solidFill>
                  <a:schemeClr val="tx1"/>
                </a:solidFill>
                <a:effectLst/>
                <a:latin typeface="+mn-lt"/>
                <a:ea typeface="+mn-ea"/>
                <a:cs typeface="+mn-cs"/>
              </a:rPr>
              <a:t>Visual form</a:t>
            </a:r>
            <a:r>
              <a:rPr lang="en-US" sz="1200" b="0" i="0" kern="1200" dirty="0" smtClean="0">
                <a:solidFill>
                  <a:schemeClr val="tx1"/>
                </a:solidFill>
                <a:effectLst/>
                <a:latin typeface="+mn-lt"/>
                <a:ea typeface="+mn-ea"/>
                <a:cs typeface="+mn-cs"/>
              </a:rPr>
              <a:t>: the beauty</a:t>
            </a:r>
            <a:r>
              <a:rPr lang="en-US" sz="1200" b="0" i="0" kern="1200" baseline="0" dirty="0" smtClean="0">
                <a:solidFill>
                  <a:schemeClr val="tx1"/>
                </a:solidFill>
                <a:effectLst/>
                <a:latin typeface="+mn-lt"/>
                <a:ea typeface="+mn-ea"/>
                <a:cs typeface="+mn-cs"/>
              </a:rPr>
              <a:t>, appearance (</a:t>
            </a:r>
            <a:r>
              <a:rPr lang="en-US" sz="1200" b="0" i="0" kern="1200" dirty="0" smtClean="0">
                <a:solidFill>
                  <a:schemeClr val="tx1"/>
                </a:solidFill>
                <a:effectLst/>
                <a:latin typeface="+mn-lt"/>
                <a:ea typeface="+mn-ea"/>
                <a:cs typeface="+mn-cs"/>
              </a:rPr>
              <a:t>an effective use of metaphor or visual expression)</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BB5080-A3A9-4B60-A985-B3A96A75873A}" type="slidenum">
              <a:rPr lang="en-US" smtClean="0"/>
              <a:t>6</a:t>
            </a:fld>
            <a:endParaRPr lang="en-US"/>
          </a:p>
        </p:txBody>
      </p:sp>
    </p:spTree>
    <p:extLst>
      <p:ext uri="{BB962C8B-B14F-4D97-AF65-F5344CB8AC3E}">
        <p14:creationId xmlns:p14="http://schemas.microsoft.com/office/powerpoint/2010/main" val="383394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you’ve identified the major findings of your work, these are the steps you need to do to create a final visualization:</a:t>
            </a:r>
          </a:p>
          <a:p>
            <a:pPr marL="171450" indent="-171450">
              <a:buFontTx/>
              <a:buChar char="-"/>
            </a:pPr>
            <a:r>
              <a:rPr lang="en-US" baseline="0" dirty="0" smtClean="0"/>
              <a:t>First you need to remember who your target audience is</a:t>
            </a:r>
          </a:p>
          <a:p>
            <a:pPr marL="628650" lvl="1" indent="-171450">
              <a:buFontTx/>
              <a:buChar char="-"/>
            </a:pPr>
            <a:r>
              <a:rPr lang="en-US" baseline="0" dirty="0" smtClean="0"/>
              <a:t>Have they been involved with the work along the way, or is this the first time they are seeing it?</a:t>
            </a:r>
          </a:p>
          <a:p>
            <a:pPr marL="628650" lvl="1" indent="-171450">
              <a:buFontTx/>
              <a:buChar char="-"/>
            </a:pPr>
            <a:r>
              <a:rPr lang="en-US" baseline="0" dirty="0" smtClean="0"/>
              <a:t>Do they have a background in the tools and methods that you used?</a:t>
            </a:r>
          </a:p>
          <a:p>
            <a:pPr marL="171450" lvl="0" indent="-171450">
              <a:buFontTx/>
              <a:buChar char="-"/>
            </a:pPr>
            <a:r>
              <a:rPr lang="en-US" baseline="0" dirty="0" smtClean="0"/>
              <a:t>Next, define the goal of the visualization.  This is usually the goal of the data science project.  </a:t>
            </a:r>
          </a:p>
          <a:p>
            <a:pPr marL="628650" lvl="1" indent="-171450">
              <a:buFontTx/>
              <a:buChar char="-"/>
            </a:pPr>
            <a:r>
              <a:rPr lang="en-US" baseline="0" dirty="0" smtClean="0"/>
              <a:t>What was the information gap the stakeholder was trying to fill?  Try to focus your visualization towards answering that.</a:t>
            </a:r>
          </a:p>
          <a:p>
            <a:pPr marL="171450" lvl="0" indent="-171450">
              <a:buFontTx/>
              <a:buChar char="-"/>
            </a:pPr>
            <a:r>
              <a:rPr lang="en-US" baseline="0" dirty="0" smtClean="0"/>
              <a:t>Ideate – </a:t>
            </a:r>
            <a:r>
              <a:rPr lang="en-US" baseline="0" dirty="0" smtClean="0"/>
              <a:t>In this step, try to form </a:t>
            </a:r>
            <a:r>
              <a:rPr lang="en-US" baseline="0" dirty="0" smtClean="0"/>
              <a:t>several kinds of ideas for presenting the data</a:t>
            </a:r>
          </a:p>
          <a:p>
            <a:pPr marL="171450" lvl="0" indent="-171450">
              <a:buFontTx/>
              <a:buChar char="-"/>
            </a:pPr>
            <a:r>
              <a:rPr lang="en-US" baseline="0" dirty="0" smtClean="0"/>
              <a:t>Prototype – create several prototypes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Test - ask your fellow data scientists or domain SME for their feedback </a:t>
            </a:r>
          </a:p>
        </p:txBody>
      </p:sp>
      <p:sp>
        <p:nvSpPr>
          <p:cNvPr id="4" name="Slide Number Placeholder 3"/>
          <p:cNvSpPr>
            <a:spLocks noGrp="1"/>
          </p:cNvSpPr>
          <p:nvPr>
            <p:ph type="sldNum" sz="quarter" idx="10"/>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15143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let’s go over at a more granular</a:t>
            </a:r>
            <a:r>
              <a:rPr lang="en-US" baseline="0" dirty="0" smtClean="0"/>
              <a:t> level the different things you can do with your visualizations to make it easier for your story to be understood.</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8</a:t>
            </a:fld>
            <a:endParaRPr lang="en-US"/>
          </a:p>
        </p:txBody>
      </p:sp>
    </p:spTree>
    <p:extLst>
      <p:ext uri="{BB962C8B-B14F-4D97-AF65-F5344CB8AC3E}">
        <p14:creationId xmlns:p14="http://schemas.microsoft.com/office/powerpoint/2010/main" val="59871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When using a line graph, you can </a:t>
            </a:r>
            <a:r>
              <a:rPr lang="en-US" baseline="0" dirty="0" smtClean="0"/>
              <a:t>thicken a line or use a particular color to bring attention to it, especially when comparing multiple </a:t>
            </a:r>
            <a:r>
              <a:rPr lang="en-US" baseline="0" dirty="0" smtClean="0"/>
              <a:t>lines.  </a:t>
            </a:r>
          </a:p>
          <a:p>
            <a:pPr marL="171450" indent="-171450">
              <a:buFontTx/>
              <a:buChar char="-"/>
            </a:pPr>
            <a:endParaRPr lang="en-US" baseline="0" dirty="0" smtClean="0"/>
          </a:p>
          <a:p>
            <a:pPr marL="171450" indent="-171450">
              <a:buFontTx/>
              <a:buChar char="-"/>
            </a:pPr>
            <a:r>
              <a:rPr lang="en-US" baseline="0" dirty="0" smtClean="0"/>
              <a:t>In this graph, the bold T1 line is easiest to see.</a:t>
            </a:r>
          </a:p>
          <a:p>
            <a:pPr marL="171450" indent="-171450">
              <a:buFontTx/>
              <a:buChar char="-"/>
            </a:pPr>
            <a:r>
              <a:rPr lang="en-US" baseline="0" dirty="0" smtClean="0"/>
              <a:t>If you want your audience to focus on just one line, such as the mean of different lines, color the rest one color, and make the main one a contrasting color and heavier weight.</a:t>
            </a:r>
          </a:p>
          <a:p>
            <a:pPr marL="628650" lvl="1" indent="-171450">
              <a:buFontTx/>
              <a:buChar char="-"/>
            </a:pPr>
            <a:r>
              <a:rPr lang="en-US" baseline="0" dirty="0" smtClean="0"/>
              <a:t>Also, you can add a label explaining why that one line is standing out</a:t>
            </a:r>
            <a:endParaRPr lang="en-US" baseline="0" dirty="0" smtClean="0"/>
          </a:p>
        </p:txBody>
      </p:sp>
      <p:sp>
        <p:nvSpPr>
          <p:cNvPr id="4" name="Slide Number Placeholder 3"/>
          <p:cNvSpPr>
            <a:spLocks noGrp="1"/>
          </p:cNvSpPr>
          <p:nvPr>
            <p:ph type="sldNum" sz="quarter" idx="10"/>
          </p:nvPr>
        </p:nvSpPr>
        <p:spPr/>
        <p:txBody>
          <a:bodyPr/>
          <a:lstStyle/>
          <a:p>
            <a:fld id="{66FFE123-2863-4BA4-96D6-C2215E59C391}" type="slidenum">
              <a:rPr lang="en-US" smtClean="0"/>
              <a:t>9</a:t>
            </a:fld>
            <a:endParaRPr lang="en-US"/>
          </a:p>
        </p:txBody>
      </p:sp>
    </p:spTree>
    <p:extLst>
      <p:ext uri="{BB962C8B-B14F-4D97-AF65-F5344CB8AC3E}">
        <p14:creationId xmlns:p14="http://schemas.microsoft.com/office/powerpoint/2010/main" val="136749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708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9367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188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658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920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20401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9140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843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4286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436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8367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0763C584-8AEF-4A43-8713-A662A829C1CE}"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40030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23.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hyperlink" Target="https://creativecommons.org/licenses/by-sa/3.0/" TargetMode="External"/><Relationship Id="rId5" Type="http://schemas.openxmlformats.org/officeDocument/2006/relationships/image" Target="../media/image3.jpeg"/><Relationship Id="rId4" Type="http://schemas.openxmlformats.org/officeDocument/2006/relationships/hyperlink" Target="https://www.flickr.com/photos/jeffreywarren/40647517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a:t>
            </a:r>
            <a:r>
              <a:rPr lang="en-US" dirty="0" smtClean="0"/>
              <a:t>e and Act</a:t>
            </a:r>
            <a:endParaRPr lang="en-US" dirty="0"/>
          </a:p>
        </p:txBody>
      </p:sp>
      <p:sp>
        <p:nvSpPr>
          <p:cNvPr id="3" name="Subtitle 2"/>
          <p:cNvSpPr>
            <a:spLocks noGrp="1"/>
          </p:cNvSpPr>
          <p:nvPr>
            <p:ph type="subTitle" idx="1"/>
          </p:nvPr>
        </p:nvSpPr>
        <p:spPr/>
        <p:txBody>
          <a:bodyPr/>
          <a:lstStyle/>
          <a:p>
            <a:r>
              <a:rPr lang="en-US" dirty="0"/>
              <a:t>WKSP 722 Module </a:t>
            </a:r>
            <a:r>
              <a:rPr lang="en-US" dirty="0" smtClean="0"/>
              <a:t>4, </a:t>
            </a:r>
            <a:r>
              <a:rPr lang="en-US" dirty="0"/>
              <a:t>Lesson </a:t>
            </a:r>
            <a:r>
              <a:rPr lang="en-US" dirty="0" smtClean="0"/>
              <a:t>1</a:t>
            </a:r>
            <a:endParaRPr lang="en-US" dirty="0"/>
          </a:p>
        </p:txBody>
      </p:sp>
    </p:spTree>
    <p:extLst>
      <p:ext uri="{BB962C8B-B14F-4D97-AF65-F5344CB8AC3E}">
        <p14:creationId xmlns:p14="http://schemas.microsoft.com/office/powerpoint/2010/main" val="479257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Art</a:t>
            </a:r>
            <a:endParaRPr lang="en-US" dirty="0"/>
          </a:p>
        </p:txBody>
      </p:sp>
      <p:sp>
        <p:nvSpPr>
          <p:cNvPr id="3" name="Content Placeholder 2"/>
          <p:cNvSpPr>
            <a:spLocks noGrp="1"/>
          </p:cNvSpPr>
          <p:nvPr>
            <p:ph idx="1"/>
          </p:nvPr>
        </p:nvSpPr>
        <p:spPr>
          <a:xfrm>
            <a:off x="838200" y="1825624"/>
            <a:ext cx="10515600" cy="5146675"/>
          </a:xfrm>
        </p:spPr>
        <p:txBody>
          <a:bodyPr>
            <a:normAutofit/>
          </a:bodyPr>
          <a:lstStyle/>
          <a:p>
            <a:r>
              <a:rPr lang="en-US" dirty="0" smtClean="0">
                <a:solidFill>
                  <a:schemeClr val="bg1">
                    <a:lumMod val="50000"/>
                    <a:lumOff val="50000"/>
                  </a:schemeClr>
                </a:solidFill>
              </a:rPr>
              <a:t>Line</a:t>
            </a:r>
          </a:p>
          <a:p>
            <a:pPr lvl="1"/>
            <a:r>
              <a:rPr lang="en-US" dirty="0" smtClean="0">
                <a:solidFill>
                  <a:schemeClr val="bg1">
                    <a:lumMod val="50000"/>
                    <a:lumOff val="50000"/>
                  </a:schemeClr>
                </a:solidFill>
              </a:rPr>
              <a:t>Thickness, color, direction</a:t>
            </a:r>
          </a:p>
          <a:p>
            <a:r>
              <a:rPr lang="en-US" dirty="0" smtClean="0"/>
              <a:t>Shape</a:t>
            </a:r>
          </a:p>
          <a:p>
            <a:pPr lvl="1"/>
            <a:r>
              <a:rPr lang="en-US" dirty="0" smtClean="0"/>
              <a:t>Stick with 2D</a:t>
            </a:r>
          </a:p>
          <a:p>
            <a:r>
              <a:rPr lang="en-US" dirty="0" smtClean="0">
                <a:solidFill>
                  <a:schemeClr val="bg1">
                    <a:lumMod val="50000"/>
                    <a:lumOff val="50000"/>
                  </a:schemeClr>
                </a:solidFill>
              </a:rPr>
              <a:t>Color</a:t>
            </a:r>
          </a:p>
          <a:p>
            <a:r>
              <a:rPr lang="en-US" dirty="0" smtClean="0">
                <a:solidFill>
                  <a:schemeClr val="bg1">
                    <a:lumMod val="50000"/>
                    <a:lumOff val="50000"/>
                  </a:schemeClr>
                </a:solidFill>
              </a:rPr>
              <a:t>Space</a:t>
            </a:r>
          </a:p>
          <a:p>
            <a:pPr lvl="1"/>
            <a:r>
              <a:rPr lang="en-US" dirty="0" smtClean="0">
                <a:solidFill>
                  <a:schemeClr val="bg1">
                    <a:lumMod val="50000"/>
                    <a:lumOff val="50000"/>
                  </a:schemeClr>
                </a:solidFill>
              </a:rPr>
              <a:t>Spacing between elements</a:t>
            </a:r>
          </a:p>
          <a:p>
            <a:r>
              <a:rPr lang="en-US" dirty="0" smtClean="0">
                <a:solidFill>
                  <a:schemeClr val="bg1">
                    <a:lumMod val="50000"/>
                    <a:lumOff val="50000"/>
                  </a:schemeClr>
                </a:solidFill>
              </a:rPr>
              <a:t>Movement</a:t>
            </a:r>
          </a:p>
          <a:p>
            <a:pPr lvl="1"/>
            <a:r>
              <a:rPr lang="en-US" dirty="0" smtClean="0">
                <a:solidFill>
                  <a:schemeClr val="bg1">
                    <a:lumMod val="50000"/>
                    <a:lumOff val="50000"/>
                  </a:schemeClr>
                </a:solidFill>
              </a:rPr>
              <a:t>Show change over time</a:t>
            </a:r>
          </a:p>
          <a:p>
            <a:pPr lvl="1"/>
            <a:r>
              <a:rPr lang="en-US" dirty="0" smtClean="0">
                <a:solidFill>
                  <a:schemeClr val="bg1">
                    <a:lumMod val="50000"/>
                    <a:lumOff val="50000"/>
                  </a:schemeClr>
                </a:solidFill>
              </a:rPr>
              <a:t>Use sparingly</a:t>
            </a:r>
            <a:endParaRPr lang="en-US" dirty="0">
              <a:solidFill>
                <a:schemeClr val="bg1">
                  <a:lumMod val="50000"/>
                  <a:lumOff val="50000"/>
                </a:schemeClr>
              </a:solidFill>
            </a:endParaRPr>
          </a:p>
        </p:txBody>
      </p:sp>
      <p:pic>
        <p:nvPicPr>
          <p:cNvPr id="4" name="Picture 3"/>
          <p:cNvPicPr>
            <a:picLocks noChangeAspect="1"/>
          </p:cNvPicPr>
          <p:nvPr/>
        </p:nvPicPr>
        <p:blipFill>
          <a:blip r:embed="rId3"/>
          <a:stretch>
            <a:fillRect/>
          </a:stretch>
        </p:blipFill>
        <p:spPr>
          <a:xfrm>
            <a:off x="7372350" y="506510"/>
            <a:ext cx="3981450" cy="3590925"/>
          </a:xfrm>
          <a:prstGeom prst="rect">
            <a:avLst/>
          </a:prstGeom>
        </p:spPr>
      </p:pic>
    </p:spTree>
    <p:extLst>
      <p:ext uri="{BB962C8B-B14F-4D97-AF65-F5344CB8AC3E}">
        <p14:creationId xmlns:p14="http://schemas.microsoft.com/office/powerpoint/2010/main" val="958105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Art</a:t>
            </a:r>
            <a:endParaRPr lang="en-US" dirty="0"/>
          </a:p>
        </p:txBody>
      </p:sp>
      <p:sp>
        <p:nvSpPr>
          <p:cNvPr id="3" name="Content Placeholder 2"/>
          <p:cNvSpPr>
            <a:spLocks noGrp="1"/>
          </p:cNvSpPr>
          <p:nvPr>
            <p:ph idx="1"/>
          </p:nvPr>
        </p:nvSpPr>
        <p:spPr>
          <a:xfrm>
            <a:off x="838200" y="1825624"/>
            <a:ext cx="10515600" cy="5146675"/>
          </a:xfrm>
        </p:spPr>
        <p:txBody>
          <a:bodyPr>
            <a:normAutofit/>
          </a:bodyPr>
          <a:lstStyle/>
          <a:p>
            <a:r>
              <a:rPr lang="en-US" dirty="0" smtClean="0">
                <a:solidFill>
                  <a:schemeClr val="bg1">
                    <a:lumMod val="50000"/>
                    <a:lumOff val="50000"/>
                  </a:schemeClr>
                </a:solidFill>
              </a:rPr>
              <a:t>Line</a:t>
            </a:r>
          </a:p>
          <a:p>
            <a:pPr lvl="1"/>
            <a:r>
              <a:rPr lang="en-US" dirty="0" smtClean="0">
                <a:solidFill>
                  <a:schemeClr val="bg1">
                    <a:lumMod val="50000"/>
                    <a:lumOff val="50000"/>
                  </a:schemeClr>
                </a:solidFill>
              </a:rPr>
              <a:t>Thickness, color, direction</a:t>
            </a:r>
          </a:p>
          <a:p>
            <a:r>
              <a:rPr lang="en-US" dirty="0" smtClean="0">
                <a:solidFill>
                  <a:schemeClr val="bg1">
                    <a:lumMod val="50000"/>
                    <a:lumOff val="50000"/>
                  </a:schemeClr>
                </a:solidFill>
              </a:rPr>
              <a:t>Shape</a:t>
            </a:r>
          </a:p>
          <a:p>
            <a:pPr lvl="1"/>
            <a:r>
              <a:rPr lang="en-US" dirty="0" smtClean="0">
                <a:solidFill>
                  <a:schemeClr val="bg1">
                    <a:lumMod val="50000"/>
                    <a:lumOff val="50000"/>
                  </a:schemeClr>
                </a:solidFill>
              </a:rPr>
              <a:t>Stick with 2D</a:t>
            </a:r>
          </a:p>
          <a:p>
            <a:r>
              <a:rPr lang="en-US" dirty="0" smtClean="0"/>
              <a:t>Color</a:t>
            </a:r>
          </a:p>
          <a:p>
            <a:r>
              <a:rPr lang="en-US" dirty="0" smtClean="0">
                <a:solidFill>
                  <a:schemeClr val="bg1">
                    <a:lumMod val="50000"/>
                    <a:lumOff val="50000"/>
                  </a:schemeClr>
                </a:solidFill>
              </a:rPr>
              <a:t>Space</a:t>
            </a:r>
          </a:p>
          <a:p>
            <a:pPr lvl="1"/>
            <a:r>
              <a:rPr lang="en-US" dirty="0" smtClean="0">
                <a:solidFill>
                  <a:schemeClr val="bg1">
                    <a:lumMod val="50000"/>
                    <a:lumOff val="50000"/>
                  </a:schemeClr>
                </a:solidFill>
              </a:rPr>
              <a:t>Spacing between elements</a:t>
            </a:r>
          </a:p>
          <a:p>
            <a:r>
              <a:rPr lang="en-US" dirty="0" smtClean="0">
                <a:solidFill>
                  <a:schemeClr val="bg1">
                    <a:lumMod val="50000"/>
                    <a:lumOff val="50000"/>
                  </a:schemeClr>
                </a:solidFill>
              </a:rPr>
              <a:t>Movement</a:t>
            </a:r>
          </a:p>
          <a:p>
            <a:pPr lvl="1"/>
            <a:r>
              <a:rPr lang="en-US" dirty="0" smtClean="0">
                <a:solidFill>
                  <a:schemeClr val="bg1">
                    <a:lumMod val="50000"/>
                    <a:lumOff val="50000"/>
                  </a:schemeClr>
                </a:solidFill>
              </a:rPr>
              <a:t>Show change over time</a:t>
            </a:r>
          </a:p>
          <a:p>
            <a:pPr lvl="1"/>
            <a:r>
              <a:rPr lang="en-US" dirty="0" smtClean="0">
                <a:solidFill>
                  <a:schemeClr val="bg1">
                    <a:lumMod val="50000"/>
                    <a:lumOff val="50000"/>
                  </a:schemeClr>
                </a:solidFill>
              </a:rPr>
              <a:t>Use sparingly</a:t>
            </a:r>
            <a:endParaRPr lang="en-US" dirty="0">
              <a:solidFill>
                <a:schemeClr val="bg1">
                  <a:lumMod val="50000"/>
                  <a:lumOff val="50000"/>
                </a:schemeClr>
              </a:solidFill>
            </a:endParaRPr>
          </a:p>
        </p:txBody>
      </p:sp>
      <p:pic>
        <p:nvPicPr>
          <p:cNvPr id="7" name="Picture 6"/>
          <p:cNvPicPr>
            <a:picLocks noChangeAspect="1"/>
          </p:cNvPicPr>
          <p:nvPr/>
        </p:nvPicPr>
        <p:blipFill>
          <a:blip r:embed="rId3"/>
          <a:stretch>
            <a:fillRect/>
          </a:stretch>
        </p:blipFill>
        <p:spPr>
          <a:xfrm>
            <a:off x="5182076" y="2259912"/>
            <a:ext cx="3102359" cy="2427757"/>
          </a:xfrm>
          <a:prstGeom prst="rect">
            <a:avLst/>
          </a:prstGeom>
        </p:spPr>
      </p:pic>
      <p:pic>
        <p:nvPicPr>
          <p:cNvPr id="6" name="Picture 5"/>
          <p:cNvPicPr>
            <a:picLocks noChangeAspect="1"/>
          </p:cNvPicPr>
          <p:nvPr/>
        </p:nvPicPr>
        <p:blipFill>
          <a:blip r:embed="rId4"/>
          <a:stretch>
            <a:fillRect/>
          </a:stretch>
        </p:blipFill>
        <p:spPr>
          <a:xfrm>
            <a:off x="7403808" y="476809"/>
            <a:ext cx="2789554" cy="2427757"/>
          </a:xfrm>
          <a:prstGeom prst="rect">
            <a:avLst/>
          </a:prstGeom>
        </p:spPr>
      </p:pic>
    </p:spTree>
    <p:extLst>
      <p:ext uri="{BB962C8B-B14F-4D97-AF65-F5344CB8AC3E}">
        <p14:creationId xmlns:p14="http://schemas.microsoft.com/office/powerpoint/2010/main" val="4116249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Art</a:t>
            </a:r>
            <a:endParaRPr lang="en-US" dirty="0"/>
          </a:p>
        </p:txBody>
      </p:sp>
      <p:sp>
        <p:nvSpPr>
          <p:cNvPr id="3" name="Content Placeholder 2"/>
          <p:cNvSpPr>
            <a:spLocks noGrp="1"/>
          </p:cNvSpPr>
          <p:nvPr>
            <p:ph idx="1"/>
          </p:nvPr>
        </p:nvSpPr>
        <p:spPr>
          <a:xfrm>
            <a:off x="838200" y="1825624"/>
            <a:ext cx="10515600" cy="5146675"/>
          </a:xfrm>
        </p:spPr>
        <p:txBody>
          <a:bodyPr>
            <a:normAutofit/>
          </a:bodyPr>
          <a:lstStyle/>
          <a:p>
            <a:r>
              <a:rPr lang="en-US" dirty="0" smtClean="0">
                <a:solidFill>
                  <a:schemeClr val="bg1">
                    <a:lumMod val="50000"/>
                    <a:lumOff val="50000"/>
                  </a:schemeClr>
                </a:solidFill>
              </a:rPr>
              <a:t>Line</a:t>
            </a:r>
          </a:p>
          <a:p>
            <a:pPr lvl="1"/>
            <a:r>
              <a:rPr lang="en-US" dirty="0" smtClean="0">
                <a:solidFill>
                  <a:schemeClr val="bg1">
                    <a:lumMod val="50000"/>
                    <a:lumOff val="50000"/>
                  </a:schemeClr>
                </a:solidFill>
              </a:rPr>
              <a:t>Thickness, color, direction</a:t>
            </a:r>
          </a:p>
          <a:p>
            <a:r>
              <a:rPr lang="en-US" dirty="0" smtClean="0">
                <a:solidFill>
                  <a:schemeClr val="bg1">
                    <a:lumMod val="50000"/>
                    <a:lumOff val="50000"/>
                  </a:schemeClr>
                </a:solidFill>
              </a:rPr>
              <a:t>Shape</a:t>
            </a:r>
          </a:p>
          <a:p>
            <a:pPr lvl="1"/>
            <a:r>
              <a:rPr lang="en-US" dirty="0" smtClean="0">
                <a:solidFill>
                  <a:schemeClr val="bg1">
                    <a:lumMod val="50000"/>
                    <a:lumOff val="50000"/>
                  </a:schemeClr>
                </a:solidFill>
              </a:rPr>
              <a:t>Stick with 2D</a:t>
            </a:r>
          </a:p>
          <a:p>
            <a:r>
              <a:rPr lang="en-US" dirty="0" smtClean="0">
                <a:solidFill>
                  <a:schemeClr val="bg1">
                    <a:lumMod val="50000"/>
                    <a:lumOff val="50000"/>
                  </a:schemeClr>
                </a:solidFill>
              </a:rPr>
              <a:t>Color</a:t>
            </a:r>
          </a:p>
          <a:p>
            <a:r>
              <a:rPr lang="en-US" dirty="0" smtClean="0"/>
              <a:t>Space</a:t>
            </a:r>
          </a:p>
          <a:p>
            <a:pPr lvl="1"/>
            <a:r>
              <a:rPr lang="en-US" dirty="0" smtClean="0"/>
              <a:t>Spacing between elements</a:t>
            </a:r>
          </a:p>
          <a:p>
            <a:r>
              <a:rPr lang="en-US" dirty="0" smtClean="0">
                <a:solidFill>
                  <a:schemeClr val="bg1">
                    <a:lumMod val="50000"/>
                    <a:lumOff val="50000"/>
                  </a:schemeClr>
                </a:solidFill>
              </a:rPr>
              <a:t>Movement</a:t>
            </a:r>
          </a:p>
          <a:p>
            <a:pPr lvl="1"/>
            <a:r>
              <a:rPr lang="en-US" dirty="0" smtClean="0">
                <a:solidFill>
                  <a:schemeClr val="bg1">
                    <a:lumMod val="50000"/>
                    <a:lumOff val="50000"/>
                  </a:schemeClr>
                </a:solidFill>
              </a:rPr>
              <a:t>Show change over time</a:t>
            </a:r>
          </a:p>
          <a:p>
            <a:pPr lvl="1"/>
            <a:r>
              <a:rPr lang="en-US" dirty="0" smtClean="0">
                <a:solidFill>
                  <a:schemeClr val="bg1">
                    <a:lumMod val="50000"/>
                    <a:lumOff val="50000"/>
                  </a:schemeClr>
                </a:solidFill>
              </a:rPr>
              <a:t>Use sparingly</a:t>
            </a:r>
            <a:endParaRPr lang="en-US" dirty="0">
              <a:solidFill>
                <a:schemeClr val="bg1">
                  <a:lumMod val="50000"/>
                  <a:lumOff val="50000"/>
                </a:schemeClr>
              </a:solidFill>
            </a:endParaRPr>
          </a:p>
        </p:txBody>
      </p:sp>
      <p:pic>
        <p:nvPicPr>
          <p:cNvPr id="5" name="Picture 4"/>
          <p:cNvPicPr>
            <a:picLocks noChangeAspect="1"/>
          </p:cNvPicPr>
          <p:nvPr/>
        </p:nvPicPr>
        <p:blipFill>
          <a:blip r:embed="rId3"/>
          <a:stretch>
            <a:fillRect/>
          </a:stretch>
        </p:blipFill>
        <p:spPr>
          <a:xfrm>
            <a:off x="6305157" y="475725"/>
            <a:ext cx="5048644" cy="3785189"/>
          </a:xfrm>
          <a:prstGeom prst="rect">
            <a:avLst/>
          </a:prstGeom>
        </p:spPr>
      </p:pic>
      <p:sp>
        <p:nvSpPr>
          <p:cNvPr id="6" name="Rectangle 5"/>
          <p:cNvSpPr/>
          <p:nvPr/>
        </p:nvSpPr>
        <p:spPr>
          <a:xfrm>
            <a:off x="9473938" y="2611225"/>
            <a:ext cx="2045617" cy="184765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813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Art</a:t>
            </a:r>
            <a:endParaRPr lang="en-US" dirty="0"/>
          </a:p>
        </p:txBody>
      </p:sp>
      <p:sp>
        <p:nvSpPr>
          <p:cNvPr id="3" name="Content Placeholder 2"/>
          <p:cNvSpPr>
            <a:spLocks noGrp="1"/>
          </p:cNvSpPr>
          <p:nvPr>
            <p:ph idx="1"/>
          </p:nvPr>
        </p:nvSpPr>
        <p:spPr>
          <a:xfrm>
            <a:off x="838200" y="1825624"/>
            <a:ext cx="10515600" cy="5146675"/>
          </a:xfrm>
        </p:spPr>
        <p:txBody>
          <a:bodyPr>
            <a:normAutofit/>
          </a:bodyPr>
          <a:lstStyle/>
          <a:p>
            <a:r>
              <a:rPr lang="en-US" dirty="0" smtClean="0">
                <a:solidFill>
                  <a:schemeClr val="bg1">
                    <a:lumMod val="50000"/>
                    <a:lumOff val="50000"/>
                  </a:schemeClr>
                </a:solidFill>
              </a:rPr>
              <a:t>Line</a:t>
            </a:r>
          </a:p>
          <a:p>
            <a:pPr lvl="1"/>
            <a:r>
              <a:rPr lang="en-US" dirty="0" smtClean="0">
                <a:solidFill>
                  <a:schemeClr val="bg1">
                    <a:lumMod val="50000"/>
                    <a:lumOff val="50000"/>
                  </a:schemeClr>
                </a:solidFill>
              </a:rPr>
              <a:t>Thickness, color, direction</a:t>
            </a:r>
          </a:p>
          <a:p>
            <a:r>
              <a:rPr lang="en-US" dirty="0" smtClean="0">
                <a:solidFill>
                  <a:schemeClr val="bg1">
                    <a:lumMod val="50000"/>
                    <a:lumOff val="50000"/>
                  </a:schemeClr>
                </a:solidFill>
              </a:rPr>
              <a:t>Shape</a:t>
            </a:r>
          </a:p>
          <a:p>
            <a:pPr lvl="1"/>
            <a:r>
              <a:rPr lang="en-US" dirty="0" smtClean="0">
                <a:solidFill>
                  <a:schemeClr val="bg1">
                    <a:lumMod val="50000"/>
                    <a:lumOff val="50000"/>
                  </a:schemeClr>
                </a:solidFill>
              </a:rPr>
              <a:t>Stick with 2D</a:t>
            </a:r>
          </a:p>
          <a:p>
            <a:r>
              <a:rPr lang="en-US" dirty="0" smtClean="0">
                <a:solidFill>
                  <a:schemeClr val="bg1">
                    <a:lumMod val="50000"/>
                    <a:lumOff val="50000"/>
                  </a:schemeClr>
                </a:solidFill>
              </a:rPr>
              <a:t>Color</a:t>
            </a:r>
          </a:p>
          <a:p>
            <a:r>
              <a:rPr lang="en-US" dirty="0" smtClean="0">
                <a:solidFill>
                  <a:schemeClr val="bg1">
                    <a:lumMod val="50000"/>
                    <a:lumOff val="50000"/>
                  </a:schemeClr>
                </a:solidFill>
              </a:rPr>
              <a:t>Space</a:t>
            </a:r>
          </a:p>
          <a:p>
            <a:pPr lvl="1"/>
            <a:r>
              <a:rPr lang="en-US" dirty="0" smtClean="0">
                <a:solidFill>
                  <a:schemeClr val="bg1">
                    <a:lumMod val="50000"/>
                    <a:lumOff val="50000"/>
                  </a:schemeClr>
                </a:solidFill>
              </a:rPr>
              <a:t>Spacing between elements</a:t>
            </a:r>
          </a:p>
          <a:p>
            <a:r>
              <a:rPr lang="en-US" dirty="0" smtClean="0"/>
              <a:t>Movement</a:t>
            </a:r>
          </a:p>
          <a:p>
            <a:pPr lvl="1"/>
            <a:r>
              <a:rPr lang="en-US" dirty="0" smtClean="0"/>
              <a:t>Show change over time</a:t>
            </a:r>
          </a:p>
          <a:p>
            <a:pPr lvl="1"/>
            <a:r>
              <a:rPr lang="en-US" dirty="0" smtClean="0"/>
              <a:t>Use sparingly</a:t>
            </a:r>
            <a:endParaRPr lang="en-US" dirty="0"/>
          </a:p>
        </p:txBody>
      </p:sp>
    </p:spTree>
    <p:extLst>
      <p:ext uri="{BB962C8B-B14F-4D97-AF65-F5344CB8AC3E}">
        <p14:creationId xmlns:p14="http://schemas.microsoft.com/office/powerpoint/2010/main" val="1543059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Art</a:t>
            </a:r>
            <a:endParaRPr lang="en-US" dirty="0"/>
          </a:p>
        </p:txBody>
      </p:sp>
      <p:sp>
        <p:nvSpPr>
          <p:cNvPr id="3" name="Content Placeholder 2"/>
          <p:cNvSpPr>
            <a:spLocks noGrp="1"/>
          </p:cNvSpPr>
          <p:nvPr>
            <p:ph idx="1"/>
          </p:nvPr>
        </p:nvSpPr>
        <p:spPr>
          <a:xfrm>
            <a:off x="838200" y="1825624"/>
            <a:ext cx="10515600" cy="5146675"/>
          </a:xfrm>
        </p:spPr>
        <p:txBody>
          <a:bodyPr>
            <a:normAutofit/>
          </a:bodyPr>
          <a:lstStyle/>
          <a:p>
            <a:r>
              <a:rPr lang="en-US" dirty="0" smtClean="0">
                <a:solidFill>
                  <a:schemeClr val="bg1">
                    <a:lumMod val="50000"/>
                    <a:lumOff val="50000"/>
                  </a:schemeClr>
                </a:solidFill>
              </a:rPr>
              <a:t>Line</a:t>
            </a:r>
          </a:p>
          <a:p>
            <a:pPr lvl="1"/>
            <a:r>
              <a:rPr lang="en-US" dirty="0" smtClean="0">
                <a:solidFill>
                  <a:schemeClr val="bg1">
                    <a:lumMod val="50000"/>
                    <a:lumOff val="50000"/>
                  </a:schemeClr>
                </a:solidFill>
              </a:rPr>
              <a:t>Thickness, color, direction</a:t>
            </a:r>
          </a:p>
          <a:p>
            <a:r>
              <a:rPr lang="en-US" dirty="0" smtClean="0">
                <a:solidFill>
                  <a:schemeClr val="bg1">
                    <a:lumMod val="50000"/>
                    <a:lumOff val="50000"/>
                  </a:schemeClr>
                </a:solidFill>
              </a:rPr>
              <a:t>Shape</a:t>
            </a:r>
          </a:p>
          <a:p>
            <a:pPr lvl="1"/>
            <a:r>
              <a:rPr lang="en-US" dirty="0" smtClean="0">
                <a:solidFill>
                  <a:schemeClr val="bg1">
                    <a:lumMod val="50000"/>
                    <a:lumOff val="50000"/>
                  </a:schemeClr>
                </a:solidFill>
              </a:rPr>
              <a:t>Stick with 2D</a:t>
            </a:r>
          </a:p>
          <a:p>
            <a:r>
              <a:rPr lang="en-US" dirty="0" smtClean="0">
                <a:solidFill>
                  <a:schemeClr val="bg1">
                    <a:lumMod val="50000"/>
                    <a:lumOff val="50000"/>
                  </a:schemeClr>
                </a:solidFill>
              </a:rPr>
              <a:t>Color</a:t>
            </a:r>
          </a:p>
          <a:p>
            <a:r>
              <a:rPr lang="en-US" dirty="0" smtClean="0">
                <a:solidFill>
                  <a:schemeClr val="bg1">
                    <a:lumMod val="50000"/>
                    <a:lumOff val="50000"/>
                  </a:schemeClr>
                </a:solidFill>
              </a:rPr>
              <a:t>Space</a:t>
            </a:r>
          </a:p>
          <a:p>
            <a:pPr lvl="1"/>
            <a:r>
              <a:rPr lang="en-US" dirty="0" smtClean="0">
                <a:solidFill>
                  <a:schemeClr val="bg1">
                    <a:lumMod val="50000"/>
                    <a:lumOff val="50000"/>
                  </a:schemeClr>
                </a:solidFill>
              </a:rPr>
              <a:t>Spacing between elements</a:t>
            </a:r>
          </a:p>
          <a:p>
            <a:r>
              <a:rPr lang="en-US" dirty="0" smtClean="0"/>
              <a:t>Movement</a:t>
            </a:r>
          </a:p>
          <a:p>
            <a:pPr lvl="1"/>
            <a:r>
              <a:rPr lang="en-US" dirty="0" smtClean="0"/>
              <a:t>Show change over time</a:t>
            </a:r>
          </a:p>
          <a:p>
            <a:pPr lvl="1"/>
            <a:r>
              <a:rPr lang="en-US" dirty="0" smtClean="0"/>
              <a:t>Use sparingly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451" y="502911"/>
            <a:ext cx="6096000" cy="3190875"/>
          </a:xfrm>
          <a:prstGeom prst="rect">
            <a:avLst/>
          </a:prstGeom>
        </p:spPr>
      </p:pic>
    </p:spTree>
    <p:extLst>
      <p:ext uri="{BB962C8B-B14F-4D97-AF65-F5344CB8AC3E}">
        <p14:creationId xmlns:p14="http://schemas.microsoft.com/office/powerpoint/2010/main" val="314771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Art</a:t>
            </a:r>
            <a:endParaRPr lang="en-US" dirty="0"/>
          </a:p>
        </p:txBody>
      </p:sp>
      <p:sp>
        <p:nvSpPr>
          <p:cNvPr id="3" name="Content Placeholder 2"/>
          <p:cNvSpPr>
            <a:spLocks noGrp="1"/>
          </p:cNvSpPr>
          <p:nvPr>
            <p:ph idx="1"/>
          </p:nvPr>
        </p:nvSpPr>
        <p:spPr>
          <a:xfrm>
            <a:off x="838200" y="1825624"/>
            <a:ext cx="10515600" cy="5146675"/>
          </a:xfrm>
        </p:spPr>
        <p:txBody>
          <a:bodyPr>
            <a:normAutofit/>
          </a:bodyPr>
          <a:lstStyle/>
          <a:p>
            <a:r>
              <a:rPr lang="en-US" dirty="0" smtClean="0"/>
              <a:t>Line</a:t>
            </a:r>
          </a:p>
          <a:p>
            <a:pPr lvl="1"/>
            <a:r>
              <a:rPr lang="en-US" dirty="0" smtClean="0"/>
              <a:t>Thickness, color, direction</a:t>
            </a:r>
          </a:p>
          <a:p>
            <a:r>
              <a:rPr lang="en-US" dirty="0" smtClean="0"/>
              <a:t>Shape</a:t>
            </a:r>
          </a:p>
          <a:p>
            <a:pPr lvl="1"/>
            <a:r>
              <a:rPr lang="en-US" dirty="0" smtClean="0"/>
              <a:t>Stick with 2D</a:t>
            </a:r>
          </a:p>
          <a:p>
            <a:r>
              <a:rPr lang="en-US" dirty="0" smtClean="0"/>
              <a:t>Color</a:t>
            </a:r>
          </a:p>
          <a:p>
            <a:r>
              <a:rPr lang="en-US" dirty="0" smtClean="0"/>
              <a:t>Space</a:t>
            </a:r>
          </a:p>
          <a:p>
            <a:pPr lvl="1"/>
            <a:r>
              <a:rPr lang="en-US" dirty="0" smtClean="0"/>
              <a:t>Spacing between elements</a:t>
            </a:r>
          </a:p>
          <a:p>
            <a:r>
              <a:rPr lang="en-US" dirty="0" smtClean="0"/>
              <a:t>Movement</a:t>
            </a:r>
          </a:p>
          <a:p>
            <a:pPr lvl="1"/>
            <a:r>
              <a:rPr lang="en-US" dirty="0" smtClean="0"/>
              <a:t>Show change over time</a:t>
            </a:r>
          </a:p>
          <a:p>
            <a:pPr lvl="1"/>
            <a:r>
              <a:rPr lang="en-US" dirty="0" smtClean="0"/>
              <a:t>Use sparingly</a:t>
            </a:r>
            <a:endParaRPr lang="en-US" dirty="0"/>
          </a:p>
        </p:txBody>
      </p:sp>
    </p:spTree>
    <p:extLst>
      <p:ext uri="{BB962C8B-B14F-4D97-AF65-F5344CB8AC3E}">
        <p14:creationId xmlns:p14="http://schemas.microsoft.com/office/powerpoint/2010/main" val="3331484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2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5" name="Rectangle 4"/>
          <p:cNvSpPr/>
          <p:nvPr/>
        </p:nvSpPr>
        <p:spPr>
          <a:xfrm>
            <a:off x="9667875" y="657224"/>
            <a:ext cx="2324100" cy="6059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Outline main </a:t>
            </a:r>
            <a:r>
              <a:rPr lang="en-US" dirty="0" smtClean="0">
                <a:solidFill>
                  <a:schemeClr val="bg1"/>
                </a:solidFill>
              </a:rPr>
              <a:t>conclusion</a:t>
            </a:r>
            <a:endParaRPr lang="en-US" dirty="0">
              <a:solidFill>
                <a:schemeClr val="bg1"/>
              </a:solidFill>
            </a:endParaRPr>
          </a:p>
        </p:txBody>
      </p:sp>
      <p:cxnSp>
        <p:nvCxnSpPr>
          <p:cNvPr id="7" name="Straight Arrow Connector 6"/>
          <p:cNvCxnSpPr>
            <a:stCxn id="5" idx="1"/>
          </p:cNvCxnSpPr>
          <p:nvPr/>
        </p:nvCxnSpPr>
        <p:spPr>
          <a:xfrm flipH="1">
            <a:off x="8515351" y="960208"/>
            <a:ext cx="1152524" cy="173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163050" y="2800350"/>
            <a:ext cx="2324100" cy="476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Main line is Bold</a:t>
            </a:r>
            <a:endParaRPr lang="en-US" dirty="0">
              <a:solidFill>
                <a:schemeClr val="bg1"/>
              </a:solidFill>
            </a:endParaRPr>
          </a:p>
        </p:txBody>
      </p:sp>
      <p:cxnSp>
        <p:nvCxnSpPr>
          <p:cNvPr id="10" name="Straight Arrow Connector 9"/>
          <p:cNvCxnSpPr>
            <a:stCxn id="9" idx="1"/>
          </p:cNvCxnSpPr>
          <p:nvPr/>
        </p:nvCxnSpPr>
        <p:spPr>
          <a:xfrm flipH="1">
            <a:off x="8010525" y="3038475"/>
            <a:ext cx="115252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63050" y="3838575"/>
            <a:ext cx="23241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Outliers you don’t want to give weight to are gray in color</a:t>
            </a:r>
            <a:endParaRPr lang="en-US" dirty="0">
              <a:solidFill>
                <a:schemeClr val="bg1"/>
              </a:solidFill>
            </a:endParaRPr>
          </a:p>
        </p:txBody>
      </p:sp>
      <p:cxnSp>
        <p:nvCxnSpPr>
          <p:cNvPr id="12" name="Straight Arrow Connector 11"/>
          <p:cNvCxnSpPr>
            <a:stCxn id="11" idx="1"/>
          </p:cNvCxnSpPr>
          <p:nvPr/>
        </p:nvCxnSpPr>
        <p:spPr>
          <a:xfrm flipH="1">
            <a:off x="8010526" y="4295775"/>
            <a:ext cx="1152524"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127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44370" cy="6805097"/>
          </a:xfrm>
          <a:prstGeom prst="rect">
            <a:avLst/>
          </a:prstGeom>
        </p:spPr>
      </p:pic>
      <p:sp>
        <p:nvSpPr>
          <p:cNvPr id="5" name="Rectangle 4"/>
          <p:cNvSpPr/>
          <p:nvPr/>
        </p:nvSpPr>
        <p:spPr>
          <a:xfrm>
            <a:off x="9667875" y="1904999"/>
            <a:ext cx="2324100" cy="1762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Sort bars – Makes it easier to find the most important or lest important results</a:t>
            </a:r>
          </a:p>
        </p:txBody>
      </p:sp>
      <p:cxnSp>
        <p:nvCxnSpPr>
          <p:cNvPr id="6" name="Straight Arrow Connector 5"/>
          <p:cNvCxnSpPr>
            <a:stCxn id="5" idx="1"/>
          </p:cNvCxnSpPr>
          <p:nvPr/>
        </p:nvCxnSpPr>
        <p:spPr>
          <a:xfrm flipH="1" flipV="1">
            <a:off x="8515351" y="2381250"/>
            <a:ext cx="1152524" cy="40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667875" y="4715187"/>
            <a:ext cx="2324100" cy="904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Don’t use too many colors</a:t>
            </a:r>
          </a:p>
        </p:txBody>
      </p:sp>
      <p:cxnSp>
        <p:nvCxnSpPr>
          <p:cNvPr id="9" name="Straight Arrow Connector 8"/>
          <p:cNvCxnSpPr>
            <a:stCxn id="8" idx="1"/>
          </p:cNvCxnSpPr>
          <p:nvPr/>
        </p:nvCxnSpPr>
        <p:spPr>
          <a:xfrm flipH="1" flipV="1">
            <a:off x="8515351" y="4762503"/>
            <a:ext cx="1152524" cy="40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888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Chart Types</a:t>
            </a:r>
            <a:endParaRPr lang="en-US" dirty="0"/>
          </a:p>
        </p:txBody>
      </p:sp>
    </p:spTree>
    <p:extLst>
      <p:ext uri="{BB962C8B-B14F-4D97-AF65-F5344CB8AC3E}">
        <p14:creationId xmlns:p14="http://schemas.microsoft.com/office/powerpoint/2010/main" val="117776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Single Variable</a:t>
            </a:r>
            <a:endParaRPr lang="en-US" dirty="0"/>
          </a:p>
        </p:txBody>
      </p:sp>
      <p:pic>
        <p:nvPicPr>
          <p:cNvPr id="9" name="Picture 8"/>
          <p:cNvPicPr>
            <a:picLocks noChangeAspect="1"/>
          </p:cNvPicPr>
          <p:nvPr/>
        </p:nvPicPr>
        <p:blipFill>
          <a:blip r:embed="rId3"/>
          <a:stretch>
            <a:fillRect/>
          </a:stretch>
        </p:blipFill>
        <p:spPr>
          <a:xfrm>
            <a:off x="3944336" y="2108384"/>
            <a:ext cx="4303328" cy="3686993"/>
          </a:xfrm>
          <a:prstGeom prst="rect">
            <a:avLst/>
          </a:prstGeom>
        </p:spPr>
      </p:pic>
    </p:spTree>
    <p:extLst>
      <p:ext uri="{BB962C8B-B14F-4D97-AF65-F5344CB8AC3E}">
        <p14:creationId xmlns:p14="http://schemas.microsoft.com/office/powerpoint/2010/main" val="18274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dirty="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5096435" y="4548144"/>
            <a:ext cx="4842695" cy="743447"/>
          </a:xfrm>
          <a:prstGeom prst="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056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Relationship Between Variables </a:t>
            </a:r>
            <a:endParaRPr lang="en-US" dirty="0"/>
          </a:p>
        </p:txBody>
      </p:sp>
      <p:pic>
        <p:nvPicPr>
          <p:cNvPr id="8" name="Picture 7"/>
          <p:cNvPicPr>
            <a:picLocks noChangeAspect="1"/>
          </p:cNvPicPr>
          <p:nvPr/>
        </p:nvPicPr>
        <p:blipFill>
          <a:blip r:embed="rId3"/>
          <a:stretch>
            <a:fillRect/>
          </a:stretch>
        </p:blipFill>
        <p:spPr>
          <a:xfrm>
            <a:off x="1271216" y="2285805"/>
            <a:ext cx="4185593" cy="3229363"/>
          </a:xfrm>
          <a:prstGeom prst="rect">
            <a:avLst/>
          </a:prstGeom>
        </p:spPr>
      </p:pic>
      <p:pic>
        <p:nvPicPr>
          <p:cNvPr id="9" name="Picture 8"/>
          <p:cNvPicPr>
            <a:picLocks noChangeAspect="1"/>
          </p:cNvPicPr>
          <p:nvPr/>
        </p:nvPicPr>
        <p:blipFill>
          <a:blip r:embed="rId4"/>
          <a:stretch>
            <a:fillRect/>
          </a:stretch>
        </p:blipFill>
        <p:spPr>
          <a:xfrm>
            <a:off x="6527133" y="2285804"/>
            <a:ext cx="4630156" cy="3229364"/>
          </a:xfrm>
          <a:prstGeom prst="rect">
            <a:avLst/>
          </a:prstGeom>
        </p:spPr>
      </p:pic>
    </p:spTree>
    <p:extLst>
      <p:ext uri="{BB962C8B-B14F-4D97-AF65-F5344CB8AC3E}">
        <p14:creationId xmlns:p14="http://schemas.microsoft.com/office/powerpoint/2010/main" val="211025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Measurement Change Over </a:t>
            </a:r>
            <a:r>
              <a:rPr lang="en-US" dirty="0" smtClean="0"/>
              <a:t>Time</a:t>
            </a:r>
            <a:endParaRPr lang="en-US" dirty="0"/>
          </a:p>
        </p:txBody>
      </p:sp>
      <p:pic>
        <p:nvPicPr>
          <p:cNvPr id="6" name="Picture 5"/>
          <p:cNvPicPr>
            <a:picLocks noChangeAspect="1"/>
          </p:cNvPicPr>
          <p:nvPr/>
        </p:nvPicPr>
        <p:blipFill>
          <a:blip r:embed="rId3"/>
          <a:stretch>
            <a:fillRect/>
          </a:stretch>
        </p:blipFill>
        <p:spPr>
          <a:xfrm>
            <a:off x="3620310" y="1971816"/>
            <a:ext cx="4951379" cy="3368484"/>
          </a:xfrm>
          <a:prstGeom prst="rect">
            <a:avLst/>
          </a:prstGeom>
        </p:spPr>
      </p:pic>
    </p:spTree>
    <p:extLst>
      <p:ext uri="{BB962C8B-B14F-4D97-AF65-F5344CB8AC3E}">
        <p14:creationId xmlns:p14="http://schemas.microsoft.com/office/powerpoint/2010/main" val="2311736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Proportion</a:t>
            </a:r>
            <a:endParaRPr lang="en-US" dirty="0"/>
          </a:p>
        </p:txBody>
      </p:sp>
      <p:pic>
        <p:nvPicPr>
          <p:cNvPr id="7" name="Picture 6"/>
          <p:cNvPicPr>
            <a:picLocks noChangeAspect="1"/>
          </p:cNvPicPr>
          <p:nvPr/>
        </p:nvPicPr>
        <p:blipFill>
          <a:blip r:embed="rId3"/>
          <a:stretch>
            <a:fillRect/>
          </a:stretch>
        </p:blipFill>
        <p:spPr>
          <a:xfrm>
            <a:off x="3890962" y="1923239"/>
            <a:ext cx="4410075" cy="3848100"/>
          </a:xfrm>
          <a:prstGeom prst="rect">
            <a:avLst/>
          </a:prstGeom>
        </p:spPr>
      </p:pic>
      <p:sp>
        <p:nvSpPr>
          <p:cNvPr id="8" name="Rectangle 7"/>
          <p:cNvSpPr/>
          <p:nvPr/>
        </p:nvSpPr>
        <p:spPr>
          <a:xfrm>
            <a:off x="9551143" y="3673428"/>
            <a:ext cx="2324100" cy="90424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Preferably not too many pieces</a:t>
            </a:r>
          </a:p>
        </p:txBody>
      </p:sp>
      <p:cxnSp>
        <p:nvCxnSpPr>
          <p:cNvPr id="9" name="Straight Arrow Connector 8"/>
          <p:cNvCxnSpPr>
            <a:stCxn id="8" idx="1"/>
          </p:cNvCxnSpPr>
          <p:nvPr/>
        </p:nvCxnSpPr>
        <p:spPr>
          <a:xfrm flipH="1" flipV="1">
            <a:off x="8398619" y="3720744"/>
            <a:ext cx="1152524" cy="4048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5673" y="3673428"/>
            <a:ext cx="2324100" cy="90424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Emphasize important piece</a:t>
            </a:r>
          </a:p>
        </p:txBody>
      </p:sp>
      <p:cxnSp>
        <p:nvCxnSpPr>
          <p:cNvPr id="11" name="Straight Arrow Connector 10"/>
          <p:cNvCxnSpPr>
            <a:stCxn id="10" idx="3"/>
          </p:cNvCxnSpPr>
          <p:nvPr/>
        </p:nvCxnSpPr>
        <p:spPr>
          <a:xfrm flipV="1">
            <a:off x="3049773" y="3750224"/>
            <a:ext cx="1536159" cy="37532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673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Dashboards</a:t>
            </a:r>
            <a:endParaRPr lang="en-US" dirty="0"/>
          </a:p>
        </p:txBody>
      </p:sp>
      <p:sp>
        <p:nvSpPr>
          <p:cNvPr id="5" name="Content Placeholder 4"/>
          <p:cNvSpPr>
            <a:spLocks noGrp="1"/>
          </p:cNvSpPr>
          <p:nvPr>
            <p:ph idx="1"/>
          </p:nvPr>
        </p:nvSpPr>
        <p:spPr/>
        <p:txBody>
          <a:bodyPr/>
          <a:lstStyle/>
          <a:p>
            <a:r>
              <a:rPr lang="en-US" dirty="0" smtClean="0"/>
              <a:t>Summarization</a:t>
            </a:r>
          </a:p>
          <a:p>
            <a:r>
              <a:rPr lang="en-US" dirty="0" smtClean="0"/>
              <a:t>Interactivity</a:t>
            </a:r>
          </a:p>
          <a:p>
            <a:r>
              <a:rPr lang="en-US" dirty="0" smtClean="0"/>
              <a:t>Real-Time Updates</a:t>
            </a:r>
            <a:endParaRPr lang="en-US" dirty="0"/>
          </a:p>
        </p:txBody>
      </p:sp>
    </p:spTree>
    <p:extLst>
      <p:ext uri="{BB962C8B-B14F-4D97-AF65-F5344CB8AC3E}">
        <p14:creationId xmlns:p14="http://schemas.microsoft.com/office/powerpoint/2010/main" val="162455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5789"/>
            <a:ext cx="12192000" cy="4986421"/>
          </a:xfrm>
          <a:prstGeom prst="rect">
            <a:avLst/>
          </a:prstGeom>
        </p:spPr>
      </p:pic>
    </p:spTree>
    <p:extLst>
      <p:ext uri="{BB962C8B-B14F-4D97-AF65-F5344CB8AC3E}">
        <p14:creationId xmlns:p14="http://schemas.microsoft.com/office/powerpoint/2010/main" val="192155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304" y="0"/>
            <a:ext cx="9909391" cy="6858000"/>
          </a:xfrm>
          <a:prstGeom prst="rect">
            <a:avLst/>
          </a:prstGeom>
        </p:spPr>
      </p:pic>
    </p:spTree>
    <p:extLst>
      <p:ext uri="{BB962C8B-B14F-4D97-AF65-F5344CB8AC3E}">
        <p14:creationId xmlns:p14="http://schemas.microsoft.com/office/powerpoint/2010/main" val="148036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399568630"/>
              </p:ext>
            </p:extLst>
          </p:nvPr>
        </p:nvGraphicFramePr>
        <p:xfrm>
          <a:off x="3396141" y="727554"/>
          <a:ext cx="5399719" cy="5399719"/>
        </p:xfrm>
        <a:graphic>
          <a:graphicData uri="http://schemas.openxmlformats.org/presentationml/2006/ole">
            <mc:AlternateContent xmlns:mc="http://schemas.openxmlformats.org/markup-compatibility/2006">
              <mc:Choice xmlns:v="urn:schemas-microsoft-com:vml" Requires="v">
                <p:oleObj spid="_x0000_s1028" name="Bitmap Image" r:id="rId4" imgW="3048120" imgH="3048120" progId="Paint.Picture">
                  <p:embed/>
                </p:oleObj>
              </mc:Choice>
              <mc:Fallback>
                <p:oleObj name="Bitmap Image" r:id="rId4" imgW="3048120" imgH="3048120" progId="Paint.Picture">
                  <p:embed/>
                  <p:pic>
                    <p:nvPicPr>
                      <p:cNvPr id="0" name=""/>
                      <p:cNvPicPr/>
                      <p:nvPr/>
                    </p:nvPicPr>
                    <p:blipFill>
                      <a:blip r:embed="rId5"/>
                      <a:stretch>
                        <a:fillRect/>
                      </a:stretch>
                    </p:blipFill>
                    <p:spPr>
                      <a:xfrm>
                        <a:off x="3396141" y="727554"/>
                        <a:ext cx="5399719" cy="5399719"/>
                      </a:xfrm>
                      <a:prstGeom prst="rect">
                        <a:avLst/>
                      </a:prstGeom>
                    </p:spPr>
                  </p:pic>
                </p:oleObj>
              </mc:Fallback>
            </mc:AlternateContent>
          </a:graphicData>
        </a:graphic>
      </p:graphicFrame>
      <p:sp>
        <p:nvSpPr>
          <p:cNvPr id="3" name="Rectangle 2"/>
          <p:cNvSpPr/>
          <p:nvPr/>
        </p:nvSpPr>
        <p:spPr>
          <a:xfrm>
            <a:off x="7174992" y="5913120"/>
            <a:ext cx="1572768" cy="214153"/>
          </a:xfrm>
          <a:prstGeom prst="rect">
            <a:avLst/>
          </a:prstGeom>
          <a:solidFill>
            <a:srgbClr val="ED4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82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dirty="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19120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988" y="817216"/>
            <a:ext cx="5283463" cy="35223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650" y="2578370"/>
            <a:ext cx="5993427" cy="3369638"/>
          </a:xfrm>
          <a:prstGeom prst="rect">
            <a:avLst/>
          </a:prstGeom>
        </p:spPr>
      </p:pic>
    </p:spTree>
    <p:extLst>
      <p:ext uri="{BB962C8B-B14F-4D97-AF65-F5344CB8AC3E}">
        <p14:creationId xmlns:p14="http://schemas.microsoft.com/office/powerpoint/2010/main" val="3677431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Principals of Design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70650087"/>
              </p:ext>
            </p:extLst>
          </p:nvPr>
        </p:nvGraphicFramePr>
        <p:xfrm>
          <a:off x="977900" y="1930402"/>
          <a:ext cx="10375899" cy="3682998"/>
        </p:xfrm>
        <a:graphic>
          <a:graphicData uri="http://schemas.openxmlformats.org/drawingml/2006/table">
            <a:tbl>
              <a:tblPr firstRow="1" bandRow="1">
                <a:tableStyleId>{5940675A-B579-460E-94D1-54222C63F5DA}</a:tableStyleId>
              </a:tblPr>
              <a:tblGrid>
                <a:gridCol w="3458633">
                  <a:extLst>
                    <a:ext uri="{9D8B030D-6E8A-4147-A177-3AD203B41FA5}">
                      <a16:colId xmlns:a16="http://schemas.microsoft.com/office/drawing/2014/main" val="3310659246"/>
                    </a:ext>
                  </a:extLst>
                </a:gridCol>
                <a:gridCol w="3458633">
                  <a:extLst>
                    <a:ext uri="{9D8B030D-6E8A-4147-A177-3AD203B41FA5}">
                      <a16:colId xmlns:a16="http://schemas.microsoft.com/office/drawing/2014/main" val="3976608141"/>
                    </a:ext>
                  </a:extLst>
                </a:gridCol>
                <a:gridCol w="3458633">
                  <a:extLst>
                    <a:ext uri="{9D8B030D-6E8A-4147-A177-3AD203B41FA5}">
                      <a16:colId xmlns:a16="http://schemas.microsoft.com/office/drawing/2014/main" val="1447676353"/>
                    </a:ext>
                  </a:extLst>
                </a:gridCol>
              </a:tblGrid>
              <a:tr h="1227666">
                <a:tc>
                  <a:txBody>
                    <a:bodyPr/>
                    <a:lstStyle/>
                    <a:p>
                      <a:pPr algn="ctr"/>
                      <a:r>
                        <a:rPr lang="en-US" sz="4000" dirty="0" smtClean="0"/>
                        <a:t>Balance</a:t>
                      </a:r>
                      <a:endParaRPr lang="en-US" sz="4000" dirty="0"/>
                    </a:p>
                  </a:txBody>
                  <a:tcPr anchor="ctr"/>
                </a:tc>
                <a:tc>
                  <a:txBody>
                    <a:bodyPr/>
                    <a:lstStyle/>
                    <a:p>
                      <a:pPr algn="ctr"/>
                      <a:r>
                        <a:rPr lang="en-US" sz="4000" dirty="0" smtClean="0"/>
                        <a:t>Emphasis</a:t>
                      </a:r>
                      <a:endParaRPr lang="en-US" sz="4000" dirty="0"/>
                    </a:p>
                  </a:txBody>
                  <a:tcPr anchor="ctr"/>
                </a:tc>
                <a:tc>
                  <a:txBody>
                    <a:bodyPr/>
                    <a:lstStyle/>
                    <a:p>
                      <a:pPr algn="ctr"/>
                      <a:r>
                        <a:rPr lang="en-US" sz="4000" dirty="0" smtClean="0"/>
                        <a:t>Movement</a:t>
                      </a:r>
                      <a:endParaRPr lang="en-US" sz="4000" dirty="0"/>
                    </a:p>
                  </a:txBody>
                  <a:tcPr anchor="ctr"/>
                </a:tc>
                <a:extLst>
                  <a:ext uri="{0D108BD9-81ED-4DB2-BD59-A6C34878D82A}">
                    <a16:rowId xmlns:a16="http://schemas.microsoft.com/office/drawing/2014/main" val="4198155068"/>
                  </a:ext>
                </a:extLst>
              </a:tr>
              <a:tr h="1227666">
                <a:tc>
                  <a:txBody>
                    <a:bodyPr/>
                    <a:lstStyle/>
                    <a:p>
                      <a:pPr algn="ctr"/>
                      <a:r>
                        <a:rPr lang="en-US" sz="4000" dirty="0" smtClean="0"/>
                        <a:t>Pattern</a:t>
                      </a:r>
                      <a:endParaRPr lang="en-US" sz="4000" dirty="0"/>
                    </a:p>
                  </a:txBody>
                  <a:tcPr anchor="ctr"/>
                </a:tc>
                <a:tc>
                  <a:txBody>
                    <a:bodyPr/>
                    <a:lstStyle/>
                    <a:p>
                      <a:pPr algn="ctr"/>
                      <a:r>
                        <a:rPr lang="en-US" sz="4000" dirty="0" smtClean="0"/>
                        <a:t>Repetition</a:t>
                      </a:r>
                      <a:endParaRPr lang="en-US" sz="4000" dirty="0"/>
                    </a:p>
                  </a:txBody>
                  <a:tcPr anchor="ctr"/>
                </a:tc>
                <a:tc>
                  <a:txBody>
                    <a:bodyPr/>
                    <a:lstStyle/>
                    <a:p>
                      <a:pPr algn="ctr"/>
                      <a:r>
                        <a:rPr lang="en-US" sz="4000" dirty="0" smtClean="0"/>
                        <a:t>Proportion</a:t>
                      </a:r>
                      <a:endParaRPr lang="en-US" sz="4000" dirty="0"/>
                    </a:p>
                  </a:txBody>
                  <a:tcPr anchor="ctr"/>
                </a:tc>
                <a:extLst>
                  <a:ext uri="{0D108BD9-81ED-4DB2-BD59-A6C34878D82A}">
                    <a16:rowId xmlns:a16="http://schemas.microsoft.com/office/drawing/2014/main" val="2652462330"/>
                  </a:ext>
                </a:extLst>
              </a:tr>
              <a:tr h="1227666">
                <a:tc>
                  <a:txBody>
                    <a:bodyPr/>
                    <a:lstStyle/>
                    <a:p>
                      <a:pPr algn="ctr"/>
                      <a:r>
                        <a:rPr lang="en-US" sz="4000" dirty="0" smtClean="0"/>
                        <a:t>Rhythm</a:t>
                      </a:r>
                      <a:endParaRPr lang="en-US" sz="4000" dirty="0"/>
                    </a:p>
                  </a:txBody>
                  <a:tcPr anchor="ctr"/>
                </a:tc>
                <a:tc>
                  <a:txBody>
                    <a:bodyPr/>
                    <a:lstStyle/>
                    <a:p>
                      <a:pPr algn="ctr"/>
                      <a:r>
                        <a:rPr lang="en-US" sz="4000" dirty="0" smtClean="0"/>
                        <a:t>Variety</a:t>
                      </a:r>
                      <a:endParaRPr lang="en-US" sz="4000" dirty="0"/>
                    </a:p>
                  </a:txBody>
                  <a:tcPr anchor="ctr"/>
                </a:tc>
                <a:tc>
                  <a:txBody>
                    <a:bodyPr/>
                    <a:lstStyle/>
                    <a:p>
                      <a:pPr algn="ctr"/>
                      <a:r>
                        <a:rPr lang="en-US" sz="4000" dirty="0" smtClean="0"/>
                        <a:t>Unity</a:t>
                      </a:r>
                      <a:endParaRPr lang="en-US" sz="4000" dirty="0"/>
                    </a:p>
                  </a:txBody>
                  <a:tcPr anchor="ctr"/>
                </a:tc>
                <a:extLst>
                  <a:ext uri="{0D108BD9-81ED-4DB2-BD59-A6C34878D82A}">
                    <a16:rowId xmlns:a16="http://schemas.microsoft.com/office/drawing/2014/main" val="2703228570"/>
                  </a:ext>
                </a:extLst>
              </a:tr>
            </a:tbl>
          </a:graphicData>
        </a:graphic>
      </p:graphicFrame>
    </p:spTree>
    <p:extLst>
      <p:ext uri="{BB962C8B-B14F-4D97-AF65-F5344CB8AC3E}">
        <p14:creationId xmlns:p14="http://schemas.microsoft.com/office/powerpoint/2010/main" val="56606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692" y="5269991"/>
            <a:ext cx="10515600" cy="1308609"/>
          </a:xfrm>
        </p:spPr>
        <p:txBody>
          <a:bodyPr>
            <a:normAutofit/>
          </a:bodyPr>
          <a:lstStyle/>
          <a:p>
            <a:pPr marL="0" indent="0" algn="ctr">
              <a:buNone/>
            </a:pPr>
            <a:r>
              <a:rPr lang="en-US" sz="3600" u="sng" dirty="0" smtClean="0"/>
              <a:t>Data Visualization</a:t>
            </a:r>
          </a:p>
          <a:p>
            <a:pPr marL="0" indent="0" algn="ctr">
              <a:buNone/>
            </a:pPr>
            <a:r>
              <a:rPr lang="en-US" sz="3600" dirty="0" smtClean="0"/>
              <a:t>The graphic representation and presentation of data</a:t>
            </a:r>
            <a:endParaRPr lang="en-US" sz="3600" dirty="0"/>
          </a:p>
        </p:txBody>
      </p:sp>
      <p:pic>
        <p:nvPicPr>
          <p:cNvPr id="6" name="Picture 5"/>
          <p:cNvPicPr>
            <a:picLocks noChangeAspect="1"/>
          </p:cNvPicPr>
          <p:nvPr/>
        </p:nvPicPr>
        <p:blipFill rotWithShape="1">
          <a:blip r:embed="rId3"/>
          <a:srcRect t="8293" r="2452" b="33231"/>
          <a:stretch/>
        </p:blipFill>
        <p:spPr>
          <a:xfrm>
            <a:off x="-3835" y="0"/>
            <a:ext cx="12184655" cy="4869456"/>
          </a:xfrm>
          <a:prstGeom prst="rect">
            <a:avLst/>
          </a:prstGeom>
        </p:spPr>
      </p:pic>
    </p:spTree>
    <p:extLst>
      <p:ext uri="{BB962C8B-B14F-4D97-AF65-F5344CB8AC3E}">
        <p14:creationId xmlns:p14="http://schemas.microsoft.com/office/powerpoint/2010/main" val="85622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A52-C74C-0F95-A1AF-67DDDE352E86}"/>
              </a:ext>
            </a:extLst>
          </p:cNvPr>
          <p:cNvSpPr>
            <a:spLocks noGrp="1"/>
          </p:cNvSpPr>
          <p:nvPr>
            <p:ph type="title"/>
          </p:nvPr>
        </p:nvSpPr>
        <p:spPr>
          <a:xfrm>
            <a:off x="640080" y="4419600"/>
            <a:ext cx="10908792" cy="1203960"/>
          </a:xfrm>
        </p:spPr>
        <p:txBody>
          <a:bodyPr vert="horz" lIns="91440" tIns="45720" rIns="91440" bIns="45720" rtlCol="0" anchor="ctr">
            <a:normAutofit/>
          </a:bodyPr>
          <a:lstStyle/>
          <a:p>
            <a:pPr algn="ctr"/>
            <a:r>
              <a:rPr lang="en-US" sz="6600" dirty="0">
                <a:ea typeface="Calibri Light"/>
                <a:cs typeface="Calibri Light"/>
              </a:rPr>
              <a:t>Visualizations</a:t>
            </a:r>
            <a:endParaRPr lang="en-US" dirty="0">
              <a:ea typeface="+mj-ea"/>
              <a:cs typeface="+mj-cs"/>
            </a:endParaRPr>
          </a:p>
        </p:txBody>
      </p:sp>
      <p:pic>
        <p:nvPicPr>
          <p:cNvPr id="5" name="Picture 5">
            <a:extLst>
              <a:ext uri="{FF2B5EF4-FFF2-40B4-BE49-F238E27FC236}">
                <a16:creationId xmlns:a16="http://schemas.microsoft.com/office/drawing/2014/main" id="{D21B20BF-295E-DFEE-1A6C-375DC47AF807}"/>
              </a:ext>
            </a:extLst>
          </p:cNvPr>
          <p:cNvPicPr>
            <a:picLocks noChangeAspect="1"/>
          </p:cNvPicPr>
          <p:nvPr/>
        </p:nvPicPr>
        <p:blipFill rotWithShape="1">
          <a:blip r:embed="rId3">
            <a:extLst>
              <a:ext uri="{837473B0-CC2E-450A-ABE3-18F120FF3D39}">
                <a1611:picAttrSrcUrl xmlns:a1611="http://schemas.microsoft.com/office/drawing/2016/11/main" xmlns="" r:id="rId4"/>
              </a:ext>
            </a:extLst>
          </a:blip>
          <a:srcRect t="4258" b="3993"/>
          <a:stretch/>
        </p:blipFill>
        <p:spPr>
          <a:xfrm>
            <a:off x="6" y="-11"/>
            <a:ext cx="6095994" cy="4194796"/>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p:spPr>
      </p:pic>
      <p:pic>
        <p:nvPicPr>
          <p:cNvPr id="3" name="Picture 3" descr="Person writing math on a chalk board">
            <a:extLst>
              <a:ext uri="{FF2B5EF4-FFF2-40B4-BE49-F238E27FC236}">
                <a16:creationId xmlns:a16="http://schemas.microsoft.com/office/drawing/2014/main" id="{1B8B048A-EDD3-BB7E-5F3D-1412582959AF}"/>
              </a:ext>
            </a:extLst>
          </p:cNvPr>
          <p:cNvPicPr>
            <a:picLocks noChangeAspect="1"/>
          </p:cNvPicPr>
          <p:nvPr/>
        </p:nvPicPr>
        <p:blipFill rotWithShape="1">
          <a:blip r:embed="rId5"/>
          <a:srcRect l="1582" r="-3" b="-3"/>
          <a:stretch/>
        </p:blipFill>
        <p:spPr>
          <a:xfrm>
            <a:off x="6019800" y="12"/>
            <a:ext cx="6172195" cy="4186171"/>
          </a:xfrm>
          <a:custGeom>
            <a:avLst/>
            <a:gdLst/>
            <a:ahLst/>
            <a:cxnLst/>
            <a:rect l="l" t="t" r="r" b="b"/>
            <a:pathLst>
              <a:path w="6009490" h="4186171">
                <a:moveTo>
                  <a:pt x="9049" y="0"/>
                </a:moveTo>
                <a:lnTo>
                  <a:pt x="6009490" y="0"/>
                </a:lnTo>
                <a:lnTo>
                  <a:pt x="6009490" y="4168273"/>
                </a:lnTo>
                <a:lnTo>
                  <a:pt x="5803951" y="4172925"/>
                </a:lnTo>
                <a:cubicBezTo>
                  <a:pt x="5729787" y="4171950"/>
                  <a:pt x="5655658" y="4168322"/>
                  <a:pt x="5581704" y="4162045"/>
                </a:cubicBezTo>
                <a:cubicBezTo>
                  <a:pt x="5474340" y="4154041"/>
                  <a:pt x="5366086" y="4142987"/>
                  <a:pt x="5259485" y="4163316"/>
                </a:cubicBezTo>
                <a:cubicBezTo>
                  <a:pt x="5142465" y="4185805"/>
                  <a:pt x="5025571" y="4185932"/>
                  <a:pt x="4907534" y="4180215"/>
                </a:cubicBezTo>
                <a:cubicBezTo>
                  <a:pt x="4806650" y="4175387"/>
                  <a:pt x="4706147" y="4149975"/>
                  <a:pt x="4604501" y="4176784"/>
                </a:cubicBezTo>
                <a:cubicBezTo>
                  <a:pt x="4594387" y="4178258"/>
                  <a:pt x="4584082" y="4177826"/>
                  <a:pt x="4574133" y="4175514"/>
                </a:cubicBezTo>
                <a:cubicBezTo>
                  <a:pt x="4462958" y="4160140"/>
                  <a:pt x="4351020" y="4172718"/>
                  <a:pt x="4239463" y="4168398"/>
                </a:cubicBezTo>
                <a:cubicBezTo>
                  <a:pt x="4188005" y="4166365"/>
                  <a:pt x="4135530" y="4167509"/>
                  <a:pt x="4084706" y="4162045"/>
                </a:cubicBezTo>
                <a:cubicBezTo>
                  <a:pt x="3968067" y="4149594"/>
                  <a:pt x="3851682" y="4142987"/>
                  <a:pt x="3736314" y="4172337"/>
                </a:cubicBezTo>
                <a:cubicBezTo>
                  <a:pt x="3702643" y="4180253"/>
                  <a:pt x="3668235" y="4184509"/>
                  <a:pt x="3633650" y="4185043"/>
                </a:cubicBezTo>
                <a:cubicBezTo>
                  <a:pt x="3520696" y="4189109"/>
                  <a:pt x="3408122" y="4181358"/>
                  <a:pt x="3295549" y="4175005"/>
                </a:cubicBezTo>
                <a:cubicBezTo>
                  <a:pt x="3217408" y="4170558"/>
                  <a:pt x="3139394" y="4160902"/>
                  <a:pt x="3061127" y="4169034"/>
                </a:cubicBezTo>
                <a:cubicBezTo>
                  <a:pt x="3015640" y="4173735"/>
                  <a:pt x="2969772" y="4173735"/>
                  <a:pt x="2924285" y="4169034"/>
                </a:cubicBezTo>
                <a:cubicBezTo>
                  <a:pt x="2840452" y="4159212"/>
                  <a:pt x="2755870" y="4157382"/>
                  <a:pt x="2671694" y="4163570"/>
                </a:cubicBezTo>
                <a:cubicBezTo>
                  <a:pt x="2546033" y="4174370"/>
                  <a:pt x="2420500" y="4183391"/>
                  <a:pt x="2294459" y="4166238"/>
                </a:cubicBezTo>
                <a:cubicBezTo>
                  <a:pt x="2222976" y="4155006"/>
                  <a:pt x="2150298" y="4153685"/>
                  <a:pt x="2078460" y="4162300"/>
                </a:cubicBezTo>
                <a:cubicBezTo>
                  <a:pt x="1907313" y="4186314"/>
                  <a:pt x="1735785" y="4178563"/>
                  <a:pt x="1564257" y="4168653"/>
                </a:cubicBezTo>
                <a:cubicBezTo>
                  <a:pt x="1449650" y="4161918"/>
                  <a:pt x="1334536" y="4149594"/>
                  <a:pt x="1220183" y="4165857"/>
                </a:cubicBezTo>
                <a:cubicBezTo>
                  <a:pt x="1074321" y="4186186"/>
                  <a:pt x="928331" y="4179452"/>
                  <a:pt x="782087" y="4173481"/>
                </a:cubicBezTo>
                <a:cubicBezTo>
                  <a:pt x="674723" y="4169034"/>
                  <a:pt x="567232" y="4155565"/>
                  <a:pt x="459614" y="4172210"/>
                </a:cubicBezTo>
                <a:cubicBezTo>
                  <a:pt x="448535" y="4173722"/>
                  <a:pt x="437265" y="4172591"/>
                  <a:pt x="426706" y="4168907"/>
                </a:cubicBezTo>
                <a:cubicBezTo>
                  <a:pt x="385869" y="4155464"/>
                  <a:pt x="342085" y="4153660"/>
                  <a:pt x="300283" y="4163697"/>
                </a:cubicBezTo>
                <a:cubicBezTo>
                  <a:pt x="223159" y="4180596"/>
                  <a:pt x="146162" y="4187965"/>
                  <a:pt x="67640" y="4172591"/>
                </a:cubicBezTo>
                <a:lnTo>
                  <a:pt x="14015" y="4169393"/>
                </a:lnTo>
                <a:lnTo>
                  <a:pt x="28554" y="3856095"/>
                </a:lnTo>
                <a:cubicBezTo>
                  <a:pt x="30458" y="3735660"/>
                  <a:pt x="27412" y="3615306"/>
                  <a:pt x="15626" y="3495237"/>
                </a:cubicBezTo>
                <a:cubicBezTo>
                  <a:pt x="-847" y="3348740"/>
                  <a:pt x="-4304" y="3201174"/>
                  <a:pt x="5296" y="3054118"/>
                </a:cubicBezTo>
                <a:cubicBezTo>
                  <a:pt x="11786" y="2969961"/>
                  <a:pt x="18539" y="2885804"/>
                  <a:pt x="22776" y="2801522"/>
                </a:cubicBezTo>
                <a:cubicBezTo>
                  <a:pt x="28180" y="2681630"/>
                  <a:pt x="25173" y="2561524"/>
                  <a:pt x="13771" y="2442014"/>
                </a:cubicBezTo>
                <a:cubicBezTo>
                  <a:pt x="4237" y="2350879"/>
                  <a:pt x="3177" y="2259120"/>
                  <a:pt x="10593" y="2167807"/>
                </a:cubicBezTo>
                <a:cubicBezTo>
                  <a:pt x="25690" y="2012336"/>
                  <a:pt x="9931" y="1856863"/>
                  <a:pt x="5032" y="1701516"/>
                </a:cubicBezTo>
                <a:cubicBezTo>
                  <a:pt x="-3577" y="1415742"/>
                  <a:pt x="20393" y="1130095"/>
                  <a:pt x="9666" y="844320"/>
                </a:cubicBezTo>
                <a:cubicBezTo>
                  <a:pt x="3841" y="702958"/>
                  <a:pt x="16420" y="561723"/>
                  <a:pt x="9666" y="420361"/>
                </a:cubicBezTo>
                <a:cubicBezTo>
                  <a:pt x="4105" y="319805"/>
                  <a:pt x="397" y="219250"/>
                  <a:pt x="4105" y="118568"/>
                </a:cubicBezTo>
                <a:cubicBezTo>
                  <a:pt x="5164" y="91109"/>
                  <a:pt x="5826" y="63523"/>
                  <a:pt x="9534" y="36446"/>
                </a:cubicBezTo>
                <a:close/>
              </a:path>
            </a:pathLst>
          </a:custGeom>
        </p:spPr>
      </p:pic>
      <p:sp>
        <p:nvSpPr>
          <p:cNvPr id="6" name="TextBox 5">
            <a:extLst>
              <a:ext uri="{FF2B5EF4-FFF2-40B4-BE49-F238E27FC236}">
                <a16:creationId xmlns:a16="http://schemas.microsoft.com/office/drawing/2014/main" id="{50FB7B95-76B2-1E54-F117-C38BD2F9C975}"/>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xmlns="" val="tx"/>
                    </a:ext>
                  </a:extLst>
                </a:hlinkClick>
              </a:rPr>
              <a:t>CC BY-SA</a:t>
            </a:r>
            <a:r>
              <a:rPr lang="en-US" sz="700">
                <a:solidFill>
                  <a:srgbClr val="FFFFFF"/>
                </a:solidFill>
              </a:rPr>
              <a:t>.</a:t>
            </a:r>
          </a:p>
        </p:txBody>
      </p:sp>
    </p:spTree>
    <p:extLst>
      <p:ext uri="{BB962C8B-B14F-4D97-AF65-F5344CB8AC3E}">
        <p14:creationId xmlns:p14="http://schemas.microsoft.com/office/powerpoint/2010/main" val="3291809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Start</a:t>
            </a:r>
            <a:endParaRPr lang="en-US" dirty="0"/>
          </a:p>
        </p:txBody>
      </p:sp>
      <p:sp>
        <p:nvSpPr>
          <p:cNvPr id="3"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Structure and organize your thoughts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626" y="2501899"/>
            <a:ext cx="5803323" cy="3546475"/>
          </a:xfrm>
          <a:prstGeom prst="rect">
            <a:avLst/>
          </a:prstGeom>
        </p:spPr>
      </p:pic>
    </p:spTree>
    <p:extLst>
      <p:ext uri="{BB962C8B-B14F-4D97-AF65-F5344CB8AC3E}">
        <p14:creationId xmlns:p14="http://schemas.microsoft.com/office/powerpoint/2010/main" val="396169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58" y="0"/>
            <a:ext cx="10392884" cy="6858000"/>
          </a:xfrm>
          <a:prstGeom prst="rect">
            <a:avLst/>
          </a:prstGeom>
        </p:spPr>
      </p:pic>
    </p:spTree>
    <p:extLst>
      <p:ext uri="{BB962C8B-B14F-4D97-AF65-F5344CB8AC3E}">
        <p14:creationId xmlns:p14="http://schemas.microsoft.com/office/powerpoint/2010/main" val="606052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a:t>
            </a:r>
            <a:endParaRPr lang="en-US" dirty="0"/>
          </a:p>
        </p:txBody>
      </p:sp>
      <p:sp>
        <p:nvSpPr>
          <p:cNvPr id="3" name="Content Placeholder 2"/>
          <p:cNvSpPr>
            <a:spLocks noGrp="1"/>
          </p:cNvSpPr>
          <p:nvPr>
            <p:ph idx="1"/>
          </p:nvPr>
        </p:nvSpPr>
        <p:spPr/>
        <p:txBody>
          <a:bodyPr/>
          <a:lstStyle/>
          <a:p>
            <a:pPr lvl="0"/>
            <a:r>
              <a:rPr lang="en-US" b="1" dirty="0"/>
              <a:t>Empathize</a:t>
            </a:r>
            <a:r>
              <a:rPr lang="en-US" dirty="0"/>
              <a:t>: </a:t>
            </a:r>
            <a:r>
              <a:rPr lang="en-US" dirty="0" smtClean="0"/>
              <a:t>emotions </a:t>
            </a:r>
            <a:r>
              <a:rPr lang="en-US" dirty="0"/>
              <a:t>and needs of </a:t>
            </a:r>
            <a:r>
              <a:rPr lang="en-US" dirty="0" smtClean="0"/>
              <a:t>target audience</a:t>
            </a:r>
            <a:endParaRPr lang="en-US" dirty="0"/>
          </a:p>
          <a:p>
            <a:pPr lvl="0"/>
            <a:r>
              <a:rPr lang="en-US" b="1" dirty="0"/>
              <a:t>Define</a:t>
            </a:r>
            <a:r>
              <a:rPr lang="en-US" dirty="0"/>
              <a:t>: </a:t>
            </a:r>
            <a:r>
              <a:rPr lang="en-US" dirty="0" smtClean="0"/>
              <a:t>audience needs (goal)</a:t>
            </a:r>
            <a:endParaRPr lang="en-US" dirty="0"/>
          </a:p>
          <a:p>
            <a:pPr lvl="0"/>
            <a:r>
              <a:rPr lang="en-US" b="1" dirty="0"/>
              <a:t>Ideate</a:t>
            </a:r>
            <a:r>
              <a:rPr lang="en-US" dirty="0"/>
              <a:t>: visualization </a:t>
            </a:r>
            <a:r>
              <a:rPr lang="en-US" dirty="0" smtClean="0"/>
              <a:t>ideas</a:t>
            </a:r>
            <a:endParaRPr lang="en-US" dirty="0"/>
          </a:p>
          <a:p>
            <a:pPr lvl="0"/>
            <a:r>
              <a:rPr lang="en-US" b="1" dirty="0"/>
              <a:t>Prototype</a:t>
            </a:r>
            <a:r>
              <a:rPr lang="en-US" dirty="0"/>
              <a:t>: </a:t>
            </a:r>
            <a:r>
              <a:rPr lang="en-US" dirty="0" smtClean="0"/>
              <a:t>For </a:t>
            </a:r>
            <a:r>
              <a:rPr lang="en-US" dirty="0"/>
              <a:t>testing and feedback</a:t>
            </a:r>
          </a:p>
          <a:p>
            <a:pPr lvl="0"/>
            <a:r>
              <a:rPr lang="en-US" b="1" dirty="0"/>
              <a:t>Test</a:t>
            </a:r>
            <a:r>
              <a:rPr lang="en-US" dirty="0"/>
              <a:t>: Show </a:t>
            </a:r>
            <a:r>
              <a:rPr lang="en-US" dirty="0" smtClean="0"/>
              <a:t>prototypes to </a:t>
            </a:r>
            <a:r>
              <a:rPr lang="en-US" dirty="0"/>
              <a:t>people before presenting to stakeholders</a:t>
            </a:r>
          </a:p>
          <a:p>
            <a:endParaRPr lang="en-US" dirty="0"/>
          </a:p>
        </p:txBody>
      </p:sp>
    </p:spTree>
    <p:extLst>
      <p:ext uri="{BB962C8B-B14F-4D97-AF65-F5344CB8AC3E}">
        <p14:creationId xmlns:p14="http://schemas.microsoft.com/office/powerpoint/2010/main" val="2883463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Art</a:t>
            </a:r>
            <a:endParaRPr lang="en-US" dirty="0"/>
          </a:p>
        </p:txBody>
      </p:sp>
      <p:sp>
        <p:nvSpPr>
          <p:cNvPr id="3" name="Content Placeholder 2"/>
          <p:cNvSpPr>
            <a:spLocks noGrp="1"/>
          </p:cNvSpPr>
          <p:nvPr>
            <p:ph idx="1"/>
          </p:nvPr>
        </p:nvSpPr>
        <p:spPr>
          <a:xfrm>
            <a:off x="838200" y="1825624"/>
            <a:ext cx="10515600" cy="5146675"/>
          </a:xfrm>
        </p:spPr>
        <p:txBody>
          <a:bodyPr>
            <a:normAutofit/>
          </a:bodyPr>
          <a:lstStyle/>
          <a:p>
            <a:r>
              <a:rPr lang="en-US" dirty="0" smtClean="0"/>
              <a:t>Line</a:t>
            </a:r>
          </a:p>
          <a:p>
            <a:pPr lvl="1"/>
            <a:r>
              <a:rPr lang="en-US" dirty="0" smtClean="0"/>
              <a:t>Thickness, color, direction</a:t>
            </a:r>
          </a:p>
          <a:p>
            <a:r>
              <a:rPr lang="en-US" dirty="0" smtClean="0"/>
              <a:t>Shape</a:t>
            </a:r>
          </a:p>
          <a:p>
            <a:pPr lvl="1"/>
            <a:r>
              <a:rPr lang="en-US" dirty="0" smtClean="0"/>
              <a:t>Stick with 2D</a:t>
            </a:r>
          </a:p>
          <a:p>
            <a:r>
              <a:rPr lang="en-US" dirty="0" smtClean="0"/>
              <a:t>Color</a:t>
            </a:r>
          </a:p>
          <a:p>
            <a:r>
              <a:rPr lang="en-US" dirty="0" smtClean="0"/>
              <a:t>Space</a:t>
            </a:r>
          </a:p>
          <a:p>
            <a:pPr lvl="1"/>
            <a:r>
              <a:rPr lang="en-US" dirty="0" smtClean="0"/>
              <a:t>Spacing between elements</a:t>
            </a:r>
          </a:p>
          <a:p>
            <a:r>
              <a:rPr lang="en-US" dirty="0" smtClean="0"/>
              <a:t>Movement</a:t>
            </a:r>
          </a:p>
          <a:p>
            <a:pPr lvl="1"/>
            <a:r>
              <a:rPr lang="en-US" dirty="0" smtClean="0"/>
              <a:t>Show change over time</a:t>
            </a:r>
          </a:p>
          <a:p>
            <a:pPr lvl="1"/>
            <a:r>
              <a:rPr lang="en-US" dirty="0" smtClean="0"/>
              <a:t>Use sparingly</a:t>
            </a:r>
            <a:endParaRPr lang="en-US" dirty="0"/>
          </a:p>
        </p:txBody>
      </p:sp>
    </p:spTree>
    <p:extLst>
      <p:ext uri="{BB962C8B-B14F-4D97-AF65-F5344CB8AC3E}">
        <p14:creationId xmlns:p14="http://schemas.microsoft.com/office/powerpoint/2010/main" val="3972521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Art</a:t>
            </a:r>
            <a:endParaRPr lang="en-US" dirty="0"/>
          </a:p>
        </p:txBody>
      </p:sp>
      <p:sp>
        <p:nvSpPr>
          <p:cNvPr id="3" name="Content Placeholder 2"/>
          <p:cNvSpPr>
            <a:spLocks noGrp="1"/>
          </p:cNvSpPr>
          <p:nvPr>
            <p:ph idx="1"/>
          </p:nvPr>
        </p:nvSpPr>
        <p:spPr>
          <a:xfrm>
            <a:off x="838200" y="1825624"/>
            <a:ext cx="10515600" cy="5146675"/>
          </a:xfrm>
        </p:spPr>
        <p:txBody>
          <a:bodyPr>
            <a:normAutofit/>
          </a:bodyPr>
          <a:lstStyle/>
          <a:p>
            <a:r>
              <a:rPr lang="en-US" dirty="0" smtClean="0"/>
              <a:t>Line</a:t>
            </a:r>
          </a:p>
          <a:p>
            <a:pPr lvl="1"/>
            <a:r>
              <a:rPr lang="en-US" dirty="0" smtClean="0"/>
              <a:t>Thickness, color, direction</a:t>
            </a:r>
          </a:p>
          <a:p>
            <a:r>
              <a:rPr lang="en-US" dirty="0" smtClean="0">
                <a:solidFill>
                  <a:schemeClr val="bg1">
                    <a:lumMod val="50000"/>
                    <a:lumOff val="50000"/>
                  </a:schemeClr>
                </a:solidFill>
              </a:rPr>
              <a:t>Shape</a:t>
            </a:r>
          </a:p>
          <a:p>
            <a:pPr lvl="1"/>
            <a:r>
              <a:rPr lang="en-US" dirty="0" smtClean="0">
                <a:solidFill>
                  <a:schemeClr val="bg1">
                    <a:lumMod val="50000"/>
                    <a:lumOff val="50000"/>
                  </a:schemeClr>
                </a:solidFill>
              </a:rPr>
              <a:t>Stick with 2D</a:t>
            </a:r>
          </a:p>
          <a:p>
            <a:r>
              <a:rPr lang="en-US" dirty="0" smtClean="0">
                <a:solidFill>
                  <a:schemeClr val="bg1">
                    <a:lumMod val="50000"/>
                    <a:lumOff val="50000"/>
                  </a:schemeClr>
                </a:solidFill>
              </a:rPr>
              <a:t>Color</a:t>
            </a:r>
          </a:p>
          <a:p>
            <a:r>
              <a:rPr lang="en-US" dirty="0" smtClean="0">
                <a:solidFill>
                  <a:schemeClr val="bg1">
                    <a:lumMod val="50000"/>
                    <a:lumOff val="50000"/>
                  </a:schemeClr>
                </a:solidFill>
              </a:rPr>
              <a:t>Space</a:t>
            </a:r>
          </a:p>
          <a:p>
            <a:pPr lvl="1"/>
            <a:r>
              <a:rPr lang="en-US" dirty="0" smtClean="0">
                <a:solidFill>
                  <a:schemeClr val="bg1">
                    <a:lumMod val="50000"/>
                    <a:lumOff val="50000"/>
                  </a:schemeClr>
                </a:solidFill>
              </a:rPr>
              <a:t>Spacing between elements</a:t>
            </a:r>
          </a:p>
          <a:p>
            <a:r>
              <a:rPr lang="en-US" dirty="0" smtClean="0">
                <a:solidFill>
                  <a:schemeClr val="bg1">
                    <a:lumMod val="50000"/>
                    <a:lumOff val="50000"/>
                  </a:schemeClr>
                </a:solidFill>
              </a:rPr>
              <a:t>Movement</a:t>
            </a:r>
          </a:p>
          <a:p>
            <a:pPr lvl="1"/>
            <a:r>
              <a:rPr lang="en-US" dirty="0" smtClean="0">
                <a:solidFill>
                  <a:schemeClr val="bg1">
                    <a:lumMod val="50000"/>
                    <a:lumOff val="50000"/>
                  </a:schemeClr>
                </a:solidFill>
              </a:rPr>
              <a:t>Show change over time</a:t>
            </a:r>
          </a:p>
          <a:p>
            <a:pPr lvl="1"/>
            <a:r>
              <a:rPr lang="en-US" dirty="0" smtClean="0">
                <a:solidFill>
                  <a:schemeClr val="bg1">
                    <a:lumMod val="50000"/>
                    <a:lumOff val="50000"/>
                  </a:schemeClr>
                </a:solidFill>
              </a:rPr>
              <a:t>Use sparingly</a:t>
            </a:r>
            <a:endParaRPr lang="en-US" dirty="0">
              <a:solidFill>
                <a:schemeClr val="bg1">
                  <a:lumMod val="50000"/>
                  <a:lumOff val="50000"/>
                </a:schemeClr>
              </a:solidFill>
            </a:endParaRPr>
          </a:p>
        </p:txBody>
      </p:sp>
      <p:pic>
        <p:nvPicPr>
          <p:cNvPr id="6" name="Picture 5"/>
          <p:cNvPicPr>
            <a:picLocks noChangeAspect="1"/>
          </p:cNvPicPr>
          <p:nvPr/>
        </p:nvPicPr>
        <p:blipFill>
          <a:blip r:embed="rId3"/>
          <a:stretch>
            <a:fillRect/>
          </a:stretch>
        </p:blipFill>
        <p:spPr>
          <a:xfrm>
            <a:off x="6600825" y="556566"/>
            <a:ext cx="4752975" cy="3676650"/>
          </a:xfrm>
          <a:prstGeom prst="rect">
            <a:avLst/>
          </a:prstGeom>
        </p:spPr>
      </p:pic>
    </p:spTree>
    <p:extLst>
      <p:ext uri="{BB962C8B-B14F-4D97-AF65-F5344CB8AC3E}">
        <p14:creationId xmlns:p14="http://schemas.microsoft.com/office/powerpoint/2010/main" val="458377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3096</TotalTime>
  <Words>2706</Words>
  <Application>Microsoft Office PowerPoint</Application>
  <PresentationFormat>Widescreen</PresentationFormat>
  <Paragraphs>328</Paragraphs>
  <Slides>29</Slides>
  <Notes>29</Notes>
  <HiddenSlides>2</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Calibri Light</vt:lpstr>
      <vt:lpstr>Office Theme</vt:lpstr>
      <vt:lpstr>1_Office Theme</vt:lpstr>
      <vt:lpstr>Paintbrush Picture</vt:lpstr>
      <vt:lpstr>Share and Act</vt:lpstr>
      <vt:lpstr>The Data Science Workflow</vt:lpstr>
      <vt:lpstr>PowerPoint Presentation</vt:lpstr>
      <vt:lpstr>Visualizations</vt:lpstr>
      <vt:lpstr>Before You Start</vt:lpstr>
      <vt:lpstr>PowerPoint Presentation</vt:lpstr>
      <vt:lpstr>Design Thinking </vt:lpstr>
      <vt:lpstr>Elements of Art</vt:lpstr>
      <vt:lpstr>Elements of Art</vt:lpstr>
      <vt:lpstr>Elements of Art</vt:lpstr>
      <vt:lpstr>Elements of Art</vt:lpstr>
      <vt:lpstr>Elements of Art</vt:lpstr>
      <vt:lpstr>Elements of Art</vt:lpstr>
      <vt:lpstr>Elements of Art</vt:lpstr>
      <vt:lpstr>Elements of Art</vt:lpstr>
      <vt:lpstr>PowerPoint Presentation</vt:lpstr>
      <vt:lpstr>PowerPoint Presentation</vt:lpstr>
      <vt:lpstr>Chart Types</vt:lpstr>
      <vt:lpstr>Single Variable</vt:lpstr>
      <vt:lpstr>Relationship Between Variables </vt:lpstr>
      <vt:lpstr>Measurement Change Over Time</vt:lpstr>
      <vt:lpstr>Proportion</vt:lpstr>
      <vt:lpstr>Dashboards</vt:lpstr>
      <vt:lpstr>PowerPoint Presentation</vt:lpstr>
      <vt:lpstr>PowerPoint Presentation</vt:lpstr>
      <vt:lpstr>PowerPoint Presentation</vt:lpstr>
      <vt:lpstr>The Data Science Workflow</vt:lpstr>
      <vt:lpstr>PowerPoint Presentation</vt:lpstr>
      <vt:lpstr>Principals of Design</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PATEL, HIREN J Lt Col USAF AETC AFIT/LSS</cp:lastModifiedBy>
  <cp:revision>62</cp:revision>
  <dcterms:created xsi:type="dcterms:W3CDTF">2022-11-02T14:37:43Z</dcterms:created>
  <dcterms:modified xsi:type="dcterms:W3CDTF">2023-02-07T18:05:27Z</dcterms:modified>
</cp:coreProperties>
</file>