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4" r:id="rId18"/>
    <p:sldId id="273" r:id="rId19"/>
    <p:sldId id="27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79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22726-624F-4F0E-8018-E37F55FFCC8D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55B95-8CA9-4B5C-8617-D42CCC7799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40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55B95-8CA9-4B5C-8617-D42CCC7799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20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A1D2-72CA-4683-8E3A-E1D8AE35C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3218E-6FD1-472F-A126-BCC16540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F758-1CA1-4260-9918-9A2B5835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B4D5-0E05-4ABF-8092-38D108D0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10A3-621E-4748-97B6-EB5D6656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42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1F1-9152-4F1E-ACA2-EFDBD92A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20B1B-F84C-4768-BE4B-330477E0D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E1DA-00C0-467F-B7A3-93D7317E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9980-EAF9-4E26-BD9B-CDEFE372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C73B-B7EA-4C68-A53C-B307EF92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3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CD1E-081B-4762-98D9-1BB54207E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3CF7D-2255-4EA8-9CB0-371C7DB8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63CE-320A-4F51-A044-891885E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AD69-8EBA-45E4-942D-2C487EE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98CB-151C-419C-A5F1-89690E2D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46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BAFB-08CE-404E-BA81-A8C4E5CA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E6DC-2571-46D3-B83F-D08033F7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23A2-4ECF-4F3F-B6A3-E4EA3FD3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74E9-CE31-4BFE-BDAB-1B95CE2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46D94-5E64-45FB-ACDE-57A55BE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2847-317A-49E2-A374-D751348F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A177-C5E8-4751-BFD0-2EB8749F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D906-A073-4BFE-B46F-D4C137EA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6C61-9000-42EB-8425-63E2259A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AE79-70ED-4BA8-8367-368BAE49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2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1B8D-E264-433B-880D-5F82CDBE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52DD-FB04-44FA-99EA-28DC8FC38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C2329-E305-4B1E-9DAA-E844B3DA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09CE-2D80-4045-B6C6-815727EE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ACD8-E8E8-482D-9F15-07DFB6C9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550C-1520-45E8-9049-24B98BE9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63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323A-1FD9-46D8-B965-85C7C95E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906D5-43C6-4026-8BA3-23242422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FE29F-EF3A-434E-9FEC-2732CEFBD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4D66D-A63F-4DCB-8C54-DF266D701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C663A-75EC-43AB-9745-B3AFA1B5D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9D23A-F559-4A48-8E66-0C2B75B9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74F62-6C9A-4972-B85A-6C0911A1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4FD0E-1C42-4A48-AB09-5AD075E4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0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E5D-E4FD-4479-AD35-BCC16106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97914-4A9B-4A75-B541-C8CC84BE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86BA4-51B1-478F-B399-F69A340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89402-9E06-476D-8BC4-B17B53E2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0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8CAE3-CE21-401B-A1BF-78311610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BC7C7-B146-4D31-98E6-9AA4AAED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20A2-DBD9-41CF-9433-C9A06352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06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1B9-7373-4F14-93E5-101151FE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12D3-8329-4BAD-B8CD-17BFB981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54401-E9BA-40D4-AADA-292713B7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EBDF1-9719-4097-973B-FA32E8DC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9880-FD10-41D4-82C2-E8662ADA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AD3D1-311E-4524-9948-2371CB8E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3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2263-1DBB-4517-99C6-C3E4470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43A54-F77F-41B2-975E-565C3A0E5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257B-271A-4876-BA41-F74AF26E3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EDF7C-3FF6-44C3-A541-98B95DC3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CC473-38B4-48C9-83C0-BEB5FD2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4EB5D-1401-4603-BE5C-195F72C7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EA0A2-BC7F-42BE-945B-4C7A5D79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4BE5-B7BB-45C6-8848-080F022E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7D20-D1CE-4BAB-A9D8-6700C47EC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BB24-3AE1-47AF-85E9-C1BF40173BC6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CF3F-FC2A-45CE-A94B-4FCB59A34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AAD3-00B9-4174-8748-EBEF918F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71A2-EF1A-4454-A32C-586240502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3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antum-computing.ib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" TargetMode="External"/><Relationship Id="rId2" Type="http://schemas.openxmlformats.org/officeDocument/2006/relationships/hyperlink" Target="https://quantum-computing.ibm.com/supp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skit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skit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937CB-487A-44B8-B77D-F334403C8E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2" t="708" r="12691" b="752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0A80E-7496-4D77-A3A1-CC9CF4F1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3893"/>
            <a:ext cx="7046938" cy="31265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Getting Started with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IBM Q Experience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Jupyter Notebooks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Explore the platform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ECDEF-117E-4BE9-8066-E4594BDD8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07" y="5896092"/>
            <a:ext cx="4095565" cy="49056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Priya Angara, Ulrike </a:t>
            </a:r>
            <a:r>
              <a:rPr lang="en-US" dirty="0" err="1">
                <a:solidFill>
                  <a:schemeClr val="bg1"/>
                </a:solidFill>
              </a:rPr>
              <a:t>Stege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6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 err="1"/>
              <a:t>Jupyter</a:t>
            </a:r>
            <a:r>
              <a:rPr lang="en-CA" sz="3600" dirty="0"/>
              <a:t> Notebooks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8883-7BEB-4275-A451-3BE337B3C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8739"/>
          <a:stretch/>
        </p:blipFill>
        <p:spPr>
          <a:xfrm>
            <a:off x="1329943" y="208073"/>
            <a:ext cx="9532112" cy="4073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This is the interface you’ll be working on. </a:t>
            </a:r>
          </a:p>
        </p:txBody>
      </p:sp>
    </p:spTree>
    <p:extLst>
      <p:ext uri="{BB962C8B-B14F-4D97-AF65-F5344CB8AC3E}">
        <p14:creationId xmlns:p14="http://schemas.microsoft.com/office/powerpoint/2010/main" val="141544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/>
              <a:t>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8883-7BEB-4275-A451-3BE337B3C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8739"/>
          <a:stretch/>
        </p:blipFill>
        <p:spPr>
          <a:xfrm>
            <a:off x="1329943" y="208073"/>
            <a:ext cx="9532112" cy="4073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Each of these boxes is called a cell</a:t>
            </a:r>
          </a:p>
          <a:p>
            <a:r>
              <a:rPr lang="en-CA" sz="2000" dirty="0"/>
              <a:t>Cells are run one after another</a:t>
            </a:r>
          </a:p>
          <a:p>
            <a:r>
              <a:rPr lang="en-CA" sz="2000" dirty="0"/>
              <a:t>This particular cell is a set of import statements – think of this as things that will help you with your quantum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FF670-CACA-4B58-8DCB-C76F489BDF1E}"/>
              </a:ext>
            </a:extLst>
          </p:cNvPr>
          <p:cNvSpPr/>
          <p:nvPr/>
        </p:nvSpPr>
        <p:spPr>
          <a:xfrm>
            <a:off x="2257262" y="1431689"/>
            <a:ext cx="7696635" cy="1881052"/>
          </a:xfrm>
          <a:custGeom>
            <a:avLst/>
            <a:gdLst>
              <a:gd name="connsiteX0" fmla="*/ 0 w 7696635"/>
              <a:gd name="connsiteY0" fmla="*/ 0 h 1881052"/>
              <a:gd name="connsiteX1" fmla="*/ 853627 w 7696635"/>
              <a:gd name="connsiteY1" fmla="*/ 0 h 1881052"/>
              <a:gd name="connsiteX2" fmla="*/ 1630287 w 7696635"/>
              <a:gd name="connsiteY2" fmla="*/ 0 h 1881052"/>
              <a:gd name="connsiteX3" fmla="*/ 2329981 w 7696635"/>
              <a:gd name="connsiteY3" fmla="*/ 0 h 1881052"/>
              <a:gd name="connsiteX4" fmla="*/ 3029675 w 7696635"/>
              <a:gd name="connsiteY4" fmla="*/ 0 h 1881052"/>
              <a:gd name="connsiteX5" fmla="*/ 3498470 w 7696635"/>
              <a:gd name="connsiteY5" fmla="*/ 0 h 1881052"/>
              <a:gd name="connsiteX6" fmla="*/ 4198165 w 7696635"/>
              <a:gd name="connsiteY6" fmla="*/ 0 h 1881052"/>
              <a:gd name="connsiteX7" fmla="*/ 4743926 w 7696635"/>
              <a:gd name="connsiteY7" fmla="*/ 0 h 1881052"/>
              <a:gd name="connsiteX8" fmla="*/ 5366654 w 7696635"/>
              <a:gd name="connsiteY8" fmla="*/ 0 h 1881052"/>
              <a:gd name="connsiteX9" fmla="*/ 5989381 w 7696635"/>
              <a:gd name="connsiteY9" fmla="*/ 0 h 1881052"/>
              <a:gd name="connsiteX10" fmla="*/ 6843008 w 7696635"/>
              <a:gd name="connsiteY10" fmla="*/ 0 h 1881052"/>
              <a:gd name="connsiteX11" fmla="*/ 7696635 w 7696635"/>
              <a:gd name="connsiteY11" fmla="*/ 0 h 1881052"/>
              <a:gd name="connsiteX12" fmla="*/ 7696635 w 7696635"/>
              <a:gd name="connsiteY12" fmla="*/ 627017 h 1881052"/>
              <a:gd name="connsiteX13" fmla="*/ 7696635 w 7696635"/>
              <a:gd name="connsiteY13" fmla="*/ 1197603 h 1881052"/>
              <a:gd name="connsiteX14" fmla="*/ 7696635 w 7696635"/>
              <a:gd name="connsiteY14" fmla="*/ 1881052 h 1881052"/>
              <a:gd name="connsiteX15" fmla="*/ 7227840 w 7696635"/>
              <a:gd name="connsiteY15" fmla="*/ 1881052 h 1881052"/>
              <a:gd name="connsiteX16" fmla="*/ 6528146 w 7696635"/>
              <a:gd name="connsiteY16" fmla="*/ 1881052 h 1881052"/>
              <a:gd name="connsiteX17" fmla="*/ 5828452 w 7696635"/>
              <a:gd name="connsiteY17" fmla="*/ 1881052 h 1881052"/>
              <a:gd name="connsiteX18" fmla="*/ 5282690 w 7696635"/>
              <a:gd name="connsiteY18" fmla="*/ 1881052 h 1881052"/>
              <a:gd name="connsiteX19" fmla="*/ 4736929 w 7696635"/>
              <a:gd name="connsiteY19" fmla="*/ 1881052 h 1881052"/>
              <a:gd name="connsiteX20" fmla="*/ 4037235 w 7696635"/>
              <a:gd name="connsiteY20" fmla="*/ 1881052 h 1881052"/>
              <a:gd name="connsiteX21" fmla="*/ 3337541 w 7696635"/>
              <a:gd name="connsiteY21" fmla="*/ 1881052 h 1881052"/>
              <a:gd name="connsiteX22" fmla="*/ 2714813 w 7696635"/>
              <a:gd name="connsiteY22" fmla="*/ 1881052 h 1881052"/>
              <a:gd name="connsiteX23" fmla="*/ 2015119 w 7696635"/>
              <a:gd name="connsiteY23" fmla="*/ 1881052 h 1881052"/>
              <a:gd name="connsiteX24" fmla="*/ 1238459 w 7696635"/>
              <a:gd name="connsiteY24" fmla="*/ 1881052 h 1881052"/>
              <a:gd name="connsiteX25" fmla="*/ 615731 w 7696635"/>
              <a:gd name="connsiteY25" fmla="*/ 1881052 h 1881052"/>
              <a:gd name="connsiteX26" fmla="*/ 0 w 7696635"/>
              <a:gd name="connsiteY26" fmla="*/ 1881052 h 1881052"/>
              <a:gd name="connsiteX27" fmla="*/ 0 w 7696635"/>
              <a:gd name="connsiteY27" fmla="*/ 1254035 h 1881052"/>
              <a:gd name="connsiteX28" fmla="*/ 0 w 7696635"/>
              <a:gd name="connsiteY28" fmla="*/ 627017 h 1881052"/>
              <a:gd name="connsiteX29" fmla="*/ 0 w 7696635"/>
              <a:gd name="connsiteY29" fmla="*/ 0 h 188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96635" h="1881052" extrusionOk="0">
                <a:moveTo>
                  <a:pt x="0" y="0"/>
                </a:moveTo>
                <a:cubicBezTo>
                  <a:pt x="326468" y="-6410"/>
                  <a:pt x="633091" y="33937"/>
                  <a:pt x="853627" y="0"/>
                </a:cubicBezTo>
                <a:cubicBezTo>
                  <a:pt x="1074163" y="-33937"/>
                  <a:pt x="1283123" y="-15345"/>
                  <a:pt x="1630287" y="0"/>
                </a:cubicBezTo>
                <a:cubicBezTo>
                  <a:pt x="1977451" y="15345"/>
                  <a:pt x="2042809" y="-21198"/>
                  <a:pt x="2329981" y="0"/>
                </a:cubicBezTo>
                <a:cubicBezTo>
                  <a:pt x="2617153" y="21198"/>
                  <a:pt x="2817656" y="-547"/>
                  <a:pt x="3029675" y="0"/>
                </a:cubicBezTo>
                <a:cubicBezTo>
                  <a:pt x="3241694" y="547"/>
                  <a:pt x="3382563" y="-16618"/>
                  <a:pt x="3498470" y="0"/>
                </a:cubicBezTo>
                <a:cubicBezTo>
                  <a:pt x="3614378" y="16618"/>
                  <a:pt x="3919734" y="16946"/>
                  <a:pt x="4198165" y="0"/>
                </a:cubicBezTo>
                <a:cubicBezTo>
                  <a:pt x="4476596" y="-16946"/>
                  <a:pt x="4501307" y="22335"/>
                  <a:pt x="4743926" y="0"/>
                </a:cubicBezTo>
                <a:cubicBezTo>
                  <a:pt x="4986545" y="-22335"/>
                  <a:pt x="5172185" y="-22522"/>
                  <a:pt x="5366654" y="0"/>
                </a:cubicBezTo>
                <a:cubicBezTo>
                  <a:pt x="5561123" y="22522"/>
                  <a:pt x="5800070" y="-5369"/>
                  <a:pt x="5989381" y="0"/>
                </a:cubicBezTo>
                <a:cubicBezTo>
                  <a:pt x="6178692" y="5369"/>
                  <a:pt x="6658135" y="19419"/>
                  <a:pt x="6843008" y="0"/>
                </a:cubicBezTo>
                <a:cubicBezTo>
                  <a:pt x="7027881" y="-19419"/>
                  <a:pt x="7433137" y="1328"/>
                  <a:pt x="7696635" y="0"/>
                </a:cubicBezTo>
                <a:cubicBezTo>
                  <a:pt x="7667798" y="172761"/>
                  <a:pt x="7712722" y="453909"/>
                  <a:pt x="7696635" y="627017"/>
                </a:cubicBezTo>
                <a:cubicBezTo>
                  <a:pt x="7680548" y="800125"/>
                  <a:pt x="7678858" y="1064630"/>
                  <a:pt x="7696635" y="1197603"/>
                </a:cubicBezTo>
                <a:cubicBezTo>
                  <a:pt x="7714412" y="1330576"/>
                  <a:pt x="7699739" y="1657110"/>
                  <a:pt x="7696635" y="1881052"/>
                </a:cubicBezTo>
                <a:cubicBezTo>
                  <a:pt x="7547691" y="1883168"/>
                  <a:pt x="7455885" y="1877697"/>
                  <a:pt x="7227840" y="1881052"/>
                </a:cubicBezTo>
                <a:cubicBezTo>
                  <a:pt x="6999795" y="1884407"/>
                  <a:pt x="6733980" y="1894639"/>
                  <a:pt x="6528146" y="1881052"/>
                </a:cubicBezTo>
                <a:cubicBezTo>
                  <a:pt x="6322312" y="1867465"/>
                  <a:pt x="6009737" y="1865167"/>
                  <a:pt x="5828452" y="1881052"/>
                </a:cubicBezTo>
                <a:cubicBezTo>
                  <a:pt x="5647167" y="1896937"/>
                  <a:pt x="5395154" y="1860570"/>
                  <a:pt x="5282690" y="1881052"/>
                </a:cubicBezTo>
                <a:cubicBezTo>
                  <a:pt x="5170226" y="1901534"/>
                  <a:pt x="4996883" y="1866215"/>
                  <a:pt x="4736929" y="1881052"/>
                </a:cubicBezTo>
                <a:cubicBezTo>
                  <a:pt x="4476975" y="1895889"/>
                  <a:pt x="4312295" y="1872349"/>
                  <a:pt x="4037235" y="1881052"/>
                </a:cubicBezTo>
                <a:cubicBezTo>
                  <a:pt x="3762175" y="1889755"/>
                  <a:pt x="3594933" y="1860531"/>
                  <a:pt x="3337541" y="1881052"/>
                </a:cubicBezTo>
                <a:cubicBezTo>
                  <a:pt x="3080149" y="1901573"/>
                  <a:pt x="2946905" y="1871604"/>
                  <a:pt x="2714813" y="1881052"/>
                </a:cubicBezTo>
                <a:cubicBezTo>
                  <a:pt x="2482721" y="1890500"/>
                  <a:pt x="2172722" y="1876077"/>
                  <a:pt x="2015119" y="1881052"/>
                </a:cubicBezTo>
                <a:cubicBezTo>
                  <a:pt x="1857516" y="1886027"/>
                  <a:pt x="1587673" y="1863930"/>
                  <a:pt x="1238459" y="1881052"/>
                </a:cubicBezTo>
                <a:cubicBezTo>
                  <a:pt x="889245" y="1898174"/>
                  <a:pt x="875441" y="1902476"/>
                  <a:pt x="615731" y="1881052"/>
                </a:cubicBezTo>
                <a:cubicBezTo>
                  <a:pt x="356021" y="1859628"/>
                  <a:pt x="166381" y="1882689"/>
                  <a:pt x="0" y="1881052"/>
                </a:cubicBezTo>
                <a:cubicBezTo>
                  <a:pt x="7864" y="1664984"/>
                  <a:pt x="-16402" y="1493149"/>
                  <a:pt x="0" y="1254035"/>
                </a:cubicBezTo>
                <a:cubicBezTo>
                  <a:pt x="16402" y="1014921"/>
                  <a:pt x="-11816" y="935612"/>
                  <a:pt x="0" y="627017"/>
                </a:cubicBezTo>
                <a:cubicBezTo>
                  <a:pt x="11816" y="318422"/>
                  <a:pt x="-19566" y="14326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3431529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8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/>
              <a:t>New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8883-7BEB-4275-A451-3BE337B3C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8739"/>
          <a:stretch/>
        </p:blipFill>
        <p:spPr>
          <a:xfrm>
            <a:off x="1329943" y="208073"/>
            <a:ext cx="9532112" cy="4073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Click on + to create a new cell. </a:t>
            </a:r>
            <a:endParaRPr lang="en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FF670-CACA-4B58-8DCB-C76F489BDF1E}"/>
              </a:ext>
            </a:extLst>
          </p:cNvPr>
          <p:cNvSpPr/>
          <p:nvPr/>
        </p:nvSpPr>
        <p:spPr>
          <a:xfrm>
            <a:off x="1823576" y="872599"/>
            <a:ext cx="386659" cy="449363"/>
          </a:xfrm>
          <a:custGeom>
            <a:avLst/>
            <a:gdLst>
              <a:gd name="connsiteX0" fmla="*/ 0 w 386659"/>
              <a:gd name="connsiteY0" fmla="*/ 0 h 449363"/>
              <a:gd name="connsiteX1" fmla="*/ 386659 w 386659"/>
              <a:gd name="connsiteY1" fmla="*/ 0 h 449363"/>
              <a:gd name="connsiteX2" fmla="*/ 386659 w 386659"/>
              <a:gd name="connsiteY2" fmla="*/ 449363 h 449363"/>
              <a:gd name="connsiteX3" fmla="*/ 0 w 386659"/>
              <a:gd name="connsiteY3" fmla="*/ 449363 h 449363"/>
              <a:gd name="connsiteX4" fmla="*/ 0 w 386659"/>
              <a:gd name="connsiteY4" fmla="*/ 0 h 44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659" h="449363" extrusionOk="0">
                <a:moveTo>
                  <a:pt x="0" y="0"/>
                </a:moveTo>
                <a:cubicBezTo>
                  <a:pt x="129010" y="3176"/>
                  <a:pt x="212150" y="11032"/>
                  <a:pt x="386659" y="0"/>
                </a:cubicBezTo>
                <a:cubicBezTo>
                  <a:pt x="388734" y="165916"/>
                  <a:pt x="366794" y="235331"/>
                  <a:pt x="386659" y="449363"/>
                </a:cubicBezTo>
                <a:cubicBezTo>
                  <a:pt x="292889" y="460293"/>
                  <a:pt x="162248" y="459508"/>
                  <a:pt x="0" y="449363"/>
                </a:cubicBezTo>
                <a:cubicBezTo>
                  <a:pt x="-12632" y="321919"/>
                  <a:pt x="13051" y="1415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3431529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79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/>
              <a:t>Change Cell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8883-7BEB-4275-A451-3BE337B3C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8739"/>
          <a:stretch/>
        </p:blipFill>
        <p:spPr>
          <a:xfrm>
            <a:off x="1329943" y="208073"/>
            <a:ext cx="9532112" cy="4073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You can change the cell type using this drop down</a:t>
            </a:r>
          </a:p>
          <a:p>
            <a:r>
              <a:rPr lang="en-CA" sz="2000" dirty="0"/>
              <a:t>A cell can be:</a:t>
            </a:r>
          </a:p>
          <a:p>
            <a:pPr lvl="1"/>
            <a:r>
              <a:rPr lang="en-CA" sz="1600" dirty="0"/>
              <a:t>A code cell (Code)</a:t>
            </a:r>
          </a:p>
          <a:p>
            <a:pPr lvl="1"/>
            <a:r>
              <a:rPr lang="en-CA" sz="1600" dirty="0"/>
              <a:t>A text cell</a:t>
            </a:r>
            <a:r>
              <a:rPr lang="en-CA" sz="2000" dirty="0"/>
              <a:t> (Markdown)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FF670-CACA-4B58-8DCB-C76F489BDF1E}"/>
              </a:ext>
            </a:extLst>
          </p:cNvPr>
          <p:cNvSpPr/>
          <p:nvPr/>
        </p:nvSpPr>
        <p:spPr>
          <a:xfrm>
            <a:off x="4786232" y="862149"/>
            <a:ext cx="1191331" cy="449363"/>
          </a:xfrm>
          <a:custGeom>
            <a:avLst/>
            <a:gdLst>
              <a:gd name="connsiteX0" fmla="*/ 0 w 1191331"/>
              <a:gd name="connsiteY0" fmla="*/ 0 h 449363"/>
              <a:gd name="connsiteX1" fmla="*/ 619492 w 1191331"/>
              <a:gd name="connsiteY1" fmla="*/ 0 h 449363"/>
              <a:gd name="connsiteX2" fmla="*/ 1191331 w 1191331"/>
              <a:gd name="connsiteY2" fmla="*/ 0 h 449363"/>
              <a:gd name="connsiteX3" fmla="*/ 1191331 w 1191331"/>
              <a:gd name="connsiteY3" fmla="*/ 449363 h 449363"/>
              <a:gd name="connsiteX4" fmla="*/ 595666 w 1191331"/>
              <a:gd name="connsiteY4" fmla="*/ 449363 h 449363"/>
              <a:gd name="connsiteX5" fmla="*/ 0 w 1191331"/>
              <a:gd name="connsiteY5" fmla="*/ 449363 h 449363"/>
              <a:gd name="connsiteX6" fmla="*/ 0 w 1191331"/>
              <a:gd name="connsiteY6" fmla="*/ 0 h 44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1331" h="449363" extrusionOk="0">
                <a:moveTo>
                  <a:pt x="0" y="0"/>
                </a:moveTo>
                <a:cubicBezTo>
                  <a:pt x="161572" y="9257"/>
                  <a:pt x="475060" y="28310"/>
                  <a:pt x="619492" y="0"/>
                </a:cubicBezTo>
                <a:cubicBezTo>
                  <a:pt x="763924" y="-28310"/>
                  <a:pt x="949575" y="-7546"/>
                  <a:pt x="1191331" y="0"/>
                </a:cubicBezTo>
                <a:cubicBezTo>
                  <a:pt x="1187014" y="166677"/>
                  <a:pt x="1184045" y="319633"/>
                  <a:pt x="1191331" y="449363"/>
                </a:cubicBezTo>
                <a:cubicBezTo>
                  <a:pt x="1040315" y="448214"/>
                  <a:pt x="846553" y="466968"/>
                  <a:pt x="595666" y="449363"/>
                </a:cubicBezTo>
                <a:cubicBezTo>
                  <a:pt x="344780" y="431758"/>
                  <a:pt x="147174" y="422222"/>
                  <a:pt x="0" y="449363"/>
                </a:cubicBezTo>
                <a:cubicBezTo>
                  <a:pt x="-13487" y="291196"/>
                  <a:pt x="-6343" y="2106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3431529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/>
              <a:t>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8883-7BEB-4275-A451-3BE337B3C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8739"/>
          <a:stretch/>
        </p:blipFill>
        <p:spPr>
          <a:xfrm>
            <a:off x="1329943" y="208073"/>
            <a:ext cx="9532112" cy="4073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Think of a kernel as an environment. A fish needs to be in water, similarly, a quantum program needs to be in a quantum kernel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FF670-CACA-4B58-8DCB-C76F489BDF1E}"/>
              </a:ext>
            </a:extLst>
          </p:cNvPr>
          <p:cNvSpPr/>
          <p:nvPr/>
        </p:nvSpPr>
        <p:spPr>
          <a:xfrm>
            <a:off x="8161673" y="566581"/>
            <a:ext cx="1530967" cy="449363"/>
          </a:xfrm>
          <a:custGeom>
            <a:avLst/>
            <a:gdLst>
              <a:gd name="connsiteX0" fmla="*/ 0 w 1530967"/>
              <a:gd name="connsiteY0" fmla="*/ 0 h 449363"/>
              <a:gd name="connsiteX1" fmla="*/ 540942 w 1530967"/>
              <a:gd name="connsiteY1" fmla="*/ 0 h 449363"/>
              <a:gd name="connsiteX2" fmla="*/ 1066574 w 1530967"/>
              <a:gd name="connsiteY2" fmla="*/ 0 h 449363"/>
              <a:gd name="connsiteX3" fmla="*/ 1530967 w 1530967"/>
              <a:gd name="connsiteY3" fmla="*/ 0 h 449363"/>
              <a:gd name="connsiteX4" fmla="*/ 1530967 w 1530967"/>
              <a:gd name="connsiteY4" fmla="*/ 449363 h 449363"/>
              <a:gd name="connsiteX5" fmla="*/ 1066574 w 1530967"/>
              <a:gd name="connsiteY5" fmla="*/ 449363 h 449363"/>
              <a:gd name="connsiteX6" fmla="*/ 540942 w 1530967"/>
              <a:gd name="connsiteY6" fmla="*/ 449363 h 449363"/>
              <a:gd name="connsiteX7" fmla="*/ 0 w 1530967"/>
              <a:gd name="connsiteY7" fmla="*/ 449363 h 449363"/>
              <a:gd name="connsiteX8" fmla="*/ 0 w 1530967"/>
              <a:gd name="connsiteY8" fmla="*/ 0 h 44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967" h="449363" extrusionOk="0">
                <a:moveTo>
                  <a:pt x="0" y="0"/>
                </a:moveTo>
                <a:cubicBezTo>
                  <a:pt x="249779" y="-9891"/>
                  <a:pt x="338324" y="-3270"/>
                  <a:pt x="540942" y="0"/>
                </a:cubicBezTo>
                <a:cubicBezTo>
                  <a:pt x="743560" y="3270"/>
                  <a:pt x="955091" y="-5143"/>
                  <a:pt x="1066574" y="0"/>
                </a:cubicBezTo>
                <a:cubicBezTo>
                  <a:pt x="1178057" y="5143"/>
                  <a:pt x="1417997" y="-8675"/>
                  <a:pt x="1530967" y="0"/>
                </a:cubicBezTo>
                <a:cubicBezTo>
                  <a:pt x="1520094" y="90054"/>
                  <a:pt x="1519642" y="241571"/>
                  <a:pt x="1530967" y="449363"/>
                </a:cubicBezTo>
                <a:cubicBezTo>
                  <a:pt x="1397321" y="467254"/>
                  <a:pt x="1189514" y="468972"/>
                  <a:pt x="1066574" y="449363"/>
                </a:cubicBezTo>
                <a:cubicBezTo>
                  <a:pt x="943634" y="429754"/>
                  <a:pt x="710159" y="475143"/>
                  <a:pt x="540942" y="449363"/>
                </a:cubicBezTo>
                <a:cubicBezTo>
                  <a:pt x="371725" y="423583"/>
                  <a:pt x="151703" y="428181"/>
                  <a:pt x="0" y="449363"/>
                </a:cubicBezTo>
                <a:cubicBezTo>
                  <a:pt x="-3594" y="293279"/>
                  <a:pt x="-11152" y="2178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3431529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68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/>
              <a:t>Run a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C8883-7BEB-4275-A451-3BE337B3C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8739"/>
          <a:stretch/>
        </p:blipFill>
        <p:spPr>
          <a:xfrm>
            <a:off x="1329943" y="208073"/>
            <a:ext cx="9532112" cy="40733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You can run a cell one at a time, stop a running cell, refresh or run all cells at once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FF670-CACA-4B58-8DCB-C76F489BDF1E}"/>
              </a:ext>
            </a:extLst>
          </p:cNvPr>
          <p:cNvSpPr/>
          <p:nvPr/>
        </p:nvSpPr>
        <p:spPr>
          <a:xfrm>
            <a:off x="3568476" y="890540"/>
            <a:ext cx="1238655" cy="449363"/>
          </a:xfrm>
          <a:custGeom>
            <a:avLst/>
            <a:gdLst>
              <a:gd name="connsiteX0" fmla="*/ 0 w 1238655"/>
              <a:gd name="connsiteY0" fmla="*/ 0 h 449363"/>
              <a:gd name="connsiteX1" fmla="*/ 644101 w 1238655"/>
              <a:gd name="connsiteY1" fmla="*/ 0 h 449363"/>
              <a:gd name="connsiteX2" fmla="*/ 1238655 w 1238655"/>
              <a:gd name="connsiteY2" fmla="*/ 0 h 449363"/>
              <a:gd name="connsiteX3" fmla="*/ 1238655 w 1238655"/>
              <a:gd name="connsiteY3" fmla="*/ 449363 h 449363"/>
              <a:gd name="connsiteX4" fmla="*/ 619328 w 1238655"/>
              <a:gd name="connsiteY4" fmla="*/ 449363 h 449363"/>
              <a:gd name="connsiteX5" fmla="*/ 0 w 1238655"/>
              <a:gd name="connsiteY5" fmla="*/ 449363 h 449363"/>
              <a:gd name="connsiteX6" fmla="*/ 0 w 1238655"/>
              <a:gd name="connsiteY6" fmla="*/ 0 h 44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655" h="449363" extrusionOk="0">
                <a:moveTo>
                  <a:pt x="0" y="0"/>
                </a:moveTo>
                <a:cubicBezTo>
                  <a:pt x="167209" y="-9836"/>
                  <a:pt x="454612" y="3695"/>
                  <a:pt x="644101" y="0"/>
                </a:cubicBezTo>
                <a:cubicBezTo>
                  <a:pt x="833590" y="-3695"/>
                  <a:pt x="1013987" y="-16819"/>
                  <a:pt x="1238655" y="0"/>
                </a:cubicBezTo>
                <a:cubicBezTo>
                  <a:pt x="1234338" y="166677"/>
                  <a:pt x="1231369" y="319633"/>
                  <a:pt x="1238655" y="449363"/>
                </a:cubicBezTo>
                <a:cubicBezTo>
                  <a:pt x="931237" y="460637"/>
                  <a:pt x="857279" y="446685"/>
                  <a:pt x="619328" y="449363"/>
                </a:cubicBezTo>
                <a:cubicBezTo>
                  <a:pt x="381377" y="452041"/>
                  <a:pt x="134913" y="428500"/>
                  <a:pt x="0" y="449363"/>
                </a:cubicBezTo>
                <a:cubicBezTo>
                  <a:pt x="-13487" y="291196"/>
                  <a:pt x="-6343" y="21068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34315292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42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Markdown is a fancy, but easy way to format this.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6298E-71AC-4411-978A-886D4B1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51" y="291827"/>
            <a:ext cx="10300498" cy="41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8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4365-B956-4C93-9338-FC7B0D14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en-CA" sz="3600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CD85-F777-4363-9940-CCA1EC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dirty="0"/>
              <a:t>When you run the cell, this is what we see. Looks nice?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2F8BD-FF25-4A0D-BB2B-DD0F8A48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37" y="271708"/>
            <a:ext cx="10592526" cy="45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1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5F02-EA27-4B23-9AF9-A386AFE8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6A7D-7CFE-4A8A-8542-6721D5AF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577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F45A-1AF3-43AA-9BC3-1A23AFFC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CD6E-CBDF-4272-817F-D6C60184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061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Sign in: </a:t>
            </a:r>
            <a:r>
              <a:rPr lang="en-US" sz="3600" dirty="0">
                <a:hlinkClick r:id="rId2"/>
              </a:rPr>
              <a:t>https://quantum-computing.ibm.com/</a:t>
            </a:r>
            <a:endParaRPr lang="en-CA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12E823-3DB2-4311-8EA5-BAF499005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9181" y="1465594"/>
            <a:ext cx="9293638" cy="5212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CD096-7FD0-4BC6-A0BC-051B7C71FD5B}"/>
              </a:ext>
            </a:extLst>
          </p:cNvPr>
          <p:cNvSpPr/>
          <p:nvPr/>
        </p:nvSpPr>
        <p:spPr>
          <a:xfrm>
            <a:off x="7430610" y="3284738"/>
            <a:ext cx="2867487" cy="790112"/>
          </a:xfrm>
          <a:custGeom>
            <a:avLst/>
            <a:gdLst>
              <a:gd name="connsiteX0" fmla="*/ 0 w 2867487"/>
              <a:gd name="connsiteY0" fmla="*/ 0 h 790112"/>
              <a:gd name="connsiteX1" fmla="*/ 487473 w 2867487"/>
              <a:gd name="connsiteY1" fmla="*/ 0 h 790112"/>
              <a:gd name="connsiteX2" fmla="*/ 1032295 w 2867487"/>
              <a:gd name="connsiteY2" fmla="*/ 0 h 790112"/>
              <a:gd name="connsiteX3" fmla="*/ 1577118 w 2867487"/>
              <a:gd name="connsiteY3" fmla="*/ 0 h 790112"/>
              <a:gd name="connsiteX4" fmla="*/ 2150615 w 2867487"/>
              <a:gd name="connsiteY4" fmla="*/ 0 h 790112"/>
              <a:gd name="connsiteX5" fmla="*/ 2867487 w 2867487"/>
              <a:gd name="connsiteY5" fmla="*/ 0 h 790112"/>
              <a:gd name="connsiteX6" fmla="*/ 2867487 w 2867487"/>
              <a:gd name="connsiteY6" fmla="*/ 402957 h 790112"/>
              <a:gd name="connsiteX7" fmla="*/ 2867487 w 2867487"/>
              <a:gd name="connsiteY7" fmla="*/ 790112 h 790112"/>
              <a:gd name="connsiteX8" fmla="*/ 2265315 w 2867487"/>
              <a:gd name="connsiteY8" fmla="*/ 790112 h 790112"/>
              <a:gd name="connsiteX9" fmla="*/ 1749167 w 2867487"/>
              <a:gd name="connsiteY9" fmla="*/ 790112 h 790112"/>
              <a:gd name="connsiteX10" fmla="*/ 1175670 w 2867487"/>
              <a:gd name="connsiteY10" fmla="*/ 790112 h 790112"/>
              <a:gd name="connsiteX11" fmla="*/ 544823 w 2867487"/>
              <a:gd name="connsiteY11" fmla="*/ 790112 h 790112"/>
              <a:gd name="connsiteX12" fmla="*/ 0 w 2867487"/>
              <a:gd name="connsiteY12" fmla="*/ 790112 h 790112"/>
              <a:gd name="connsiteX13" fmla="*/ 0 w 2867487"/>
              <a:gd name="connsiteY13" fmla="*/ 387155 h 790112"/>
              <a:gd name="connsiteX14" fmla="*/ 0 w 2867487"/>
              <a:gd name="connsiteY14" fmla="*/ 0 h 79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7487" h="790112" extrusionOk="0">
                <a:moveTo>
                  <a:pt x="0" y="0"/>
                </a:moveTo>
                <a:cubicBezTo>
                  <a:pt x="119895" y="-19747"/>
                  <a:pt x="380222" y="-10342"/>
                  <a:pt x="487473" y="0"/>
                </a:cubicBezTo>
                <a:cubicBezTo>
                  <a:pt x="594724" y="10342"/>
                  <a:pt x="883723" y="-15665"/>
                  <a:pt x="1032295" y="0"/>
                </a:cubicBezTo>
                <a:cubicBezTo>
                  <a:pt x="1180867" y="15665"/>
                  <a:pt x="1334275" y="-7891"/>
                  <a:pt x="1577118" y="0"/>
                </a:cubicBezTo>
                <a:cubicBezTo>
                  <a:pt x="1819961" y="7891"/>
                  <a:pt x="1875805" y="-12400"/>
                  <a:pt x="2150615" y="0"/>
                </a:cubicBezTo>
                <a:cubicBezTo>
                  <a:pt x="2425425" y="12400"/>
                  <a:pt x="2571345" y="35751"/>
                  <a:pt x="2867487" y="0"/>
                </a:cubicBezTo>
                <a:cubicBezTo>
                  <a:pt x="2874413" y="170804"/>
                  <a:pt x="2850010" y="240888"/>
                  <a:pt x="2867487" y="402957"/>
                </a:cubicBezTo>
                <a:cubicBezTo>
                  <a:pt x="2884964" y="565026"/>
                  <a:pt x="2854335" y="679066"/>
                  <a:pt x="2867487" y="790112"/>
                </a:cubicBezTo>
                <a:cubicBezTo>
                  <a:pt x="2577404" y="783265"/>
                  <a:pt x="2490922" y="771575"/>
                  <a:pt x="2265315" y="790112"/>
                </a:cubicBezTo>
                <a:cubicBezTo>
                  <a:pt x="2039708" y="808649"/>
                  <a:pt x="1956841" y="791525"/>
                  <a:pt x="1749167" y="790112"/>
                </a:cubicBezTo>
                <a:cubicBezTo>
                  <a:pt x="1541493" y="788699"/>
                  <a:pt x="1296430" y="782639"/>
                  <a:pt x="1175670" y="790112"/>
                </a:cubicBezTo>
                <a:cubicBezTo>
                  <a:pt x="1054910" y="797585"/>
                  <a:pt x="770994" y="790185"/>
                  <a:pt x="544823" y="790112"/>
                </a:cubicBezTo>
                <a:cubicBezTo>
                  <a:pt x="318652" y="790039"/>
                  <a:pt x="159186" y="814374"/>
                  <a:pt x="0" y="790112"/>
                </a:cubicBezTo>
                <a:cubicBezTo>
                  <a:pt x="-1601" y="665360"/>
                  <a:pt x="3752" y="500576"/>
                  <a:pt x="0" y="387155"/>
                </a:cubicBezTo>
                <a:cubicBezTo>
                  <a:pt x="-3752" y="273734"/>
                  <a:pt x="-10790" y="1768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18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D145-CF5F-41BA-B850-ABB7E822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EBE5-C1E6-4FFA-82C7-9683E16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https://quantum-computing.ibm.com/support</a:t>
            </a:r>
            <a:endParaRPr lang="en-CA" dirty="0"/>
          </a:p>
          <a:p>
            <a:r>
              <a:rPr lang="en-CA">
                <a:hlinkClick r:id="rId3"/>
              </a:rPr>
              <a:t>https://qiskit.org/</a:t>
            </a:r>
            <a:endParaRPr lang="en-CA"/>
          </a:p>
          <a:p>
            <a:endParaRPr lang="en-CA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35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r>
              <a:rPr lang="en-US" sz="3600" dirty="0"/>
              <a:t>Components</a:t>
            </a:r>
            <a:endParaRPr lang="en-CA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CD096-7FD0-4BC6-A0BC-051B7C71FD5B}"/>
              </a:ext>
            </a:extLst>
          </p:cNvPr>
          <p:cNvSpPr/>
          <p:nvPr/>
        </p:nvSpPr>
        <p:spPr>
          <a:xfrm>
            <a:off x="7430610" y="3284738"/>
            <a:ext cx="2867487" cy="790112"/>
          </a:xfrm>
          <a:custGeom>
            <a:avLst/>
            <a:gdLst>
              <a:gd name="connsiteX0" fmla="*/ 0 w 2867487"/>
              <a:gd name="connsiteY0" fmla="*/ 0 h 790112"/>
              <a:gd name="connsiteX1" fmla="*/ 487473 w 2867487"/>
              <a:gd name="connsiteY1" fmla="*/ 0 h 790112"/>
              <a:gd name="connsiteX2" fmla="*/ 1032295 w 2867487"/>
              <a:gd name="connsiteY2" fmla="*/ 0 h 790112"/>
              <a:gd name="connsiteX3" fmla="*/ 1577118 w 2867487"/>
              <a:gd name="connsiteY3" fmla="*/ 0 h 790112"/>
              <a:gd name="connsiteX4" fmla="*/ 2150615 w 2867487"/>
              <a:gd name="connsiteY4" fmla="*/ 0 h 790112"/>
              <a:gd name="connsiteX5" fmla="*/ 2867487 w 2867487"/>
              <a:gd name="connsiteY5" fmla="*/ 0 h 790112"/>
              <a:gd name="connsiteX6" fmla="*/ 2867487 w 2867487"/>
              <a:gd name="connsiteY6" fmla="*/ 402957 h 790112"/>
              <a:gd name="connsiteX7" fmla="*/ 2867487 w 2867487"/>
              <a:gd name="connsiteY7" fmla="*/ 790112 h 790112"/>
              <a:gd name="connsiteX8" fmla="*/ 2265315 w 2867487"/>
              <a:gd name="connsiteY8" fmla="*/ 790112 h 790112"/>
              <a:gd name="connsiteX9" fmla="*/ 1749167 w 2867487"/>
              <a:gd name="connsiteY9" fmla="*/ 790112 h 790112"/>
              <a:gd name="connsiteX10" fmla="*/ 1175670 w 2867487"/>
              <a:gd name="connsiteY10" fmla="*/ 790112 h 790112"/>
              <a:gd name="connsiteX11" fmla="*/ 544823 w 2867487"/>
              <a:gd name="connsiteY11" fmla="*/ 790112 h 790112"/>
              <a:gd name="connsiteX12" fmla="*/ 0 w 2867487"/>
              <a:gd name="connsiteY12" fmla="*/ 790112 h 790112"/>
              <a:gd name="connsiteX13" fmla="*/ 0 w 2867487"/>
              <a:gd name="connsiteY13" fmla="*/ 387155 h 790112"/>
              <a:gd name="connsiteX14" fmla="*/ 0 w 2867487"/>
              <a:gd name="connsiteY14" fmla="*/ 0 h 79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7487" h="790112" extrusionOk="0">
                <a:moveTo>
                  <a:pt x="0" y="0"/>
                </a:moveTo>
                <a:cubicBezTo>
                  <a:pt x="119895" y="-19747"/>
                  <a:pt x="380222" y="-10342"/>
                  <a:pt x="487473" y="0"/>
                </a:cubicBezTo>
                <a:cubicBezTo>
                  <a:pt x="594724" y="10342"/>
                  <a:pt x="883723" y="-15665"/>
                  <a:pt x="1032295" y="0"/>
                </a:cubicBezTo>
                <a:cubicBezTo>
                  <a:pt x="1180867" y="15665"/>
                  <a:pt x="1334275" y="-7891"/>
                  <a:pt x="1577118" y="0"/>
                </a:cubicBezTo>
                <a:cubicBezTo>
                  <a:pt x="1819961" y="7891"/>
                  <a:pt x="1875805" y="-12400"/>
                  <a:pt x="2150615" y="0"/>
                </a:cubicBezTo>
                <a:cubicBezTo>
                  <a:pt x="2425425" y="12400"/>
                  <a:pt x="2571345" y="35751"/>
                  <a:pt x="2867487" y="0"/>
                </a:cubicBezTo>
                <a:cubicBezTo>
                  <a:pt x="2874413" y="170804"/>
                  <a:pt x="2850010" y="240888"/>
                  <a:pt x="2867487" y="402957"/>
                </a:cubicBezTo>
                <a:cubicBezTo>
                  <a:pt x="2884964" y="565026"/>
                  <a:pt x="2854335" y="679066"/>
                  <a:pt x="2867487" y="790112"/>
                </a:cubicBezTo>
                <a:cubicBezTo>
                  <a:pt x="2577404" y="783265"/>
                  <a:pt x="2490922" y="771575"/>
                  <a:pt x="2265315" y="790112"/>
                </a:cubicBezTo>
                <a:cubicBezTo>
                  <a:pt x="2039708" y="808649"/>
                  <a:pt x="1956841" y="791525"/>
                  <a:pt x="1749167" y="790112"/>
                </a:cubicBezTo>
                <a:cubicBezTo>
                  <a:pt x="1541493" y="788699"/>
                  <a:pt x="1296430" y="782639"/>
                  <a:pt x="1175670" y="790112"/>
                </a:cubicBezTo>
                <a:cubicBezTo>
                  <a:pt x="1054910" y="797585"/>
                  <a:pt x="770994" y="790185"/>
                  <a:pt x="544823" y="790112"/>
                </a:cubicBezTo>
                <a:cubicBezTo>
                  <a:pt x="318652" y="790039"/>
                  <a:pt x="159186" y="814374"/>
                  <a:pt x="0" y="790112"/>
                </a:cubicBezTo>
                <a:cubicBezTo>
                  <a:pt x="-1601" y="665360"/>
                  <a:pt x="3752" y="500576"/>
                  <a:pt x="0" y="387155"/>
                </a:cubicBezTo>
                <a:cubicBezTo>
                  <a:pt x="-3752" y="273734"/>
                  <a:pt x="-10790" y="1768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DB361-B428-462B-A3B3-F969F31A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1079496"/>
            <a:ext cx="10437845" cy="54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5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r>
              <a:rPr lang="en-US" sz="3600" dirty="0"/>
              <a:t>Components: Circuit Composer</a:t>
            </a:r>
            <a:endParaRPr lang="en-CA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CD096-7FD0-4BC6-A0BC-051B7C71FD5B}"/>
              </a:ext>
            </a:extLst>
          </p:cNvPr>
          <p:cNvSpPr/>
          <p:nvPr/>
        </p:nvSpPr>
        <p:spPr>
          <a:xfrm>
            <a:off x="7430610" y="3284738"/>
            <a:ext cx="2867487" cy="790112"/>
          </a:xfrm>
          <a:custGeom>
            <a:avLst/>
            <a:gdLst>
              <a:gd name="connsiteX0" fmla="*/ 0 w 2867487"/>
              <a:gd name="connsiteY0" fmla="*/ 0 h 790112"/>
              <a:gd name="connsiteX1" fmla="*/ 487473 w 2867487"/>
              <a:gd name="connsiteY1" fmla="*/ 0 h 790112"/>
              <a:gd name="connsiteX2" fmla="*/ 1032295 w 2867487"/>
              <a:gd name="connsiteY2" fmla="*/ 0 h 790112"/>
              <a:gd name="connsiteX3" fmla="*/ 1577118 w 2867487"/>
              <a:gd name="connsiteY3" fmla="*/ 0 h 790112"/>
              <a:gd name="connsiteX4" fmla="*/ 2150615 w 2867487"/>
              <a:gd name="connsiteY4" fmla="*/ 0 h 790112"/>
              <a:gd name="connsiteX5" fmla="*/ 2867487 w 2867487"/>
              <a:gd name="connsiteY5" fmla="*/ 0 h 790112"/>
              <a:gd name="connsiteX6" fmla="*/ 2867487 w 2867487"/>
              <a:gd name="connsiteY6" fmla="*/ 402957 h 790112"/>
              <a:gd name="connsiteX7" fmla="*/ 2867487 w 2867487"/>
              <a:gd name="connsiteY7" fmla="*/ 790112 h 790112"/>
              <a:gd name="connsiteX8" fmla="*/ 2265315 w 2867487"/>
              <a:gd name="connsiteY8" fmla="*/ 790112 h 790112"/>
              <a:gd name="connsiteX9" fmla="*/ 1749167 w 2867487"/>
              <a:gd name="connsiteY9" fmla="*/ 790112 h 790112"/>
              <a:gd name="connsiteX10" fmla="*/ 1175670 w 2867487"/>
              <a:gd name="connsiteY10" fmla="*/ 790112 h 790112"/>
              <a:gd name="connsiteX11" fmla="*/ 544823 w 2867487"/>
              <a:gd name="connsiteY11" fmla="*/ 790112 h 790112"/>
              <a:gd name="connsiteX12" fmla="*/ 0 w 2867487"/>
              <a:gd name="connsiteY12" fmla="*/ 790112 h 790112"/>
              <a:gd name="connsiteX13" fmla="*/ 0 w 2867487"/>
              <a:gd name="connsiteY13" fmla="*/ 387155 h 790112"/>
              <a:gd name="connsiteX14" fmla="*/ 0 w 2867487"/>
              <a:gd name="connsiteY14" fmla="*/ 0 h 79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67487" h="790112" extrusionOk="0">
                <a:moveTo>
                  <a:pt x="0" y="0"/>
                </a:moveTo>
                <a:cubicBezTo>
                  <a:pt x="119895" y="-19747"/>
                  <a:pt x="380222" y="-10342"/>
                  <a:pt x="487473" y="0"/>
                </a:cubicBezTo>
                <a:cubicBezTo>
                  <a:pt x="594724" y="10342"/>
                  <a:pt x="883723" y="-15665"/>
                  <a:pt x="1032295" y="0"/>
                </a:cubicBezTo>
                <a:cubicBezTo>
                  <a:pt x="1180867" y="15665"/>
                  <a:pt x="1334275" y="-7891"/>
                  <a:pt x="1577118" y="0"/>
                </a:cubicBezTo>
                <a:cubicBezTo>
                  <a:pt x="1819961" y="7891"/>
                  <a:pt x="1875805" y="-12400"/>
                  <a:pt x="2150615" y="0"/>
                </a:cubicBezTo>
                <a:cubicBezTo>
                  <a:pt x="2425425" y="12400"/>
                  <a:pt x="2571345" y="35751"/>
                  <a:pt x="2867487" y="0"/>
                </a:cubicBezTo>
                <a:cubicBezTo>
                  <a:pt x="2874413" y="170804"/>
                  <a:pt x="2850010" y="240888"/>
                  <a:pt x="2867487" y="402957"/>
                </a:cubicBezTo>
                <a:cubicBezTo>
                  <a:pt x="2884964" y="565026"/>
                  <a:pt x="2854335" y="679066"/>
                  <a:pt x="2867487" y="790112"/>
                </a:cubicBezTo>
                <a:cubicBezTo>
                  <a:pt x="2577404" y="783265"/>
                  <a:pt x="2490922" y="771575"/>
                  <a:pt x="2265315" y="790112"/>
                </a:cubicBezTo>
                <a:cubicBezTo>
                  <a:pt x="2039708" y="808649"/>
                  <a:pt x="1956841" y="791525"/>
                  <a:pt x="1749167" y="790112"/>
                </a:cubicBezTo>
                <a:cubicBezTo>
                  <a:pt x="1541493" y="788699"/>
                  <a:pt x="1296430" y="782639"/>
                  <a:pt x="1175670" y="790112"/>
                </a:cubicBezTo>
                <a:cubicBezTo>
                  <a:pt x="1054910" y="797585"/>
                  <a:pt x="770994" y="790185"/>
                  <a:pt x="544823" y="790112"/>
                </a:cubicBezTo>
                <a:cubicBezTo>
                  <a:pt x="318652" y="790039"/>
                  <a:pt x="159186" y="814374"/>
                  <a:pt x="0" y="790112"/>
                </a:cubicBezTo>
                <a:cubicBezTo>
                  <a:pt x="-1601" y="665360"/>
                  <a:pt x="3752" y="500576"/>
                  <a:pt x="0" y="387155"/>
                </a:cubicBezTo>
                <a:cubicBezTo>
                  <a:pt x="-3752" y="273734"/>
                  <a:pt x="-10790" y="1768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DB361-B428-462B-A3B3-F969F31A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1079496"/>
            <a:ext cx="10437845" cy="54133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2F9756-7EFD-4C0F-9F3A-081E547EF126}"/>
              </a:ext>
            </a:extLst>
          </p:cNvPr>
          <p:cNvSpPr/>
          <p:nvPr/>
        </p:nvSpPr>
        <p:spPr>
          <a:xfrm>
            <a:off x="3878757" y="3781520"/>
            <a:ext cx="1747602" cy="1246829"/>
          </a:xfrm>
          <a:custGeom>
            <a:avLst/>
            <a:gdLst>
              <a:gd name="connsiteX0" fmla="*/ 0 w 1747602"/>
              <a:gd name="connsiteY0" fmla="*/ 0 h 1246829"/>
              <a:gd name="connsiteX1" fmla="*/ 530106 w 1747602"/>
              <a:gd name="connsiteY1" fmla="*/ 0 h 1246829"/>
              <a:gd name="connsiteX2" fmla="*/ 1095164 w 1747602"/>
              <a:gd name="connsiteY2" fmla="*/ 0 h 1246829"/>
              <a:gd name="connsiteX3" fmla="*/ 1747602 w 1747602"/>
              <a:gd name="connsiteY3" fmla="*/ 0 h 1246829"/>
              <a:gd name="connsiteX4" fmla="*/ 1747602 w 1747602"/>
              <a:gd name="connsiteY4" fmla="*/ 623415 h 1246829"/>
              <a:gd name="connsiteX5" fmla="*/ 1747602 w 1747602"/>
              <a:gd name="connsiteY5" fmla="*/ 1246829 h 1246829"/>
              <a:gd name="connsiteX6" fmla="*/ 1147592 w 1747602"/>
              <a:gd name="connsiteY6" fmla="*/ 1246829 h 1246829"/>
              <a:gd name="connsiteX7" fmla="*/ 617486 w 1747602"/>
              <a:gd name="connsiteY7" fmla="*/ 1246829 h 1246829"/>
              <a:gd name="connsiteX8" fmla="*/ 0 w 1747602"/>
              <a:gd name="connsiteY8" fmla="*/ 1246829 h 1246829"/>
              <a:gd name="connsiteX9" fmla="*/ 0 w 1747602"/>
              <a:gd name="connsiteY9" fmla="*/ 648351 h 1246829"/>
              <a:gd name="connsiteX10" fmla="*/ 0 w 1747602"/>
              <a:gd name="connsiteY10" fmla="*/ 0 h 124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7602" h="1246829" extrusionOk="0">
                <a:moveTo>
                  <a:pt x="0" y="0"/>
                </a:moveTo>
                <a:cubicBezTo>
                  <a:pt x="139991" y="-8387"/>
                  <a:pt x="403115" y="22889"/>
                  <a:pt x="530106" y="0"/>
                </a:cubicBezTo>
                <a:cubicBezTo>
                  <a:pt x="657097" y="-22889"/>
                  <a:pt x="898658" y="-5423"/>
                  <a:pt x="1095164" y="0"/>
                </a:cubicBezTo>
                <a:cubicBezTo>
                  <a:pt x="1291670" y="5423"/>
                  <a:pt x="1576770" y="24023"/>
                  <a:pt x="1747602" y="0"/>
                </a:cubicBezTo>
                <a:cubicBezTo>
                  <a:pt x="1735384" y="222029"/>
                  <a:pt x="1752568" y="332705"/>
                  <a:pt x="1747602" y="623415"/>
                </a:cubicBezTo>
                <a:cubicBezTo>
                  <a:pt x="1742636" y="914125"/>
                  <a:pt x="1765590" y="953017"/>
                  <a:pt x="1747602" y="1246829"/>
                </a:cubicBezTo>
                <a:cubicBezTo>
                  <a:pt x="1506226" y="1271073"/>
                  <a:pt x="1424421" y="1259130"/>
                  <a:pt x="1147592" y="1246829"/>
                </a:cubicBezTo>
                <a:cubicBezTo>
                  <a:pt x="870763" y="1234529"/>
                  <a:pt x="841954" y="1240303"/>
                  <a:pt x="617486" y="1246829"/>
                </a:cubicBezTo>
                <a:cubicBezTo>
                  <a:pt x="393018" y="1253355"/>
                  <a:pt x="217164" y="1250296"/>
                  <a:pt x="0" y="1246829"/>
                </a:cubicBezTo>
                <a:cubicBezTo>
                  <a:pt x="5145" y="1125607"/>
                  <a:pt x="1075" y="888094"/>
                  <a:pt x="0" y="648351"/>
                </a:cubicBezTo>
                <a:cubicBezTo>
                  <a:pt x="-1075" y="408608"/>
                  <a:pt x="7670" y="2008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C267C-D626-43EF-B9D9-089972296126}"/>
              </a:ext>
            </a:extLst>
          </p:cNvPr>
          <p:cNvSpPr txBox="1"/>
          <p:nvPr/>
        </p:nvSpPr>
        <p:spPr>
          <a:xfrm>
            <a:off x="5912618" y="2751716"/>
            <a:ext cx="4021494" cy="1200329"/>
          </a:xfrm>
          <a:custGeom>
            <a:avLst/>
            <a:gdLst>
              <a:gd name="connsiteX0" fmla="*/ 0 w 4021494"/>
              <a:gd name="connsiteY0" fmla="*/ 0 h 1200329"/>
              <a:gd name="connsiteX1" fmla="*/ 549604 w 4021494"/>
              <a:gd name="connsiteY1" fmla="*/ 0 h 1200329"/>
              <a:gd name="connsiteX2" fmla="*/ 1139423 w 4021494"/>
              <a:gd name="connsiteY2" fmla="*/ 0 h 1200329"/>
              <a:gd name="connsiteX3" fmla="*/ 1849887 w 4021494"/>
              <a:gd name="connsiteY3" fmla="*/ 0 h 1200329"/>
              <a:gd name="connsiteX4" fmla="*/ 2439706 w 4021494"/>
              <a:gd name="connsiteY4" fmla="*/ 0 h 1200329"/>
              <a:gd name="connsiteX5" fmla="*/ 2989311 w 4021494"/>
              <a:gd name="connsiteY5" fmla="*/ 0 h 1200329"/>
              <a:gd name="connsiteX6" fmla="*/ 4021494 w 4021494"/>
              <a:gd name="connsiteY6" fmla="*/ 0 h 1200329"/>
              <a:gd name="connsiteX7" fmla="*/ 4021494 w 4021494"/>
              <a:gd name="connsiteY7" fmla="*/ 576158 h 1200329"/>
              <a:gd name="connsiteX8" fmla="*/ 4021494 w 4021494"/>
              <a:gd name="connsiteY8" fmla="*/ 1200329 h 1200329"/>
              <a:gd name="connsiteX9" fmla="*/ 3351245 w 4021494"/>
              <a:gd name="connsiteY9" fmla="*/ 1200329 h 1200329"/>
              <a:gd name="connsiteX10" fmla="*/ 2761426 w 4021494"/>
              <a:gd name="connsiteY10" fmla="*/ 1200329 h 1200329"/>
              <a:gd name="connsiteX11" fmla="*/ 2171607 w 4021494"/>
              <a:gd name="connsiteY11" fmla="*/ 1200329 h 1200329"/>
              <a:gd name="connsiteX12" fmla="*/ 1461143 w 4021494"/>
              <a:gd name="connsiteY12" fmla="*/ 1200329 h 1200329"/>
              <a:gd name="connsiteX13" fmla="*/ 710464 w 4021494"/>
              <a:gd name="connsiteY13" fmla="*/ 1200329 h 1200329"/>
              <a:gd name="connsiteX14" fmla="*/ 0 w 4021494"/>
              <a:gd name="connsiteY14" fmla="*/ 1200329 h 1200329"/>
              <a:gd name="connsiteX15" fmla="*/ 0 w 4021494"/>
              <a:gd name="connsiteY15" fmla="*/ 588161 h 1200329"/>
              <a:gd name="connsiteX16" fmla="*/ 0 w 4021494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494" h="1200329" fill="none" extrusionOk="0">
                <a:moveTo>
                  <a:pt x="0" y="0"/>
                </a:moveTo>
                <a:cubicBezTo>
                  <a:pt x="260449" y="-9164"/>
                  <a:pt x="401961" y="9044"/>
                  <a:pt x="549604" y="0"/>
                </a:cubicBezTo>
                <a:cubicBezTo>
                  <a:pt x="697247" y="-9044"/>
                  <a:pt x="964329" y="-22287"/>
                  <a:pt x="1139423" y="0"/>
                </a:cubicBezTo>
                <a:cubicBezTo>
                  <a:pt x="1314517" y="22287"/>
                  <a:pt x="1670818" y="-25676"/>
                  <a:pt x="1849887" y="0"/>
                </a:cubicBezTo>
                <a:cubicBezTo>
                  <a:pt x="2028956" y="25676"/>
                  <a:pt x="2296666" y="13263"/>
                  <a:pt x="2439706" y="0"/>
                </a:cubicBezTo>
                <a:cubicBezTo>
                  <a:pt x="2582746" y="-13263"/>
                  <a:pt x="2813807" y="-13629"/>
                  <a:pt x="2989311" y="0"/>
                </a:cubicBezTo>
                <a:cubicBezTo>
                  <a:pt x="3164816" y="13629"/>
                  <a:pt x="3727093" y="-25459"/>
                  <a:pt x="4021494" y="0"/>
                </a:cubicBezTo>
                <a:cubicBezTo>
                  <a:pt x="3998117" y="166314"/>
                  <a:pt x="4014076" y="386068"/>
                  <a:pt x="4021494" y="576158"/>
                </a:cubicBezTo>
                <a:cubicBezTo>
                  <a:pt x="4028912" y="766248"/>
                  <a:pt x="4028767" y="889688"/>
                  <a:pt x="4021494" y="1200329"/>
                </a:cubicBezTo>
                <a:cubicBezTo>
                  <a:pt x="3750398" y="1209585"/>
                  <a:pt x="3653473" y="1220401"/>
                  <a:pt x="3351245" y="1200329"/>
                </a:cubicBezTo>
                <a:cubicBezTo>
                  <a:pt x="3049017" y="1180257"/>
                  <a:pt x="2907380" y="1178278"/>
                  <a:pt x="2761426" y="1200329"/>
                </a:cubicBezTo>
                <a:cubicBezTo>
                  <a:pt x="2615472" y="1222380"/>
                  <a:pt x="2376163" y="1211581"/>
                  <a:pt x="2171607" y="1200329"/>
                </a:cubicBezTo>
                <a:cubicBezTo>
                  <a:pt x="1967051" y="1189077"/>
                  <a:pt x="1774649" y="1200649"/>
                  <a:pt x="1461143" y="1200329"/>
                </a:cubicBezTo>
                <a:cubicBezTo>
                  <a:pt x="1147637" y="1200009"/>
                  <a:pt x="869477" y="1215647"/>
                  <a:pt x="710464" y="1200329"/>
                </a:cubicBezTo>
                <a:cubicBezTo>
                  <a:pt x="551451" y="1185011"/>
                  <a:pt x="204344" y="1192066"/>
                  <a:pt x="0" y="1200329"/>
                </a:cubicBezTo>
                <a:cubicBezTo>
                  <a:pt x="-12807" y="967978"/>
                  <a:pt x="-8089" y="798118"/>
                  <a:pt x="0" y="588161"/>
                </a:cubicBezTo>
                <a:cubicBezTo>
                  <a:pt x="8089" y="378204"/>
                  <a:pt x="17398" y="174788"/>
                  <a:pt x="0" y="0"/>
                </a:cubicBezTo>
                <a:close/>
              </a:path>
              <a:path w="4021494" h="1200329" stroke="0" extrusionOk="0">
                <a:moveTo>
                  <a:pt x="0" y="0"/>
                </a:moveTo>
                <a:cubicBezTo>
                  <a:pt x="203295" y="-32396"/>
                  <a:pt x="498559" y="14579"/>
                  <a:pt x="670249" y="0"/>
                </a:cubicBezTo>
                <a:cubicBezTo>
                  <a:pt x="841939" y="-14579"/>
                  <a:pt x="1160001" y="-18805"/>
                  <a:pt x="1340498" y="0"/>
                </a:cubicBezTo>
                <a:cubicBezTo>
                  <a:pt x="1520995" y="18805"/>
                  <a:pt x="1917076" y="22823"/>
                  <a:pt x="2091177" y="0"/>
                </a:cubicBezTo>
                <a:cubicBezTo>
                  <a:pt x="2265278" y="-22823"/>
                  <a:pt x="2424459" y="9498"/>
                  <a:pt x="2680996" y="0"/>
                </a:cubicBezTo>
                <a:cubicBezTo>
                  <a:pt x="2937533" y="-9498"/>
                  <a:pt x="3160930" y="-19435"/>
                  <a:pt x="3391460" y="0"/>
                </a:cubicBezTo>
                <a:cubicBezTo>
                  <a:pt x="3621990" y="19435"/>
                  <a:pt x="3856473" y="20742"/>
                  <a:pt x="4021494" y="0"/>
                </a:cubicBezTo>
                <a:cubicBezTo>
                  <a:pt x="4041188" y="279419"/>
                  <a:pt x="4008815" y="381002"/>
                  <a:pt x="4021494" y="564155"/>
                </a:cubicBezTo>
                <a:cubicBezTo>
                  <a:pt x="4034173" y="747309"/>
                  <a:pt x="4048050" y="997543"/>
                  <a:pt x="4021494" y="1200329"/>
                </a:cubicBezTo>
                <a:cubicBezTo>
                  <a:pt x="3678670" y="1202267"/>
                  <a:pt x="3548715" y="1207001"/>
                  <a:pt x="3311030" y="1200329"/>
                </a:cubicBezTo>
                <a:cubicBezTo>
                  <a:pt x="3073345" y="1193657"/>
                  <a:pt x="2934637" y="1205378"/>
                  <a:pt x="2680996" y="1200329"/>
                </a:cubicBezTo>
                <a:cubicBezTo>
                  <a:pt x="2427355" y="1195280"/>
                  <a:pt x="2311160" y="1203312"/>
                  <a:pt x="1970532" y="1200329"/>
                </a:cubicBezTo>
                <a:cubicBezTo>
                  <a:pt x="1629904" y="1197346"/>
                  <a:pt x="1532459" y="1189200"/>
                  <a:pt x="1380713" y="1200329"/>
                </a:cubicBezTo>
                <a:cubicBezTo>
                  <a:pt x="1228967" y="1211458"/>
                  <a:pt x="918790" y="1216374"/>
                  <a:pt x="630034" y="1200329"/>
                </a:cubicBezTo>
                <a:cubicBezTo>
                  <a:pt x="341278" y="1184284"/>
                  <a:pt x="249058" y="1220643"/>
                  <a:pt x="0" y="1200329"/>
                </a:cubicBezTo>
                <a:cubicBezTo>
                  <a:pt x="18007" y="1070335"/>
                  <a:pt x="-28193" y="899991"/>
                  <a:pt x="0" y="600165"/>
                </a:cubicBezTo>
                <a:cubicBezTo>
                  <a:pt x="28193" y="300339"/>
                  <a:pt x="17595" y="20470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115548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circuit composer lets you design and run circuits using a graphical user interface (i.e. you can drag and drop gates to form a circuit)</a:t>
            </a:r>
          </a:p>
        </p:txBody>
      </p:sp>
    </p:spTree>
    <p:extLst>
      <p:ext uri="{BB962C8B-B14F-4D97-AF65-F5344CB8AC3E}">
        <p14:creationId xmlns:p14="http://schemas.microsoft.com/office/powerpoint/2010/main" val="301832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1DB361-B428-462B-A3B3-F969F31A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1079496"/>
            <a:ext cx="10437845" cy="5413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r>
              <a:rPr lang="en-US" sz="3600" dirty="0"/>
              <a:t>Components: Qiskit notebooks</a:t>
            </a:r>
            <a:endParaRPr lang="en-CA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F9756-7EFD-4C0F-9F3A-081E547EF126}"/>
              </a:ext>
            </a:extLst>
          </p:cNvPr>
          <p:cNvSpPr/>
          <p:nvPr/>
        </p:nvSpPr>
        <p:spPr>
          <a:xfrm>
            <a:off x="6009397" y="3803573"/>
            <a:ext cx="1747602" cy="1246829"/>
          </a:xfrm>
          <a:custGeom>
            <a:avLst/>
            <a:gdLst>
              <a:gd name="connsiteX0" fmla="*/ 0 w 1747602"/>
              <a:gd name="connsiteY0" fmla="*/ 0 h 1246829"/>
              <a:gd name="connsiteX1" fmla="*/ 530106 w 1747602"/>
              <a:gd name="connsiteY1" fmla="*/ 0 h 1246829"/>
              <a:gd name="connsiteX2" fmla="*/ 1095164 w 1747602"/>
              <a:gd name="connsiteY2" fmla="*/ 0 h 1246829"/>
              <a:gd name="connsiteX3" fmla="*/ 1747602 w 1747602"/>
              <a:gd name="connsiteY3" fmla="*/ 0 h 1246829"/>
              <a:gd name="connsiteX4" fmla="*/ 1747602 w 1747602"/>
              <a:gd name="connsiteY4" fmla="*/ 623415 h 1246829"/>
              <a:gd name="connsiteX5" fmla="*/ 1747602 w 1747602"/>
              <a:gd name="connsiteY5" fmla="*/ 1246829 h 1246829"/>
              <a:gd name="connsiteX6" fmla="*/ 1147592 w 1747602"/>
              <a:gd name="connsiteY6" fmla="*/ 1246829 h 1246829"/>
              <a:gd name="connsiteX7" fmla="*/ 617486 w 1747602"/>
              <a:gd name="connsiteY7" fmla="*/ 1246829 h 1246829"/>
              <a:gd name="connsiteX8" fmla="*/ 0 w 1747602"/>
              <a:gd name="connsiteY8" fmla="*/ 1246829 h 1246829"/>
              <a:gd name="connsiteX9" fmla="*/ 0 w 1747602"/>
              <a:gd name="connsiteY9" fmla="*/ 648351 h 1246829"/>
              <a:gd name="connsiteX10" fmla="*/ 0 w 1747602"/>
              <a:gd name="connsiteY10" fmla="*/ 0 h 124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7602" h="1246829" extrusionOk="0">
                <a:moveTo>
                  <a:pt x="0" y="0"/>
                </a:moveTo>
                <a:cubicBezTo>
                  <a:pt x="139991" y="-8387"/>
                  <a:pt x="403115" y="22889"/>
                  <a:pt x="530106" y="0"/>
                </a:cubicBezTo>
                <a:cubicBezTo>
                  <a:pt x="657097" y="-22889"/>
                  <a:pt x="898658" y="-5423"/>
                  <a:pt x="1095164" y="0"/>
                </a:cubicBezTo>
                <a:cubicBezTo>
                  <a:pt x="1291670" y="5423"/>
                  <a:pt x="1576770" y="24023"/>
                  <a:pt x="1747602" y="0"/>
                </a:cubicBezTo>
                <a:cubicBezTo>
                  <a:pt x="1735384" y="222029"/>
                  <a:pt x="1752568" y="332705"/>
                  <a:pt x="1747602" y="623415"/>
                </a:cubicBezTo>
                <a:cubicBezTo>
                  <a:pt x="1742636" y="914125"/>
                  <a:pt x="1765590" y="953017"/>
                  <a:pt x="1747602" y="1246829"/>
                </a:cubicBezTo>
                <a:cubicBezTo>
                  <a:pt x="1506226" y="1271073"/>
                  <a:pt x="1424421" y="1259130"/>
                  <a:pt x="1147592" y="1246829"/>
                </a:cubicBezTo>
                <a:cubicBezTo>
                  <a:pt x="870763" y="1234529"/>
                  <a:pt x="841954" y="1240303"/>
                  <a:pt x="617486" y="1246829"/>
                </a:cubicBezTo>
                <a:cubicBezTo>
                  <a:pt x="393018" y="1253355"/>
                  <a:pt x="217164" y="1250296"/>
                  <a:pt x="0" y="1246829"/>
                </a:cubicBezTo>
                <a:cubicBezTo>
                  <a:pt x="5145" y="1125607"/>
                  <a:pt x="1075" y="888094"/>
                  <a:pt x="0" y="648351"/>
                </a:cubicBezTo>
                <a:cubicBezTo>
                  <a:pt x="-1075" y="408608"/>
                  <a:pt x="7670" y="2008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C267C-D626-43EF-B9D9-089972296126}"/>
              </a:ext>
            </a:extLst>
          </p:cNvPr>
          <p:cNvSpPr txBox="1"/>
          <p:nvPr/>
        </p:nvSpPr>
        <p:spPr>
          <a:xfrm>
            <a:off x="2402978" y="2505670"/>
            <a:ext cx="4021494" cy="923330"/>
          </a:xfrm>
          <a:custGeom>
            <a:avLst/>
            <a:gdLst>
              <a:gd name="connsiteX0" fmla="*/ 0 w 4021494"/>
              <a:gd name="connsiteY0" fmla="*/ 0 h 923330"/>
              <a:gd name="connsiteX1" fmla="*/ 549604 w 4021494"/>
              <a:gd name="connsiteY1" fmla="*/ 0 h 923330"/>
              <a:gd name="connsiteX2" fmla="*/ 1139423 w 4021494"/>
              <a:gd name="connsiteY2" fmla="*/ 0 h 923330"/>
              <a:gd name="connsiteX3" fmla="*/ 1849887 w 4021494"/>
              <a:gd name="connsiteY3" fmla="*/ 0 h 923330"/>
              <a:gd name="connsiteX4" fmla="*/ 2439706 w 4021494"/>
              <a:gd name="connsiteY4" fmla="*/ 0 h 923330"/>
              <a:gd name="connsiteX5" fmla="*/ 2989311 w 4021494"/>
              <a:gd name="connsiteY5" fmla="*/ 0 h 923330"/>
              <a:gd name="connsiteX6" fmla="*/ 4021494 w 4021494"/>
              <a:gd name="connsiteY6" fmla="*/ 0 h 923330"/>
              <a:gd name="connsiteX7" fmla="*/ 4021494 w 4021494"/>
              <a:gd name="connsiteY7" fmla="*/ 443198 h 923330"/>
              <a:gd name="connsiteX8" fmla="*/ 4021494 w 4021494"/>
              <a:gd name="connsiteY8" fmla="*/ 923330 h 923330"/>
              <a:gd name="connsiteX9" fmla="*/ 3351245 w 4021494"/>
              <a:gd name="connsiteY9" fmla="*/ 923330 h 923330"/>
              <a:gd name="connsiteX10" fmla="*/ 2761426 w 4021494"/>
              <a:gd name="connsiteY10" fmla="*/ 923330 h 923330"/>
              <a:gd name="connsiteX11" fmla="*/ 2171607 w 4021494"/>
              <a:gd name="connsiteY11" fmla="*/ 923330 h 923330"/>
              <a:gd name="connsiteX12" fmla="*/ 1461143 w 4021494"/>
              <a:gd name="connsiteY12" fmla="*/ 923330 h 923330"/>
              <a:gd name="connsiteX13" fmla="*/ 710464 w 4021494"/>
              <a:gd name="connsiteY13" fmla="*/ 923330 h 923330"/>
              <a:gd name="connsiteX14" fmla="*/ 0 w 4021494"/>
              <a:gd name="connsiteY14" fmla="*/ 923330 h 923330"/>
              <a:gd name="connsiteX15" fmla="*/ 0 w 4021494"/>
              <a:gd name="connsiteY15" fmla="*/ 452432 h 923330"/>
              <a:gd name="connsiteX16" fmla="*/ 0 w 4021494"/>
              <a:gd name="connsiteY16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494" h="923330" fill="none" extrusionOk="0">
                <a:moveTo>
                  <a:pt x="0" y="0"/>
                </a:moveTo>
                <a:cubicBezTo>
                  <a:pt x="260449" y="-9164"/>
                  <a:pt x="401961" y="9044"/>
                  <a:pt x="549604" y="0"/>
                </a:cubicBezTo>
                <a:cubicBezTo>
                  <a:pt x="697247" y="-9044"/>
                  <a:pt x="964329" y="-22287"/>
                  <a:pt x="1139423" y="0"/>
                </a:cubicBezTo>
                <a:cubicBezTo>
                  <a:pt x="1314517" y="22287"/>
                  <a:pt x="1670818" y="-25676"/>
                  <a:pt x="1849887" y="0"/>
                </a:cubicBezTo>
                <a:cubicBezTo>
                  <a:pt x="2028956" y="25676"/>
                  <a:pt x="2296666" y="13263"/>
                  <a:pt x="2439706" y="0"/>
                </a:cubicBezTo>
                <a:cubicBezTo>
                  <a:pt x="2582746" y="-13263"/>
                  <a:pt x="2813807" y="-13629"/>
                  <a:pt x="2989311" y="0"/>
                </a:cubicBezTo>
                <a:cubicBezTo>
                  <a:pt x="3164816" y="13629"/>
                  <a:pt x="3727093" y="-25459"/>
                  <a:pt x="4021494" y="0"/>
                </a:cubicBezTo>
                <a:cubicBezTo>
                  <a:pt x="4006895" y="98785"/>
                  <a:pt x="4024005" y="304579"/>
                  <a:pt x="4021494" y="443198"/>
                </a:cubicBezTo>
                <a:cubicBezTo>
                  <a:pt x="4018983" y="581817"/>
                  <a:pt x="4015803" y="748662"/>
                  <a:pt x="4021494" y="923330"/>
                </a:cubicBezTo>
                <a:cubicBezTo>
                  <a:pt x="3750398" y="932586"/>
                  <a:pt x="3653473" y="943402"/>
                  <a:pt x="3351245" y="923330"/>
                </a:cubicBezTo>
                <a:cubicBezTo>
                  <a:pt x="3049017" y="903258"/>
                  <a:pt x="2907380" y="901279"/>
                  <a:pt x="2761426" y="923330"/>
                </a:cubicBezTo>
                <a:cubicBezTo>
                  <a:pt x="2615472" y="945381"/>
                  <a:pt x="2376163" y="934582"/>
                  <a:pt x="2171607" y="923330"/>
                </a:cubicBezTo>
                <a:cubicBezTo>
                  <a:pt x="1967051" y="912078"/>
                  <a:pt x="1774649" y="923650"/>
                  <a:pt x="1461143" y="923330"/>
                </a:cubicBezTo>
                <a:cubicBezTo>
                  <a:pt x="1147637" y="923010"/>
                  <a:pt x="869477" y="938648"/>
                  <a:pt x="710464" y="923330"/>
                </a:cubicBezTo>
                <a:cubicBezTo>
                  <a:pt x="551451" y="908012"/>
                  <a:pt x="204344" y="915067"/>
                  <a:pt x="0" y="923330"/>
                </a:cubicBezTo>
                <a:cubicBezTo>
                  <a:pt x="9520" y="721486"/>
                  <a:pt x="2984" y="592029"/>
                  <a:pt x="0" y="452432"/>
                </a:cubicBezTo>
                <a:cubicBezTo>
                  <a:pt x="-2984" y="312835"/>
                  <a:pt x="18531" y="172127"/>
                  <a:pt x="0" y="0"/>
                </a:cubicBezTo>
                <a:close/>
              </a:path>
              <a:path w="4021494" h="923330" stroke="0" extrusionOk="0">
                <a:moveTo>
                  <a:pt x="0" y="0"/>
                </a:moveTo>
                <a:cubicBezTo>
                  <a:pt x="203295" y="-32396"/>
                  <a:pt x="498559" y="14579"/>
                  <a:pt x="670249" y="0"/>
                </a:cubicBezTo>
                <a:cubicBezTo>
                  <a:pt x="841939" y="-14579"/>
                  <a:pt x="1160001" y="-18805"/>
                  <a:pt x="1340498" y="0"/>
                </a:cubicBezTo>
                <a:cubicBezTo>
                  <a:pt x="1520995" y="18805"/>
                  <a:pt x="1917076" y="22823"/>
                  <a:pt x="2091177" y="0"/>
                </a:cubicBezTo>
                <a:cubicBezTo>
                  <a:pt x="2265278" y="-22823"/>
                  <a:pt x="2424459" y="9498"/>
                  <a:pt x="2680996" y="0"/>
                </a:cubicBezTo>
                <a:cubicBezTo>
                  <a:pt x="2937533" y="-9498"/>
                  <a:pt x="3160930" y="-19435"/>
                  <a:pt x="3391460" y="0"/>
                </a:cubicBezTo>
                <a:cubicBezTo>
                  <a:pt x="3621990" y="19435"/>
                  <a:pt x="3856473" y="20742"/>
                  <a:pt x="4021494" y="0"/>
                </a:cubicBezTo>
                <a:cubicBezTo>
                  <a:pt x="4013529" y="160719"/>
                  <a:pt x="4030947" y="312164"/>
                  <a:pt x="4021494" y="433965"/>
                </a:cubicBezTo>
                <a:cubicBezTo>
                  <a:pt x="4012041" y="555766"/>
                  <a:pt x="4038179" y="785300"/>
                  <a:pt x="4021494" y="923330"/>
                </a:cubicBezTo>
                <a:cubicBezTo>
                  <a:pt x="3678670" y="925268"/>
                  <a:pt x="3548715" y="930002"/>
                  <a:pt x="3311030" y="923330"/>
                </a:cubicBezTo>
                <a:cubicBezTo>
                  <a:pt x="3073345" y="916658"/>
                  <a:pt x="2934637" y="928379"/>
                  <a:pt x="2680996" y="923330"/>
                </a:cubicBezTo>
                <a:cubicBezTo>
                  <a:pt x="2427355" y="918281"/>
                  <a:pt x="2311160" y="926313"/>
                  <a:pt x="1970532" y="923330"/>
                </a:cubicBezTo>
                <a:cubicBezTo>
                  <a:pt x="1629904" y="920347"/>
                  <a:pt x="1532459" y="912201"/>
                  <a:pt x="1380713" y="923330"/>
                </a:cubicBezTo>
                <a:cubicBezTo>
                  <a:pt x="1228967" y="934459"/>
                  <a:pt x="918790" y="939375"/>
                  <a:pt x="630034" y="923330"/>
                </a:cubicBezTo>
                <a:cubicBezTo>
                  <a:pt x="341278" y="907285"/>
                  <a:pt x="249058" y="943644"/>
                  <a:pt x="0" y="923330"/>
                </a:cubicBezTo>
                <a:cubicBezTo>
                  <a:pt x="14039" y="785184"/>
                  <a:pt x="-8704" y="640350"/>
                  <a:pt x="0" y="461665"/>
                </a:cubicBezTo>
                <a:cubicBezTo>
                  <a:pt x="8704" y="282980"/>
                  <a:pt x="20212" y="958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115548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are </a:t>
            </a:r>
            <a:r>
              <a:rPr lang="en-US" dirty="0">
                <a:hlinkClick r:id="rId3"/>
              </a:rPr>
              <a:t>Jupyter</a:t>
            </a:r>
            <a:r>
              <a:rPr lang="en-US" dirty="0"/>
              <a:t> notebooks. One can design and run experiments using code written in Python and </a:t>
            </a:r>
            <a:r>
              <a:rPr lang="en-US" dirty="0">
                <a:hlinkClick r:id="rId4"/>
              </a:rPr>
              <a:t>Qiskit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9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1DB361-B428-462B-A3B3-F969F31A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1079496"/>
            <a:ext cx="10437845" cy="5413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r>
              <a:rPr lang="en-US" sz="3600" dirty="0"/>
              <a:t>Components: Backends</a:t>
            </a:r>
            <a:endParaRPr lang="en-CA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F9756-7EFD-4C0F-9F3A-081E547EF126}"/>
              </a:ext>
            </a:extLst>
          </p:cNvPr>
          <p:cNvSpPr/>
          <p:nvPr/>
        </p:nvSpPr>
        <p:spPr>
          <a:xfrm>
            <a:off x="8814741" y="1531831"/>
            <a:ext cx="2406634" cy="4986179"/>
          </a:xfrm>
          <a:custGeom>
            <a:avLst/>
            <a:gdLst>
              <a:gd name="connsiteX0" fmla="*/ 0 w 2406634"/>
              <a:gd name="connsiteY0" fmla="*/ 0 h 4986179"/>
              <a:gd name="connsiteX1" fmla="*/ 529459 w 2406634"/>
              <a:gd name="connsiteY1" fmla="*/ 0 h 4986179"/>
              <a:gd name="connsiteX2" fmla="*/ 1107052 w 2406634"/>
              <a:gd name="connsiteY2" fmla="*/ 0 h 4986179"/>
              <a:gd name="connsiteX3" fmla="*/ 1684644 w 2406634"/>
              <a:gd name="connsiteY3" fmla="*/ 0 h 4986179"/>
              <a:gd name="connsiteX4" fmla="*/ 2406634 w 2406634"/>
              <a:gd name="connsiteY4" fmla="*/ 0 h 4986179"/>
              <a:gd name="connsiteX5" fmla="*/ 2406634 w 2406634"/>
              <a:gd name="connsiteY5" fmla="*/ 573411 h 4986179"/>
              <a:gd name="connsiteX6" fmla="*/ 2406634 w 2406634"/>
              <a:gd name="connsiteY6" fmla="*/ 1246545 h 4986179"/>
              <a:gd name="connsiteX7" fmla="*/ 2406634 w 2406634"/>
              <a:gd name="connsiteY7" fmla="*/ 1919679 h 4986179"/>
              <a:gd name="connsiteX8" fmla="*/ 2406634 w 2406634"/>
              <a:gd name="connsiteY8" fmla="*/ 2592813 h 4986179"/>
              <a:gd name="connsiteX9" fmla="*/ 2406634 w 2406634"/>
              <a:gd name="connsiteY9" fmla="*/ 3265947 h 4986179"/>
              <a:gd name="connsiteX10" fmla="*/ 2406634 w 2406634"/>
              <a:gd name="connsiteY10" fmla="*/ 3839358 h 4986179"/>
              <a:gd name="connsiteX11" fmla="*/ 2406634 w 2406634"/>
              <a:gd name="connsiteY11" fmla="*/ 4986179 h 4986179"/>
              <a:gd name="connsiteX12" fmla="*/ 1853108 w 2406634"/>
              <a:gd name="connsiteY12" fmla="*/ 4986179 h 4986179"/>
              <a:gd name="connsiteX13" fmla="*/ 1227383 w 2406634"/>
              <a:gd name="connsiteY13" fmla="*/ 4986179 h 4986179"/>
              <a:gd name="connsiteX14" fmla="*/ 625725 w 2406634"/>
              <a:gd name="connsiteY14" fmla="*/ 4986179 h 4986179"/>
              <a:gd name="connsiteX15" fmla="*/ 0 w 2406634"/>
              <a:gd name="connsiteY15" fmla="*/ 4986179 h 4986179"/>
              <a:gd name="connsiteX16" fmla="*/ 0 w 2406634"/>
              <a:gd name="connsiteY16" fmla="*/ 4313045 h 4986179"/>
              <a:gd name="connsiteX17" fmla="*/ 0 w 2406634"/>
              <a:gd name="connsiteY17" fmla="*/ 3590049 h 4986179"/>
              <a:gd name="connsiteX18" fmla="*/ 0 w 2406634"/>
              <a:gd name="connsiteY18" fmla="*/ 2916915 h 4986179"/>
              <a:gd name="connsiteX19" fmla="*/ 0 w 2406634"/>
              <a:gd name="connsiteY19" fmla="*/ 2243781 h 4986179"/>
              <a:gd name="connsiteX20" fmla="*/ 0 w 2406634"/>
              <a:gd name="connsiteY20" fmla="*/ 1570646 h 4986179"/>
              <a:gd name="connsiteX21" fmla="*/ 0 w 2406634"/>
              <a:gd name="connsiteY21" fmla="*/ 897512 h 4986179"/>
              <a:gd name="connsiteX22" fmla="*/ 0 w 2406634"/>
              <a:gd name="connsiteY22" fmla="*/ 0 h 4986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06634" h="4986179" extrusionOk="0">
                <a:moveTo>
                  <a:pt x="0" y="0"/>
                </a:moveTo>
                <a:cubicBezTo>
                  <a:pt x="225455" y="-3454"/>
                  <a:pt x="422522" y="9934"/>
                  <a:pt x="529459" y="0"/>
                </a:cubicBezTo>
                <a:cubicBezTo>
                  <a:pt x="636396" y="-9934"/>
                  <a:pt x="969699" y="-18794"/>
                  <a:pt x="1107052" y="0"/>
                </a:cubicBezTo>
                <a:cubicBezTo>
                  <a:pt x="1244405" y="18794"/>
                  <a:pt x="1535264" y="4053"/>
                  <a:pt x="1684644" y="0"/>
                </a:cubicBezTo>
                <a:cubicBezTo>
                  <a:pt x="1834024" y="-4053"/>
                  <a:pt x="2087958" y="-27271"/>
                  <a:pt x="2406634" y="0"/>
                </a:cubicBezTo>
                <a:cubicBezTo>
                  <a:pt x="2429491" y="137633"/>
                  <a:pt x="2409325" y="321027"/>
                  <a:pt x="2406634" y="573411"/>
                </a:cubicBezTo>
                <a:cubicBezTo>
                  <a:pt x="2403943" y="825795"/>
                  <a:pt x="2412596" y="977668"/>
                  <a:pt x="2406634" y="1246545"/>
                </a:cubicBezTo>
                <a:cubicBezTo>
                  <a:pt x="2400672" y="1515422"/>
                  <a:pt x="2376002" y="1611814"/>
                  <a:pt x="2406634" y="1919679"/>
                </a:cubicBezTo>
                <a:cubicBezTo>
                  <a:pt x="2437266" y="2227544"/>
                  <a:pt x="2398168" y="2284125"/>
                  <a:pt x="2406634" y="2592813"/>
                </a:cubicBezTo>
                <a:cubicBezTo>
                  <a:pt x="2415100" y="2901501"/>
                  <a:pt x="2397261" y="2951992"/>
                  <a:pt x="2406634" y="3265947"/>
                </a:cubicBezTo>
                <a:cubicBezTo>
                  <a:pt x="2416007" y="3579902"/>
                  <a:pt x="2397702" y="3555315"/>
                  <a:pt x="2406634" y="3839358"/>
                </a:cubicBezTo>
                <a:cubicBezTo>
                  <a:pt x="2415566" y="4123401"/>
                  <a:pt x="2355627" y="4470862"/>
                  <a:pt x="2406634" y="4986179"/>
                </a:cubicBezTo>
                <a:cubicBezTo>
                  <a:pt x="2212797" y="5012384"/>
                  <a:pt x="1992518" y="4991277"/>
                  <a:pt x="1853108" y="4986179"/>
                </a:cubicBezTo>
                <a:cubicBezTo>
                  <a:pt x="1713698" y="4981081"/>
                  <a:pt x="1424559" y="4958128"/>
                  <a:pt x="1227383" y="4986179"/>
                </a:cubicBezTo>
                <a:cubicBezTo>
                  <a:pt x="1030208" y="5014230"/>
                  <a:pt x="752170" y="5012184"/>
                  <a:pt x="625725" y="4986179"/>
                </a:cubicBezTo>
                <a:cubicBezTo>
                  <a:pt x="499280" y="4960174"/>
                  <a:pt x="279924" y="5015275"/>
                  <a:pt x="0" y="4986179"/>
                </a:cubicBezTo>
                <a:cubicBezTo>
                  <a:pt x="23127" y="4818105"/>
                  <a:pt x="18692" y="4539885"/>
                  <a:pt x="0" y="4313045"/>
                </a:cubicBezTo>
                <a:cubicBezTo>
                  <a:pt x="-18692" y="4086205"/>
                  <a:pt x="-14177" y="3876148"/>
                  <a:pt x="0" y="3590049"/>
                </a:cubicBezTo>
                <a:cubicBezTo>
                  <a:pt x="14177" y="3303950"/>
                  <a:pt x="-2341" y="3074500"/>
                  <a:pt x="0" y="2916915"/>
                </a:cubicBezTo>
                <a:cubicBezTo>
                  <a:pt x="2341" y="2759330"/>
                  <a:pt x="9689" y="2392475"/>
                  <a:pt x="0" y="2243781"/>
                </a:cubicBezTo>
                <a:cubicBezTo>
                  <a:pt x="-9689" y="2095087"/>
                  <a:pt x="4319" y="1887800"/>
                  <a:pt x="0" y="1570646"/>
                </a:cubicBezTo>
                <a:cubicBezTo>
                  <a:pt x="-4319" y="1253492"/>
                  <a:pt x="-15533" y="1211832"/>
                  <a:pt x="0" y="897512"/>
                </a:cubicBezTo>
                <a:cubicBezTo>
                  <a:pt x="15533" y="583192"/>
                  <a:pt x="13337" y="26280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C267C-D626-43EF-B9D9-089972296126}"/>
              </a:ext>
            </a:extLst>
          </p:cNvPr>
          <p:cNvSpPr txBox="1"/>
          <p:nvPr/>
        </p:nvSpPr>
        <p:spPr>
          <a:xfrm>
            <a:off x="5220159" y="4024920"/>
            <a:ext cx="2689844" cy="1477328"/>
          </a:xfrm>
          <a:custGeom>
            <a:avLst/>
            <a:gdLst>
              <a:gd name="connsiteX0" fmla="*/ 0 w 2689844"/>
              <a:gd name="connsiteY0" fmla="*/ 0 h 1477328"/>
              <a:gd name="connsiteX1" fmla="*/ 699359 w 2689844"/>
              <a:gd name="connsiteY1" fmla="*/ 0 h 1477328"/>
              <a:gd name="connsiteX2" fmla="*/ 1318024 w 2689844"/>
              <a:gd name="connsiteY2" fmla="*/ 0 h 1477328"/>
              <a:gd name="connsiteX3" fmla="*/ 1909789 w 2689844"/>
              <a:gd name="connsiteY3" fmla="*/ 0 h 1477328"/>
              <a:gd name="connsiteX4" fmla="*/ 2689844 w 2689844"/>
              <a:gd name="connsiteY4" fmla="*/ 0 h 1477328"/>
              <a:gd name="connsiteX5" fmla="*/ 2689844 w 2689844"/>
              <a:gd name="connsiteY5" fmla="*/ 507216 h 1477328"/>
              <a:gd name="connsiteX6" fmla="*/ 2689844 w 2689844"/>
              <a:gd name="connsiteY6" fmla="*/ 955339 h 1477328"/>
              <a:gd name="connsiteX7" fmla="*/ 2689844 w 2689844"/>
              <a:gd name="connsiteY7" fmla="*/ 1477328 h 1477328"/>
              <a:gd name="connsiteX8" fmla="*/ 2071180 w 2689844"/>
              <a:gd name="connsiteY8" fmla="*/ 1477328 h 1477328"/>
              <a:gd name="connsiteX9" fmla="*/ 1425617 w 2689844"/>
              <a:gd name="connsiteY9" fmla="*/ 1477328 h 1477328"/>
              <a:gd name="connsiteX10" fmla="*/ 806953 w 2689844"/>
              <a:gd name="connsiteY10" fmla="*/ 1477328 h 1477328"/>
              <a:gd name="connsiteX11" fmla="*/ 0 w 2689844"/>
              <a:gd name="connsiteY11" fmla="*/ 1477328 h 1477328"/>
              <a:gd name="connsiteX12" fmla="*/ 0 w 2689844"/>
              <a:gd name="connsiteY12" fmla="*/ 1014432 h 1477328"/>
              <a:gd name="connsiteX13" fmla="*/ 0 w 2689844"/>
              <a:gd name="connsiteY13" fmla="*/ 566309 h 1477328"/>
              <a:gd name="connsiteX14" fmla="*/ 0 w 2689844"/>
              <a:gd name="connsiteY1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844" h="1477328" fill="none" extrusionOk="0">
                <a:moveTo>
                  <a:pt x="0" y="0"/>
                </a:moveTo>
                <a:cubicBezTo>
                  <a:pt x="341576" y="23487"/>
                  <a:pt x="358792" y="-11175"/>
                  <a:pt x="699359" y="0"/>
                </a:cubicBezTo>
                <a:cubicBezTo>
                  <a:pt x="1039926" y="11175"/>
                  <a:pt x="1188100" y="4579"/>
                  <a:pt x="1318024" y="0"/>
                </a:cubicBezTo>
                <a:cubicBezTo>
                  <a:pt x="1447949" y="-4579"/>
                  <a:pt x="1636728" y="-1324"/>
                  <a:pt x="1909789" y="0"/>
                </a:cubicBezTo>
                <a:cubicBezTo>
                  <a:pt x="2182851" y="1324"/>
                  <a:pt x="2460935" y="19995"/>
                  <a:pt x="2689844" y="0"/>
                </a:cubicBezTo>
                <a:cubicBezTo>
                  <a:pt x="2713452" y="138419"/>
                  <a:pt x="2673224" y="356932"/>
                  <a:pt x="2689844" y="507216"/>
                </a:cubicBezTo>
                <a:cubicBezTo>
                  <a:pt x="2706464" y="657500"/>
                  <a:pt x="2673675" y="733842"/>
                  <a:pt x="2689844" y="955339"/>
                </a:cubicBezTo>
                <a:cubicBezTo>
                  <a:pt x="2706013" y="1176836"/>
                  <a:pt x="2688465" y="1241952"/>
                  <a:pt x="2689844" y="1477328"/>
                </a:cubicBezTo>
                <a:cubicBezTo>
                  <a:pt x="2473592" y="1465034"/>
                  <a:pt x="2217546" y="1453358"/>
                  <a:pt x="2071180" y="1477328"/>
                </a:cubicBezTo>
                <a:cubicBezTo>
                  <a:pt x="1924814" y="1501298"/>
                  <a:pt x="1728523" y="1465547"/>
                  <a:pt x="1425617" y="1477328"/>
                </a:cubicBezTo>
                <a:cubicBezTo>
                  <a:pt x="1122711" y="1489109"/>
                  <a:pt x="982157" y="1466466"/>
                  <a:pt x="806953" y="1477328"/>
                </a:cubicBezTo>
                <a:cubicBezTo>
                  <a:pt x="631749" y="1488190"/>
                  <a:pt x="306219" y="1476506"/>
                  <a:pt x="0" y="1477328"/>
                </a:cubicBezTo>
                <a:cubicBezTo>
                  <a:pt x="18228" y="1264417"/>
                  <a:pt x="-22521" y="1202756"/>
                  <a:pt x="0" y="1014432"/>
                </a:cubicBezTo>
                <a:cubicBezTo>
                  <a:pt x="22521" y="826108"/>
                  <a:pt x="-19619" y="657396"/>
                  <a:pt x="0" y="566309"/>
                </a:cubicBezTo>
                <a:cubicBezTo>
                  <a:pt x="19619" y="475222"/>
                  <a:pt x="15785" y="223531"/>
                  <a:pt x="0" y="0"/>
                </a:cubicBezTo>
                <a:close/>
              </a:path>
              <a:path w="2689844" h="1477328" stroke="0" extrusionOk="0">
                <a:moveTo>
                  <a:pt x="0" y="0"/>
                </a:moveTo>
                <a:cubicBezTo>
                  <a:pt x="193217" y="-7732"/>
                  <a:pt x="383692" y="-25299"/>
                  <a:pt x="672461" y="0"/>
                </a:cubicBezTo>
                <a:cubicBezTo>
                  <a:pt x="961230" y="25299"/>
                  <a:pt x="1111813" y="12563"/>
                  <a:pt x="1344922" y="0"/>
                </a:cubicBezTo>
                <a:cubicBezTo>
                  <a:pt x="1578031" y="-12563"/>
                  <a:pt x="1925495" y="-22920"/>
                  <a:pt x="2071180" y="0"/>
                </a:cubicBezTo>
                <a:cubicBezTo>
                  <a:pt x="2216865" y="22920"/>
                  <a:pt x="2437484" y="13335"/>
                  <a:pt x="2689844" y="0"/>
                </a:cubicBezTo>
                <a:cubicBezTo>
                  <a:pt x="2696992" y="107234"/>
                  <a:pt x="2681572" y="259633"/>
                  <a:pt x="2689844" y="507216"/>
                </a:cubicBezTo>
                <a:cubicBezTo>
                  <a:pt x="2698116" y="754799"/>
                  <a:pt x="2680783" y="832746"/>
                  <a:pt x="2689844" y="970112"/>
                </a:cubicBezTo>
                <a:cubicBezTo>
                  <a:pt x="2698905" y="1107478"/>
                  <a:pt x="2689213" y="1294653"/>
                  <a:pt x="2689844" y="1477328"/>
                </a:cubicBezTo>
                <a:cubicBezTo>
                  <a:pt x="2467239" y="1478660"/>
                  <a:pt x="2228949" y="1483494"/>
                  <a:pt x="2017383" y="1477328"/>
                </a:cubicBezTo>
                <a:cubicBezTo>
                  <a:pt x="1805817" y="1471162"/>
                  <a:pt x="1533671" y="1502578"/>
                  <a:pt x="1291125" y="1477328"/>
                </a:cubicBezTo>
                <a:cubicBezTo>
                  <a:pt x="1048579" y="1452078"/>
                  <a:pt x="943713" y="1450491"/>
                  <a:pt x="645563" y="1477328"/>
                </a:cubicBezTo>
                <a:cubicBezTo>
                  <a:pt x="347413" y="1504165"/>
                  <a:pt x="213132" y="1471429"/>
                  <a:pt x="0" y="1477328"/>
                </a:cubicBezTo>
                <a:cubicBezTo>
                  <a:pt x="4480" y="1266394"/>
                  <a:pt x="15620" y="1178633"/>
                  <a:pt x="0" y="1014432"/>
                </a:cubicBezTo>
                <a:cubicBezTo>
                  <a:pt x="-15620" y="850231"/>
                  <a:pt x="21800" y="706319"/>
                  <a:pt x="0" y="507216"/>
                </a:cubicBezTo>
                <a:cubicBezTo>
                  <a:pt x="-21800" y="308113"/>
                  <a:pt x="19313" y="18124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115548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do you run the experiments? These are actual quantum computers and simulators that you have access 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C14A2-9F9E-45BE-A4B5-4F365DA1F55D}"/>
              </a:ext>
            </a:extLst>
          </p:cNvPr>
          <p:cNvSpPr/>
          <p:nvPr/>
        </p:nvSpPr>
        <p:spPr>
          <a:xfrm>
            <a:off x="3827238" y="3244334"/>
            <a:ext cx="4537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https://quantum-computing.ibm.com/support</a:t>
            </a:r>
          </a:p>
        </p:txBody>
      </p:sp>
    </p:spTree>
    <p:extLst>
      <p:ext uri="{BB962C8B-B14F-4D97-AF65-F5344CB8AC3E}">
        <p14:creationId xmlns:p14="http://schemas.microsoft.com/office/powerpoint/2010/main" val="287677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1DB361-B428-462B-A3B3-F969F31A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7" y="1079496"/>
            <a:ext cx="10437845" cy="5413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2CA87-08F6-44FA-AF1E-E7ADA619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234"/>
          </a:xfrm>
        </p:spPr>
        <p:txBody>
          <a:bodyPr>
            <a:normAutofit/>
          </a:bodyPr>
          <a:lstStyle/>
          <a:p>
            <a:r>
              <a:rPr lang="en-US" sz="3600" dirty="0"/>
              <a:t>Click on Create a notebook</a:t>
            </a:r>
            <a:endParaRPr lang="en-CA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F9756-7EFD-4C0F-9F3A-081E547EF126}"/>
              </a:ext>
            </a:extLst>
          </p:cNvPr>
          <p:cNvSpPr/>
          <p:nvPr/>
        </p:nvSpPr>
        <p:spPr>
          <a:xfrm>
            <a:off x="6009397" y="3803573"/>
            <a:ext cx="1747602" cy="1246829"/>
          </a:xfrm>
          <a:custGeom>
            <a:avLst/>
            <a:gdLst>
              <a:gd name="connsiteX0" fmla="*/ 0 w 1747602"/>
              <a:gd name="connsiteY0" fmla="*/ 0 h 1246829"/>
              <a:gd name="connsiteX1" fmla="*/ 530106 w 1747602"/>
              <a:gd name="connsiteY1" fmla="*/ 0 h 1246829"/>
              <a:gd name="connsiteX2" fmla="*/ 1095164 w 1747602"/>
              <a:gd name="connsiteY2" fmla="*/ 0 h 1246829"/>
              <a:gd name="connsiteX3" fmla="*/ 1747602 w 1747602"/>
              <a:gd name="connsiteY3" fmla="*/ 0 h 1246829"/>
              <a:gd name="connsiteX4" fmla="*/ 1747602 w 1747602"/>
              <a:gd name="connsiteY4" fmla="*/ 623415 h 1246829"/>
              <a:gd name="connsiteX5" fmla="*/ 1747602 w 1747602"/>
              <a:gd name="connsiteY5" fmla="*/ 1246829 h 1246829"/>
              <a:gd name="connsiteX6" fmla="*/ 1147592 w 1747602"/>
              <a:gd name="connsiteY6" fmla="*/ 1246829 h 1246829"/>
              <a:gd name="connsiteX7" fmla="*/ 617486 w 1747602"/>
              <a:gd name="connsiteY7" fmla="*/ 1246829 h 1246829"/>
              <a:gd name="connsiteX8" fmla="*/ 0 w 1747602"/>
              <a:gd name="connsiteY8" fmla="*/ 1246829 h 1246829"/>
              <a:gd name="connsiteX9" fmla="*/ 0 w 1747602"/>
              <a:gd name="connsiteY9" fmla="*/ 648351 h 1246829"/>
              <a:gd name="connsiteX10" fmla="*/ 0 w 1747602"/>
              <a:gd name="connsiteY10" fmla="*/ 0 h 124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7602" h="1246829" extrusionOk="0">
                <a:moveTo>
                  <a:pt x="0" y="0"/>
                </a:moveTo>
                <a:cubicBezTo>
                  <a:pt x="139991" y="-8387"/>
                  <a:pt x="403115" y="22889"/>
                  <a:pt x="530106" y="0"/>
                </a:cubicBezTo>
                <a:cubicBezTo>
                  <a:pt x="657097" y="-22889"/>
                  <a:pt x="898658" y="-5423"/>
                  <a:pt x="1095164" y="0"/>
                </a:cubicBezTo>
                <a:cubicBezTo>
                  <a:pt x="1291670" y="5423"/>
                  <a:pt x="1576770" y="24023"/>
                  <a:pt x="1747602" y="0"/>
                </a:cubicBezTo>
                <a:cubicBezTo>
                  <a:pt x="1735384" y="222029"/>
                  <a:pt x="1752568" y="332705"/>
                  <a:pt x="1747602" y="623415"/>
                </a:cubicBezTo>
                <a:cubicBezTo>
                  <a:pt x="1742636" y="914125"/>
                  <a:pt x="1765590" y="953017"/>
                  <a:pt x="1747602" y="1246829"/>
                </a:cubicBezTo>
                <a:cubicBezTo>
                  <a:pt x="1506226" y="1271073"/>
                  <a:pt x="1424421" y="1259130"/>
                  <a:pt x="1147592" y="1246829"/>
                </a:cubicBezTo>
                <a:cubicBezTo>
                  <a:pt x="870763" y="1234529"/>
                  <a:pt x="841954" y="1240303"/>
                  <a:pt x="617486" y="1246829"/>
                </a:cubicBezTo>
                <a:cubicBezTo>
                  <a:pt x="393018" y="1253355"/>
                  <a:pt x="217164" y="1250296"/>
                  <a:pt x="0" y="1246829"/>
                </a:cubicBezTo>
                <a:cubicBezTo>
                  <a:pt x="5145" y="1125607"/>
                  <a:pt x="1075" y="888094"/>
                  <a:pt x="0" y="648351"/>
                </a:cubicBezTo>
                <a:cubicBezTo>
                  <a:pt x="-1075" y="408608"/>
                  <a:pt x="7670" y="2008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4959782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C267C-D626-43EF-B9D9-089972296126}"/>
              </a:ext>
            </a:extLst>
          </p:cNvPr>
          <p:cNvSpPr txBox="1"/>
          <p:nvPr/>
        </p:nvSpPr>
        <p:spPr>
          <a:xfrm>
            <a:off x="2402978" y="2505670"/>
            <a:ext cx="4021494" cy="923330"/>
          </a:xfrm>
          <a:custGeom>
            <a:avLst/>
            <a:gdLst>
              <a:gd name="connsiteX0" fmla="*/ 0 w 4021494"/>
              <a:gd name="connsiteY0" fmla="*/ 0 h 923330"/>
              <a:gd name="connsiteX1" fmla="*/ 549604 w 4021494"/>
              <a:gd name="connsiteY1" fmla="*/ 0 h 923330"/>
              <a:gd name="connsiteX2" fmla="*/ 1139423 w 4021494"/>
              <a:gd name="connsiteY2" fmla="*/ 0 h 923330"/>
              <a:gd name="connsiteX3" fmla="*/ 1849887 w 4021494"/>
              <a:gd name="connsiteY3" fmla="*/ 0 h 923330"/>
              <a:gd name="connsiteX4" fmla="*/ 2439706 w 4021494"/>
              <a:gd name="connsiteY4" fmla="*/ 0 h 923330"/>
              <a:gd name="connsiteX5" fmla="*/ 2989311 w 4021494"/>
              <a:gd name="connsiteY5" fmla="*/ 0 h 923330"/>
              <a:gd name="connsiteX6" fmla="*/ 4021494 w 4021494"/>
              <a:gd name="connsiteY6" fmla="*/ 0 h 923330"/>
              <a:gd name="connsiteX7" fmla="*/ 4021494 w 4021494"/>
              <a:gd name="connsiteY7" fmla="*/ 443198 h 923330"/>
              <a:gd name="connsiteX8" fmla="*/ 4021494 w 4021494"/>
              <a:gd name="connsiteY8" fmla="*/ 923330 h 923330"/>
              <a:gd name="connsiteX9" fmla="*/ 3351245 w 4021494"/>
              <a:gd name="connsiteY9" fmla="*/ 923330 h 923330"/>
              <a:gd name="connsiteX10" fmla="*/ 2761426 w 4021494"/>
              <a:gd name="connsiteY10" fmla="*/ 923330 h 923330"/>
              <a:gd name="connsiteX11" fmla="*/ 2171607 w 4021494"/>
              <a:gd name="connsiteY11" fmla="*/ 923330 h 923330"/>
              <a:gd name="connsiteX12" fmla="*/ 1461143 w 4021494"/>
              <a:gd name="connsiteY12" fmla="*/ 923330 h 923330"/>
              <a:gd name="connsiteX13" fmla="*/ 710464 w 4021494"/>
              <a:gd name="connsiteY13" fmla="*/ 923330 h 923330"/>
              <a:gd name="connsiteX14" fmla="*/ 0 w 4021494"/>
              <a:gd name="connsiteY14" fmla="*/ 923330 h 923330"/>
              <a:gd name="connsiteX15" fmla="*/ 0 w 4021494"/>
              <a:gd name="connsiteY15" fmla="*/ 452432 h 923330"/>
              <a:gd name="connsiteX16" fmla="*/ 0 w 4021494"/>
              <a:gd name="connsiteY16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494" h="923330" fill="none" extrusionOk="0">
                <a:moveTo>
                  <a:pt x="0" y="0"/>
                </a:moveTo>
                <a:cubicBezTo>
                  <a:pt x="260449" y="-9164"/>
                  <a:pt x="401961" y="9044"/>
                  <a:pt x="549604" y="0"/>
                </a:cubicBezTo>
                <a:cubicBezTo>
                  <a:pt x="697247" y="-9044"/>
                  <a:pt x="964329" y="-22287"/>
                  <a:pt x="1139423" y="0"/>
                </a:cubicBezTo>
                <a:cubicBezTo>
                  <a:pt x="1314517" y="22287"/>
                  <a:pt x="1670818" y="-25676"/>
                  <a:pt x="1849887" y="0"/>
                </a:cubicBezTo>
                <a:cubicBezTo>
                  <a:pt x="2028956" y="25676"/>
                  <a:pt x="2296666" y="13263"/>
                  <a:pt x="2439706" y="0"/>
                </a:cubicBezTo>
                <a:cubicBezTo>
                  <a:pt x="2582746" y="-13263"/>
                  <a:pt x="2813807" y="-13629"/>
                  <a:pt x="2989311" y="0"/>
                </a:cubicBezTo>
                <a:cubicBezTo>
                  <a:pt x="3164816" y="13629"/>
                  <a:pt x="3727093" y="-25459"/>
                  <a:pt x="4021494" y="0"/>
                </a:cubicBezTo>
                <a:cubicBezTo>
                  <a:pt x="4006895" y="98785"/>
                  <a:pt x="4024005" y="304579"/>
                  <a:pt x="4021494" y="443198"/>
                </a:cubicBezTo>
                <a:cubicBezTo>
                  <a:pt x="4018983" y="581817"/>
                  <a:pt x="4015803" y="748662"/>
                  <a:pt x="4021494" y="923330"/>
                </a:cubicBezTo>
                <a:cubicBezTo>
                  <a:pt x="3750398" y="932586"/>
                  <a:pt x="3653473" y="943402"/>
                  <a:pt x="3351245" y="923330"/>
                </a:cubicBezTo>
                <a:cubicBezTo>
                  <a:pt x="3049017" y="903258"/>
                  <a:pt x="2907380" y="901279"/>
                  <a:pt x="2761426" y="923330"/>
                </a:cubicBezTo>
                <a:cubicBezTo>
                  <a:pt x="2615472" y="945381"/>
                  <a:pt x="2376163" y="934582"/>
                  <a:pt x="2171607" y="923330"/>
                </a:cubicBezTo>
                <a:cubicBezTo>
                  <a:pt x="1967051" y="912078"/>
                  <a:pt x="1774649" y="923650"/>
                  <a:pt x="1461143" y="923330"/>
                </a:cubicBezTo>
                <a:cubicBezTo>
                  <a:pt x="1147637" y="923010"/>
                  <a:pt x="869477" y="938648"/>
                  <a:pt x="710464" y="923330"/>
                </a:cubicBezTo>
                <a:cubicBezTo>
                  <a:pt x="551451" y="908012"/>
                  <a:pt x="204344" y="915067"/>
                  <a:pt x="0" y="923330"/>
                </a:cubicBezTo>
                <a:cubicBezTo>
                  <a:pt x="9520" y="721486"/>
                  <a:pt x="2984" y="592029"/>
                  <a:pt x="0" y="452432"/>
                </a:cubicBezTo>
                <a:cubicBezTo>
                  <a:pt x="-2984" y="312835"/>
                  <a:pt x="18531" y="172127"/>
                  <a:pt x="0" y="0"/>
                </a:cubicBezTo>
                <a:close/>
              </a:path>
              <a:path w="4021494" h="923330" stroke="0" extrusionOk="0">
                <a:moveTo>
                  <a:pt x="0" y="0"/>
                </a:moveTo>
                <a:cubicBezTo>
                  <a:pt x="203295" y="-32396"/>
                  <a:pt x="498559" y="14579"/>
                  <a:pt x="670249" y="0"/>
                </a:cubicBezTo>
                <a:cubicBezTo>
                  <a:pt x="841939" y="-14579"/>
                  <a:pt x="1160001" y="-18805"/>
                  <a:pt x="1340498" y="0"/>
                </a:cubicBezTo>
                <a:cubicBezTo>
                  <a:pt x="1520995" y="18805"/>
                  <a:pt x="1917076" y="22823"/>
                  <a:pt x="2091177" y="0"/>
                </a:cubicBezTo>
                <a:cubicBezTo>
                  <a:pt x="2265278" y="-22823"/>
                  <a:pt x="2424459" y="9498"/>
                  <a:pt x="2680996" y="0"/>
                </a:cubicBezTo>
                <a:cubicBezTo>
                  <a:pt x="2937533" y="-9498"/>
                  <a:pt x="3160930" y="-19435"/>
                  <a:pt x="3391460" y="0"/>
                </a:cubicBezTo>
                <a:cubicBezTo>
                  <a:pt x="3621990" y="19435"/>
                  <a:pt x="3856473" y="20742"/>
                  <a:pt x="4021494" y="0"/>
                </a:cubicBezTo>
                <a:cubicBezTo>
                  <a:pt x="4013529" y="160719"/>
                  <a:pt x="4030947" y="312164"/>
                  <a:pt x="4021494" y="433965"/>
                </a:cubicBezTo>
                <a:cubicBezTo>
                  <a:pt x="4012041" y="555766"/>
                  <a:pt x="4038179" y="785300"/>
                  <a:pt x="4021494" y="923330"/>
                </a:cubicBezTo>
                <a:cubicBezTo>
                  <a:pt x="3678670" y="925268"/>
                  <a:pt x="3548715" y="930002"/>
                  <a:pt x="3311030" y="923330"/>
                </a:cubicBezTo>
                <a:cubicBezTo>
                  <a:pt x="3073345" y="916658"/>
                  <a:pt x="2934637" y="928379"/>
                  <a:pt x="2680996" y="923330"/>
                </a:cubicBezTo>
                <a:cubicBezTo>
                  <a:pt x="2427355" y="918281"/>
                  <a:pt x="2311160" y="926313"/>
                  <a:pt x="1970532" y="923330"/>
                </a:cubicBezTo>
                <a:cubicBezTo>
                  <a:pt x="1629904" y="920347"/>
                  <a:pt x="1532459" y="912201"/>
                  <a:pt x="1380713" y="923330"/>
                </a:cubicBezTo>
                <a:cubicBezTo>
                  <a:pt x="1228967" y="934459"/>
                  <a:pt x="918790" y="939375"/>
                  <a:pt x="630034" y="923330"/>
                </a:cubicBezTo>
                <a:cubicBezTo>
                  <a:pt x="341278" y="907285"/>
                  <a:pt x="249058" y="943644"/>
                  <a:pt x="0" y="923330"/>
                </a:cubicBezTo>
                <a:cubicBezTo>
                  <a:pt x="14039" y="785184"/>
                  <a:pt x="-8704" y="640350"/>
                  <a:pt x="0" y="461665"/>
                </a:cubicBezTo>
                <a:cubicBezTo>
                  <a:pt x="8704" y="282980"/>
                  <a:pt x="20212" y="958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115548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Jupyter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notebooks. One can design and run experiments using code written in Python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Qiskit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60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23B6-4DE0-4F86-8730-5DABA0FF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0C33-D825-4162-B313-BA7A39DE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90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F6D09-9C05-44B6-BEA6-452F5345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961"/>
            <a:ext cx="4887685" cy="1777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Working with Python, Jupyter Notebooks and Qiskit</a:t>
            </a:r>
          </a:p>
        </p:txBody>
      </p:sp>
      <p:sp>
        <p:nvSpPr>
          <p:cNvPr id="54" name="Content Placeholder 36">
            <a:extLst>
              <a:ext uri="{FF2B5EF4-FFF2-40B4-BE49-F238E27FC236}">
                <a16:creationId xmlns:a16="http://schemas.microsoft.com/office/drawing/2014/main" id="{379AC47D-24EF-4B57-9ACB-FCBEC7E8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894530"/>
            <a:ext cx="4887685" cy="320954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open the first </a:t>
            </a:r>
            <a:r>
              <a:rPr lang="en-US" sz="2000" dirty="0" err="1"/>
              <a:t>jupyter</a:t>
            </a:r>
            <a:r>
              <a:rPr lang="en-US" sz="2000" dirty="0"/>
              <a:t> notebook: 0_python_jupyter_ </a:t>
            </a:r>
            <a:r>
              <a:rPr lang="en-US" sz="2000" dirty="0" err="1"/>
              <a:t>qiskit.ipynb</a:t>
            </a:r>
            <a:endParaRPr lang="en-US" sz="2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food, shirt&#10;&#10;Description automatically generated">
            <a:extLst>
              <a:ext uri="{FF2B5EF4-FFF2-40B4-BE49-F238E27FC236}">
                <a16:creationId xmlns:a16="http://schemas.microsoft.com/office/drawing/2014/main" id="{755835C2-DCBE-4755-8DDA-F3C901B55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r="5205" b="3"/>
          <a:stretch/>
        </p:blipFill>
        <p:spPr>
          <a:xfrm>
            <a:off x="6749145" y="573678"/>
            <a:ext cx="5103206" cy="57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6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360</Words>
  <Application>Microsoft Office PowerPoint</Application>
  <PresentationFormat>Widescreen</PresentationFormat>
  <Paragraphs>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Getting Started with IBM Q Experience &amp; Jupyter Notebooks  Explore the platform </vt:lpstr>
      <vt:lpstr>Sign in: https://quantum-computing.ibm.com/</vt:lpstr>
      <vt:lpstr>Components</vt:lpstr>
      <vt:lpstr>Components: Circuit Composer</vt:lpstr>
      <vt:lpstr>Components: Qiskit notebooks</vt:lpstr>
      <vt:lpstr>Components: Backends</vt:lpstr>
      <vt:lpstr>Click on Create a notebook</vt:lpstr>
      <vt:lpstr>Import instructions</vt:lpstr>
      <vt:lpstr>Working with Python, Jupyter Notebooks and Qiskit</vt:lpstr>
      <vt:lpstr>Jupyter Notebooks</vt:lpstr>
      <vt:lpstr>Cells</vt:lpstr>
      <vt:lpstr>New Cell</vt:lpstr>
      <vt:lpstr>Change Cell Type</vt:lpstr>
      <vt:lpstr>Kernel</vt:lpstr>
      <vt:lpstr>Run a cell</vt:lpstr>
      <vt:lpstr>Markdown</vt:lpstr>
      <vt:lpstr>Markdown</vt:lpstr>
      <vt:lpstr>PowerPoint Presentation</vt:lpstr>
      <vt:lpstr>Markdown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IBM Q Experience &amp; Jupyter Notebooks  Explore the platform </dc:title>
  <dc:creator>Priya Angara</dc:creator>
  <cp:lastModifiedBy>Priya Angara</cp:lastModifiedBy>
  <cp:revision>4</cp:revision>
  <dcterms:created xsi:type="dcterms:W3CDTF">2020-01-23T20:16:19Z</dcterms:created>
  <dcterms:modified xsi:type="dcterms:W3CDTF">2020-01-23T22:26:09Z</dcterms:modified>
</cp:coreProperties>
</file>