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8" r:id="rId12"/>
    <p:sldId id="267" r:id="rId13"/>
  </p:sldIdLst>
  <p:sldSz cx="9144000" cy="5143500" type="screen16x9"/>
  <p:notesSz cx="6858000" cy="9144000"/>
  <p:embeddedFontLst>
    <p:embeddedFont>
      <p:font typeface="Roboto" panose="020B0604020202020204" charset="0"/>
      <p:regular r:id="rId15"/>
      <p:bold r:id="rId16"/>
      <p:italic r:id="rId17"/>
      <p:boldItalic r:id="rId18"/>
    </p:embeddedFont>
    <p:embeddedFont>
      <p:font typeface="Encode Sans Condensed" panose="020B0604020202020204" charset="0"/>
      <p:regular r:id="rId19"/>
      <p:bold r:id="rId20"/>
    </p:embeddedFont>
    <p:embeddedFont>
      <p:font typeface="Encode Sans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88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311708" y="11306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Encode Sans"/>
              <a:buNone/>
              <a:defRPr sz="5200"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311700" y="32202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ncode Sans Condensed"/>
              <a:buNone/>
              <a:defRPr sz="2800">
                <a:latin typeface="Encode Sans Condensed"/>
                <a:ea typeface="Encode Sans Condensed"/>
                <a:cs typeface="Encode Sans Condensed"/>
                <a:sym typeface="Encode Sans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898300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2944400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00" y="743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311700" y="1451125"/>
            <a:ext cx="8520600" cy="29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66046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432975"/>
            <a:ext cx="3999900" cy="30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433025"/>
            <a:ext cx="3999900" cy="30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746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6505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9905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646200"/>
            <a:ext cx="6367800" cy="38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80650" y="116912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80650" y="273902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9275" y="405812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746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sz="28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53750"/>
            <a:ext cx="8520600" cy="29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46200" y="179525"/>
            <a:ext cx="1195300" cy="387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oogle Shape;9;p1"/>
          <p:cNvGrpSpPr/>
          <p:nvPr/>
        </p:nvGrpSpPr>
        <p:grpSpPr>
          <a:xfrm>
            <a:off x="1699200" y="343758"/>
            <a:ext cx="7098600" cy="38100"/>
            <a:chOff x="948875" y="4301446"/>
            <a:chExt cx="7098600" cy="38100"/>
          </a:xfrm>
        </p:grpSpPr>
        <p:sp>
          <p:nvSpPr>
            <p:cNvPr id="10" name="Google Shape;10;p1"/>
            <p:cNvSpPr/>
            <p:nvPr/>
          </p:nvSpPr>
          <p:spPr>
            <a:xfrm>
              <a:off x="948875" y="4301446"/>
              <a:ext cx="3549300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4498175" y="4301446"/>
              <a:ext cx="3549300" cy="38100"/>
            </a:xfrm>
            <a:prstGeom prst="rect">
              <a:avLst/>
            </a:prstGeom>
            <a:solidFill>
              <a:srgbClr val="F185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4430300" y="4301450"/>
              <a:ext cx="137525" cy="38050"/>
            </a:xfrm>
            <a:prstGeom prst="flowChartExtract">
              <a:avLst/>
            </a:prstGeom>
            <a:solidFill>
              <a:srgbClr val="F185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" name="Google Shape;13;p1"/>
          <p:cNvGrpSpPr/>
          <p:nvPr/>
        </p:nvGrpSpPr>
        <p:grpSpPr>
          <a:xfrm rot="10800000" flipH="1">
            <a:off x="346200" y="4766910"/>
            <a:ext cx="8451593" cy="38100"/>
            <a:chOff x="948875" y="4301446"/>
            <a:chExt cx="7098600" cy="38100"/>
          </a:xfrm>
        </p:grpSpPr>
        <p:sp>
          <p:nvSpPr>
            <p:cNvPr id="14" name="Google Shape;14;p1"/>
            <p:cNvSpPr/>
            <p:nvPr/>
          </p:nvSpPr>
          <p:spPr>
            <a:xfrm>
              <a:off x="948875" y="4301446"/>
              <a:ext cx="3549300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4498175" y="4301446"/>
              <a:ext cx="3549300" cy="38100"/>
            </a:xfrm>
            <a:prstGeom prst="rect">
              <a:avLst/>
            </a:prstGeom>
            <a:solidFill>
              <a:srgbClr val="F185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430300" y="4301450"/>
              <a:ext cx="137525" cy="38050"/>
            </a:xfrm>
            <a:prstGeom prst="flowChartExtract">
              <a:avLst/>
            </a:prstGeom>
            <a:solidFill>
              <a:srgbClr val="F185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ctrTitle"/>
          </p:nvPr>
        </p:nvSpPr>
        <p:spPr>
          <a:xfrm>
            <a:off x="311675" y="1049572"/>
            <a:ext cx="8520600" cy="12436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 to Arduino</a:t>
            </a:r>
            <a:endParaRPr dirty="0"/>
          </a:p>
        </p:txBody>
      </p:sp>
      <p:sp>
        <p:nvSpPr>
          <p:cNvPr id="52" name="Google Shape;52;p13"/>
          <p:cNvSpPr txBox="1"/>
          <p:nvPr/>
        </p:nvSpPr>
        <p:spPr>
          <a:xfrm>
            <a:off x="6687047" y="4000407"/>
            <a:ext cx="3544658" cy="953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Encode Sans"/>
                <a:ea typeface="Encode Sans"/>
                <a:cs typeface="Encode Sans"/>
                <a:sym typeface="Encode Sans"/>
              </a:rPr>
              <a:t>Speaker</a:t>
            </a:r>
            <a:r>
              <a:rPr lang="en" sz="1100" dirty="0" smtClean="0">
                <a:latin typeface="Encode Sans"/>
                <a:ea typeface="Encode Sans"/>
                <a:cs typeface="Encode Sans"/>
                <a:sym typeface="Encode Sans"/>
              </a:rPr>
              <a:t>:</a:t>
            </a:r>
            <a:endParaRPr sz="1100" dirty="0">
              <a:latin typeface="Encode Sans"/>
              <a:ea typeface="Encode Sans"/>
              <a:cs typeface="Encode Sans"/>
              <a:sym typeface="Encod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 smtClean="0">
                <a:latin typeface="Encode Sans"/>
                <a:ea typeface="Encode Sans"/>
                <a:cs typeface="Encode Sans"/>
                <a:sym typeface="Encode Sans"/>
              </a:rPr>
              <a:t>Sargun Walia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 err="1" smtClean="0">
                <a:latin typeface="Encode Sans"/>
                <a:ea typeface="Encode Sans"/>
                <a:cs typeface="Encode Sans"/>
                <a:sym typeface="Encode Sans"/>
              </a:rPr>
              <a:t>M.Eng</a:t>
            </a:r>
            <a:r>
              <a:rPr lang="en-CA" sz="1100" dirty="0" smtClean="0">
                <a:latin typeface="Encode Sans"/>
                <a:ea typeface="Encode Sans"/>
                <a:cs typeface="Encode Sans"/>
                <a:sym typeface="Encode Sans"/>
              </a:rPr>
              <a:t>, Information Security at UVic</a:t>
            </a:r>
            <a:endParaRPr sz="1100" dirty="0"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" name="AutoShape 2" descr="File:Arduino Logo.svg - Wikimedia Commons"/>
          <p:cNvSpPr>
            <a:spLocks noChangeAspect="1" noChangeArrowheads="1"/>
          </p:cNvSpPr>
          <p:nvPr/>
        </p:nvSpPr>
        <p:spPr bwMode="auto">
          <a:xfrm>
            <a:off x="1515248" y="338439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" name="AutoShape 4" descr="File:Arduino Logo.svg - Wikimedia Commons"/>
          <p:cNvSpPr>
            <a:spLocks noChangeAspect="1" noChangeArrowheads="1"/>
          </p:cNvSpPr>
          <p:nvPr/>
        </p:nvSpPr>
        <p:spPr bwMode="auto">
          <a:xfrm>
            <a:off x="1210447" y="3536799"/>
            <a:ext cx="1135187" cy="91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032" name="Picture 8" descr="File:ArduinoLogo ®.svg - Wikimedia Comm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12" y="2133506"/>
            <a:ext cx="2447925" cy="18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Q&amp;a - Slide Te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612" y="1309872"/>
            <a:ext cx="3012316" cy="225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55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Arduino... like a boss!!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267" y="978204"/>
            <a:ext cx="3350950" cy="335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3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Activity for You 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611" y="1451125"/>
            <a:ext cx="8889558" cy="2948700"/>
          </a:xfrm>
        </p:spPr>
        <p:txBody>
          <a:bodyPr/>
          <a:lstStyle/>
          <a:p>
            <a:pPr marL="114300" indent="0" algn="ctr">
              <a:buNone/>
            </a:pPr>
            <a:endParaRPr lang="en-CA" sz="2000" dirty="0" smtClean="0"/>
          </a:p>
          <a:p>
            <a:pPr marL="114300" indent="0" algn="ctr">
              <a:buNone/>
            </a:pPr>
            <a:endParaRPr lang="en-CA" sz="2000" dirty="0"/>
          </a:p>
          <a:p>
            <a:pPr marL="114300" indent="0" algn="ctr">
              <a:buNone/>
            </a:pPr>
            <a:endParaRPr lang="en-CA" sz="2000" dirty="0" smtClean="0"/>
          </a:p>
          <a:p>
            <a:pPr marL="114300" indent="0" algn="ctr">
              <a:buNone/>
            </a:pPr>
            <a:r>
              <a:rPr lang="en-CA" sz="2000" dirty="0" smtClean="0"/>
              <a:t>Design a Motion Detection Alarm System using PIR Motion Sensor </a:t>
            </a:r>
            <a:endParaRPr lang="en-CA" sz="2000" dirty="0"/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2764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Microcontrollers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CA" dirty="0" smtClean="0"/>
              <a:t>Basically mini computers </a:t>
            </a:r>
          </a:p>
          <a:p>
            <a:pPr algn="just"/>
            <a:r>
              <a:rPr lang="en-CA" dirty="0" smtClean="0"/>
              <a:t>In technical terms - </a:t>
            </a:r>
            <a:r>
              <a:rPr lang="en-US" dirty="0" smtClean="0"/>
              <a:t>A </a:t>
            </a:r>
            <a:r>
              <a:rPr lang="en-US" dirty="0"/>
              <a:t>microcontroller is a computer present in a single integrated circuit which is </a:t>
            </a:r>
            <a:r>
              <a:rPr lang="en-US" dirty="0" smtClean="0"/>
              <a:t>used </a:t>
            </a:r>
            <a:r>
              <a:rPr lang="en-US" dirty="0"/>
              <a:t>to perform one task and execute one specific application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Often called Embedded Systems</a:t>
            </a:r>
          </a:p>
          <a:p>
            <a:pPr algn="just"/>
            <a:r>
              <a:rPr lang="en-US" dirty="0" smtClean="0"/>
              <a:t>Real Life Applications – </a:t>
            </a:r>
          </a:p>
          <a:p>
            <a:pPr lvl="1" algn="just"/>
            <a:r>
              <a:rPr lang="en-US" dirty="0" smtClean="0"/>
              <a:t>Robotics - Obstacle Avoiding Robot </a:t>
            </a:r>
          </a:p>
          <a:p>
            <a:pPr lvl="1" algn="just"/>
            <a:r>
              <a:rPr lang="en-US" dirty="0" smtClean="0"/>
              <a:t>Health Monitoring Systems – Health Monitoring over GPS  </a:t>
            </a:r>
          </a:p>
          <a:p>
            <a:pPr algn="just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9355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So.. What is ARDUINO?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11700" y="1451125"/>
            <a:ext cx="4315959" cy="2948700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chemeClr val="tx1"/>
                </a:solidFill>
                <a:latin typeface="typoninesans regular 18"/>
              </a:rPr>
              <a:t>Open-source </a:t>
            </a:r>
            <a:r>
              <a:rPr lang="en-US" dirty="0">
                <a:solidFill>
                  <a:schemeClr val="tx1"/>
                </a:solidFill>
                <a:latin typeface="typoninesans regular 18"/>
              </a:rPr>
              <a:t>electronics platform based on easy-to-use hardware and </a:t>
            </a:r>
            <a:r>
              <a:rPr lang="en-US" dirty="0" smtClean="0">
                <a:solidFill>
                  <a:schemeClr val="tx1"/>
                </a:solidFill>
                <a:latin typeface="typoninesans regular 18"/>
              </a:rPr>
              <a:t>software</a:t>
            </a:r>
            <a:endParaRPr lang="en-CA" dirty="0" smtClean="0">
              <a:solidFill>
                <a:schemeClr val="tx1"/>
              </a:solidFill>
            </a:endParaRPr>
          </a:p>
          <a:p>
            <a:pPr algn="just"/>
            <a:r>
              <a:rPr lang="en-CA" dirty="0" smtClean="0">
                <a:solidFill>
                  <a:schemeClr val="tx1"/>
                </a:solidFill>
                <a:latin typeface="typoninesans regular 18"/>
              </a:rPr>
              <a:t>It consists of a microcontroller &amp; a programmable IDE. </a:t>
            </a:r>
            <a:endParaRPr lang="en-US" dirty="0" smtClean="0">
              <a:solidFill>
                <a:schemeClr val="tx1"/>
              </a:solidFill>
              <a:latin typeface="typoninesans regular 18"/>
            </a:endParaRPr>
          </a:p>
        </p:txBody>
      </p:sp>
      <p:pic>
        <p:nvPicPr>
          <p:cNvPr id="2050" name="Picture 2" descr="What is an Arduino? - learn.sparkfun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271" y="1451125"/>
            <a:ext cx="4222142" cy="276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72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Types of Arduino Boards 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11700" y="1451125"/>
            <a:ext cx="3902491" cy="2948700"/>
          </a:xfrm>
        </p:spPr>
        <p:txBody>
          <a:bodyPr/>
          <a:lstStyle/>
          <a:p>
            <a:r>
              <a:rPr lang="en-CA" dirty="0" smtClean="0"/>
              <a:t>Many different types of Arduino Boards based on the number of pins and different functionalities. </a:t>
            </a:r>
            <a:endParaRPr lang="en-CA" dirty="0"/>
          </a:p>
        </p:txBody>
      </p:sp>
      <p:pic>
        <p:nvPicPr>
          <p:cNvPr id="3074" name="Picture 2" descr="INTO THE WORLD OF ARDUINO | Medium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373" y="1415332"/>
            <a:ext cx="4341769" cy="313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70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548182"/>
            <a:ext cx="8520600" cy="572700"/>
          </a:xfrm>
        </p:spPr>
        <p:txBody>
          <a:bodyPr/>
          <a:lstStyle/>
          <a:p>
            <a:r>
              <a:rPr lang="en-CA" dirty="0" smtClean="0"/>
              <a:t>Let’s get to know Arduino a bit better..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451125"/>
            <a:ext cx="3250484" cy="2948700"/>
          </a:xfrm>
        </p:spPr>
        <p:txBody>
          <a:bodyPr/>
          <a:lstStyle/>
          <a:p>
            <a:r>
              <a:rPr lang="en-CA" dirty="0" smtClean="0"/>
              <a:t>14 Digital I/O Pins</a:t>
            </a:r>
          </a:p>
          <a:p>
            <a:r>
              <a:rPr lang="en-CA" dirty="0" smtClean="0"/>
              <a:t>6 Analog Input Pins</a:t>
            </a:r>
          </a:p>
          <a:p>
            <a:r>
              <a:rPr lang="en-CA" dirty="0" smtClean="0"/>
              <a:t>A USB Connection</a:t>
            </a:r>
          </a:p>
          <a:p>
            <a:r>
              <a:rPr lang="en-CA" dirty="0" smtClean="0"/>
              <a:t>Main IC</a:t>
            </a:r>
            <a:endParaRPr lang="en-US" dirty="0" smtClean="0"/>
          </a:p>
          <a:p>
            <a:r>
              <a:rPr lang="en-US" dirty="0" smtClean="0"/>
              <a:t>Reset </a:t>
            </a:r>
            <a:r>
              <a:rPr lang="en-US" dirty="0"/>
              <a:t>B</a:t>
            </a:r>
            <a:r>
              <a:rPr lang="en-US" dirty="0" smtClean="0"/>
              <a:t>utton</a:t>
            </a:r>
            <a:endParaRPr lang="en-CA" dirty="0"/>
          </a:p>
        </p:txBody>
      </p:sp>
      <p:pic>
        <p:nvPicPr>
          <p:cNvPr id="4098" name="Picture 2" descr="https://content.arduino.cc/assets/Pinout-UNOrev3_lat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665" y="1171744"/>
            <a:ext cx="4357600" cy="322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8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Arduino?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Cost – effective</a:t>
            </a:r>
          </a:p>
          <a:p>
            <a:r>
              <a:rPr lang="en-CA" dirty="0" smtClean="0"/>
              <a:t>Platform Friendly</a:t>
            </a:r>
          </a:p>
          <a:p>
            <a:r>
              <a:rPr lang="en-CA" dirty="0" smtClean="0"/>
              <a:t>Simple Programming Environment</a:t>
            </a:r>
          </a:p>
          <a:p>
            <a:r>
              <a:rPr lang="en-CA" dirty="0" smtClean="0"/>
              <a:t>Open Source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5381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Programming in Arduino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Based on C/C++ Programming Languages.</a:t>
            </a:r>
            <a:endParaRPr lang="en-CA" dirty="0"/>
          </a:p>
          <a:p>
            <a:r>
              <a:rPr lang="en-US" dirty="0"/>
              <a:t>The bare minimum code you need for an Arduino </a:t>
            </a:r>
            <a:r>
              <a:rPr lang="en-US" dirty="0" smtClean="0"/>
              <a:t>program </a:t>
            </a:r>
          </a:p>
          <a:p>
            <a:pPr marL="114300" indent="0">
              <a:buNone/>
            </a:pPr>
            <a:r>
              <a:rPr lang="en-US" sz="1100" dirty="0" smtClean="0"/>
              <a:t>		 </a:t>
            </a:r>
            <a:r>
              <a:rPr lang="en-US" sz="1100" dirty="0"/>
              <a:t>void setup() </a:t>
            </a:r>
            <a:endParaRPr lang="en-US" sz="1100" dirty="0" smtClean="0"/>
          </a:p>
          <a:p>
            <a:pPr marL="114300" indent="0">
              <a:buNone/>
            </a:pPr>
            <a:r>
              <a:rPr lang="en-US" sz="1100" dirty="0"/>
              <a:t>	</a:t>
            </a:r>
            <a:r>
              <a:rPr lang="en-US" sz="1100" dirty="0" smtClean="0"/>
              <a:t>	   {  </a:t>
            </a:r>
          </a:p>
          <a:p>
            <a:pPr marL="114300" indent="0">
              <a:buNone/>
            </a:pPr>
            <a:r>
              <a:rPr lang="en-US" sz="1100" dirty="0"/>
              <a:t> </a:t>
            </a:r>
            <a:r>
              <a:rPr lang="en-US" sz="1100" dirty="0" smtClean="0"/>
              <a:t>		        // </a:t>
            </a:r>
            <a:r>
              <a:rPr lang="en-US" sz="1100" dirty="0"/>
              <a:t>put your setup code here, to run once: </a:t>
            </a:r>
            <a:endParaRPr lang="en-US" sz="1100" dirty="0" smtClean="0"/>
          </a:p>
          <a:p>
            <a:pPr marL="114300" indent="0">
              <a:buNone/>
            </a:pPr>
            <a:r>
              <a:rPr lang="en-US" sz="1100" dirty="0"/>
              <a:t>	</a:t>
            </a:r>
            <a:r>
              <a:rPr lang="en-US" sz="1100" dirty="0" smtClean="0"/>
              <a:t>	   </a:t>
            </a:r>
            <a:r>
              <a:rPr lang="en-US" sz="1100" dirty="0"/>
              <a:t>} </a:t>
            </a:r>
            <a:endParaRPr lang="en-US" sz="1100" dirty="0" smtClean="0"/>
          </a:p>
          <a:p>
            <a:pPr marL="114300" indent="0">
              <a:buNone/>
            </a:pPr>
            <a:endParaRPr lang="en-US" sz="1100" dirty="0" smtClean="0"/>
          </a:p>
          <a:p>
            <a:pPr marL="114300" indent="0">
              <a:buNone/>
            </a:pPr>
            <a:r>
              <a:rPr lang="en-US" sz="1100" dirty="0"/>
              <a:t>	</a:t>
            </a:r>
            <a:r>
              <a:rPr lang="en-US" sz="1100" dirty="0" smtClean="0"/>
              <a:t>	 </a:t>
            </a:r>
            <a:r>
              <a:rPr lang="en-US" sz="1100" dirty="0"/>
              <a:t>void loop() </a:t>
            </a:r>
            <a:endParaRPr lang="en-US" sz="1100" dirty="0" smtClean="0"/>
          </a:p>
          <a:p>
            <a:pPr marL="114300" indent="0">
              <a:buNone/>
            </a:pPr>
            <a:r>
              <a:rPr lang="en-US" sz="1100" dirty="0"/>
              <a:t>	</a:t>
            </a:r>
            <a:r>
              <a:rPr lang="en-US" sz="1100" dirty="0" smtClean="0"/>
              <a:t>	{ </a:t>
            </a:r>
          </a:p>
          <a:p>
            <a:pPr marL="114300" indent="0">
              <a:buNone/>
            </a:pPr>
            <a:r>
              <a:rPr lang="en-US" sz="1100" dirty="0"/>
              <a:t>	</a:t>
            </a:r>
            <a:r>
              <a:rPr lang="en-US" sz="1100" dirty="0" smtClean="0"/>
              <a:t>	      </a:t>
            </a:r>
            <a:r>
              <a:rPr lang="en-US" sz="1100" dirty="0"/>
              <a:t>// put your main code here, to run </a:t>
            </a:r>
            <a:r>
              <a:rPr lang="en-US" sz="1100" dirty="0" smtClean="0"/>
              <a:t>repeatedly:</a:t>
            </a:r>
          </a:p>
          <a:p>
            <a:pPr marL="114300" indent="0">
              <a:buNone/>
            </a:pPr>
            <a:r>
              <a:rPr lang="en-US" sz="1100" dirty="0"/>
              <a:t>	</a:t>
            </a:r>
            <a:r>
              <a:rPr lang="en-US" sz="1100" dirty="0" smtClean="0"/>
              <a:t>	  } 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3013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Digital &amp; Analog Signals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645919"/>
            <a:ext cx="4112816" cy="3032269"/>
          </a:xfrm>
        </p:spPr>
        <p:txBody>
          <a:bodyPr/>
          <a:lstStyle/>
          <a:p>
            <a:r>
              <a:rPr lang="en-CA" b="1" u="sng" dirty="0" smtClean="0"/>
              <a:t>ANALOG SIGNALS –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CA" dirty="0" smtClean="0"/>
              <a:t>Continuous Time Varying signal</a:t>
            </a:r>
            <a:endParaRPr lang="en-CA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CA" dirty="0" smtClean="0"/>
              <a:t>No fixed range</a:t>
            </a:r>
          </a:p>
          <a:p>
            <a:pPr marL="596900" lvl="1" indent="0">
              <a:lnSpc>
                <a:spcPct val="100000"/>
              </a:lnSpc>
              <a:buNone/>
            </a:pPr>
            <a:endParaRPr lang="en-CA" dirty="0" smtClean="0"/>
          </a:p>
          <a:p>
            <a:r>
              <a:rPr lang="en-CA" b="1" u="sng" dirty="0" smtClean="0"/>
              <a:t>DIGITAL SIGNALS –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 smtClean="0"/>
              <a:t>Discrete Time Varying Signal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 smtClean="0"/>
              <a:t>Range is finite – 0 or 1, HIGH or LOW</a:t>
            </a:r>
          </a:p>
          <a:p>
            <a:endParaRPr lang="en-CA" dirty="0" smtClean="0"/>
          </a:p>
        </p:txBody>
      </p:sp>
      <p:pic>
        <p:nvPicPr>
          <p:cNvPr id="5122" name="Picture 2" descr="General question about analog and digital signals - Electrical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225" y="1775707"/>
            <a:ext cx="3010125" cy="238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46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Some Important Functions 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25450" indent="-285750">
              <a:buFont typeface="Wingdings" panose="05000000000000000000" pitchFamily="2" charset="2"/>
              <a:buChar char="Ø"/>
            </a:pPr>
            <a:r>
              <a:rPr lang="en-CA" b="1" u="sng" dirty="0" smtClean="0">
                <a:solidFill>
                  <a:schemeClr val="tx1"/>
                </a:solidFill>
              </a:rPr>
              <a:t>Digital Signals </a:t>
            </a:r>
          </a:p>
          <a:p>
            <a:pPr lvl="1"/>
            <a:r>
              <a:rPr lang="en-CA" dirty="0" err="1" smtClean="0">
                <a:solidFill>
                  <a:schemeClr val="tx1"/>
                </a:solidFill>
              </a:rPr>
              <a:t>pinMode</a:t>
            </a:r>
            <a:r>
              <a:rPr lang="en-CA" dirty="0" smtClean="0">
                <a:solidFill>
                  <a:schemeClr val="tx1"/>
                </a:solidFill>
              </a:rPr>
              <a:t> </a:t>
            </a:r>
            <a:r>
              <a:rPr lang="en-CA" dirty="0">
                <a:solidFill>
                  <a:schemeClr val="tx1"/>
                </a:solidFill>
              </a:rPr>
              <a:t>(</a:t>
            </a:r>
            <a:r>
              <a:rPr lang="en-CA" dirty="0" err="1">
                <a:solidFill>
                  <a:schemeClr val="tx1"/>
                </a:solidFill>
              </a:rPr>
              <a:t>pin_number</a:t>
            </a:r>
            <a:r>
              <a:rPr lang="en-CA" dirty="0">
                <a:solidFill>
                  <a:schemeClr val="tx1"/>
                </a:solidFill>
              </a:rPr>
              <a:t>, mode</a:t>
            </a:r>
            <a:r>
              <a:rPr lang="en-CA" dirty="0" smtClean="0">
                <a:solidFill>
                  <a:schemeClr val="tx1"/>
                </a:solidFill>
              </a:rPr>
              <a:t>)</a:t>
            </a:r>
            <a:endParaRPr lang="en-CA" dirty="0">
              <a:solidFill>
                <a:schemeClr val="tx1"/>
              </a:solidFill>
            </a:endParaRPr>
          </a:p>
          <a:p>
            <a:pPr lvl="1"/>
            <a:r>
              <a:rPr lang="en-CA" dirty="0" err="1">
                <a:solidFill>
                  <a:schemeClr val="tx1"/>
                </a:solidFill>
                <a:latin typeface="-apple-system"/>
              </a:rPr>
              <a:t>digitalWrite</a:t>
            </a:r>
            <a:r>
              <a:rPr lang="en-CA" dirty="0">
                <a:solidFill>
                  <a:schemeClr val="tx1"/>
                </a:solidFill>
                <a:latin typeface="-apple-system"/>
              </a:rPr>
              <a:t>(</a:t>
            </a:r>
            <a:r>
              <a:rPr lang="en-CA" dirty="0" err="1">
                <a:solidFill>
                  <a:schemeClr val="tx1"/>
                </a:solidFill>
                <a:latin typeface="-apple-system"/>
              </a:rPr>
              <a:t>pin_number,value</a:t>
            </a:r>
            <a:r>
              <a:rPr lang="en-CA" dirty="0" smtClean="0">
                <a:solidFill>
                  <a:schemeClr val="tx1"/>
                </a:solidFill>
                <a:latin typeface="-apple-system"/>
              </a:rPr>
              <a:t>)</a:t>
            </a:r>
            <a:endParaRPr lang="en-CA" dirty="0">
              <a:solidFill>
                <a:schemeClr val="tx1"/>
              </a:solidFill>
              <a:latin typeface="-apple-system"/>
            </a:endParaRPr>
          </a:p>
          <a:p>
            <a:pPr lvl="1"/>
            <a:r>
              <a:rPr lang="en-CA" dirty="0" err="1"/>
              <a:t>digitalRead</a:t>
            </a:r>
            <a:r>
              <a:rPr lang="en-CA" dirty="0"/>
              <a:t>(</a:t>
            </a:r>
            <a:r>
              <a:rPr lang="en-CA" dirty="0" err="1"/>
              <a:t>pin_number</a:t>
            </a:r>
            <a:r>
              <a:rPr lang="en-CA" dirty="0" smtClean="0"/>
              <a:t>)</a:t>
            </a:r>
            <a:endParaRPr lang="en-CA" dirty="0"/>
          </a:p>
          <a:p>
            <a:pPr marL="114300" indent="0">
              <a:buNone/>
            </a:pPr>
            <a:endParaRPr lang="en-CA" dirty="0" smtClean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b="1" u="sng" dirty="0" smtClean="0"/>
              <a:t>Analog Signals </a:t>
            </a:r>
            <a:endParaRPr lang="en-CA" b="1" u="sng" dirty="0"/>
          </a:p>
          <a:p>
            <a:pPr lvl="1"/>
            <a:r>
              <a:rPr lang="en-CA" dirty="0" err="1">
                <a:solidFill>
                  <a:schemeClr val="tx1"/>
                </a:solidFill>
              </a:rPr>
              <a:t>pinMode</a:t>
            </a:r>
            <a:r>
              <a:rPr lang="en-CA" dirty="0">
                <a:solidFill>
                  <a:schemeClr val="tx1"/>
                </a:solidFill>
              </a:rPr>
              <a:t> (</a:t>
            </a:r>
            <a:r>
              <a:rPr lang="en-CA" dirty="0" err="1">
                <a:solidFill>
                  <a:schemeClr val="tx1"/>
                </a:solidFill>
              </a:rPr>
              <a:t>pin_number</a:t>
            </a:r>
            <a:r>
              <a:rPr lang="en-CA" dirty="0">
                <a:solidFill>
                  <a:schemeClr val="tx1"/>
                </a:solidFill>
              </a:rPr>
              <a:t>, mode</a:t>
            </a:r>
            <a:r>
              <a:rPr lang="en-CA" dirty="0" smtClean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CA" dirty="0" err="1" smtClean="0">
                <a:solidFill>
                  <a:schemeClr val="tx1"/>
                </a:solidFill>
              </a:rPr>
              <a:t>analogWrite</a:t>
            </a:r>
            <a:r>
              <a:rPr lang="en-CA" dirty="0" smtClean="0">
                <a:solidFill>
                  <a:schemeClr val="tx1"/>
                </a:solidFill>
              </a:rPr>
              <a:t>(</a:t>
            </a:r>
            <a:r>
              <a:rPr lang="en-CA" dirty="0" err="1" smtClean="0">
                <a:solidFill>
                  <a:schemeClr val="tx1"/>
                </a:solidFill>
              </a:rPr>
              <a:t>pin_number,val</a:t>
            </a:r>
            <a:r>
              <a:rPr lang="en-CA" dirty="0" smtClean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CA" dirty="0" err="1" smtClean="0">
                <a:solidFill>
                  <a:schemeClr val="tx1"/>
                </a:solidFill>
              </a:rPr>
              <a:t>analogRead</a:t>
            </a:r>
            <a:r>
              <a:rPr lang="en-CA" dirty="0" smtClean="0">
                <a:solidFill>
                  <a:schemeClr val="tx1"/>
                </a:solidFill>
              </a:rPr>
              <a:t>(</a:t>
            </a:r>
            <a:r>
              <a:rPr lang="en-CA" dirty="0" err="1" smtClean="0">
                <a:solidFill>
                  <a:schemeClr val="tx1"/>
                </a:solidFill>
              </a:rPr>
              <a:t>pin_number</a:t>
            </a:r>
            <a:r>
              <a:rPr lang="en-CA" dirty="0" smtClean="0">
                <a:solidFill>
                  <a:schemeClr val="tx1"/>
                </a:solidFill>
              </a:rPr>
              <a:t>)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69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ighTechU">
  <a:themeElements>
    <a:clrScheme name="Simple Light">
      <a:dk1>
        <a:srgbClr val="000000"/>
      </a:dk1>
      <a:lt1>
        <a:srgbClr val="FFFFFF"/>
      </a:lt1>
      <a:dk2>
        <a:srgbClr val="343A40"/>
      </a:dk2>
      <a:lt2>
        <a:srgbClr val="212121"/>
      </a:lt2>
      <a:accent1>
        <a:srgbClr val="8546B5"/>
      </a:accent1>
      <a:accent2>
        <a:srgbClr val="EF8422"/>
      </a:accent2>
      <a:accent3>
        <a:srgbClr val="63BAAB"/>
      </a:accent3>
      <a:accent4>
        <a:srgbClr val="212121"/>
      </a:accent4>
      <a:accent5>
        <a:srgbClr val="000000"/>
      </a:accent5>
      <a:accent6>
        <a:srgbClr val="000000"/>
      </a:accent6>
      <a:hlink>
        <a:srgbClr val="63BAA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2266</TotalTime>
  <Words>296</Words>
  <Application>Microsoft Office PowerPoint</Application>
  <PresentationFormat>On-screen Show (16:9)</PresentationFormat>
  <Paragraphs>61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-apple-system</vt:lpstr>
      <vt:lpstr>Roboto</vt:lpstr>
      <vt:lpstr>Encode Sans Condensed</vt:lpstr>
      <vt:lpstr>Encode Sans</vt:lpstr>
      <vt:lpstr>Wingdings</vt:lpstr>
      <vt:lpstr>Arial</vt:lpstr>
      <vt:lpstr>typoninesans regular 18</vt:lpstr>
      <vt:lpstr>HighTechU</vt:lpstr>
      <vt:lpstr>Introduction to Arduino</vt:lpstr>
      <vt:lpstr>Microcontrollers</vt:lpstr>
      <vt:lpstr>So.. What is ARDUINO?</vt:lpstr>
      <vt:lpstr>Types of Arduino Boards </vt:lpstr>
      <vt:lpstr>Let’s get to know Arduino a bit better..</vt:lpstr>
      <vt:lpstr>Why Arduino?</vt:lpstr>
      <vt:lpstr>Programming in Arduino</vt:lpstr>
      <vt:lpstr>Digital &amp; Analog Signals</vt:lpstr>
      <vt:lpstr>Some Important Functions </vt:lpstr>
      <vt:lpstr>PowerPoint Presentation</vt:lpstr>
      <vt:lpstr>PowerPoint Presentation</vt:lpstr>
      <vt:lpstr>Activity for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Skills Academy</dc:title>
  <dc:creator>Sargun Walia</dc:creator>
  <cp:lastModifiedBy>Sargun Walia</cp:lastModifiedBy>
  <cp:revision>21</cp:revision>
  <dcterms:modified xsi:type="dcterms:W3CDTF">2020-07-07T19:30:04Z</dcterms:modified>
</cp:coreProperties>
</file>