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61" r:id="rId2"/>
    <p:sldId id="311" r:id="rId3"/>
    <p:sldId id="388" r:id="rId4"/>
    <p:sldId id="312" r:id="rId5"/>
    <p:sldId id="313" r:id="rId6"/>
    <p:sldId id="347" r:id="rId7"/>
    <p:sldId id="349" r:id="rId8"/>
    <p:sldId id="348" r:id="rId9"/>
    <p:sldId id="314" r:id="rId10"/>
    <p:sldId id="350" r:id="rId11"/>
    <p:sldId id="351" r:id="rId12"/>
    <p:sldId id="352" r:id="rId13"/>
    <p:sldId id="355" r:id="rId14"/>
    <p:sldId id="357" r:id="rId15"/>
    <p:sldId id="359" r:id="rId16"/>
    <p:sldId id="358" r:id="rId17"/>
    <p:sldId id="360" r:id="rId18"/>
    <p:sldId id="361" r:id="rId19"/>
    <p:sldId id="363" r:id="rId20"/>
    <p:sldId id="365" r:id="rId21"/>
    <p:sldId id="367" r:id="rId22"/>
    <p:sldId id="390" r:id="rId23"/>
    <p:sldId id="368" r:id="rId24"/>
    <p:sldId id="370" r:id="rId25"/>
    <p:sldId id="369" r:id="rId26"/>
    <p:sldId id="371" r:id="rId27"/>
    <p:sldId id="373" r:id="rId28"/>
    <p:sldId id="372" r:id="rId29"/>
    <p:sldId id="374" r:id="rId30"/>
    <p:sldId id="375" r:id="rId31"/>
    <p:sldId id="376" r:id="rId32"/>
    <p:sldId id="377" r:id="rId33"/>
    <p:sldId id="379" r:id="rId34"/>
    <p:sldId id="380" r:id="rId35"/>
    <p:sldId id="378" r:id="rId36"/>
    <p:sldId id="381" r:id="rId37"/>
    <p:sldId id="382" r:id="rId38"/>
    <p:sldId id="383" r:id="rId39"/>
    <p:sldId id="384" r:id="rId40"/>
    <p:sldId id="385" r:id="rId41"/>
    <p:sldId id="389" r:id="rId42"/>
    <p:sldId id="393" r:id="rId43"/>
    <p:sldId id="394" r:id="rId44"/>
    <p:sldId id="396" r:id="rId45"/>
    <p:sldId id="395" r:id="rId46"/>
    <p:sldId id="398" r:id="rId47"/>
    <p:sldId id="397" r:id="rId48"/>
    <p:sldId id="399" r:id="rId49"/>
    <p:sldId id="400" r:id="rId50"/>
    <p:sldId id="346" r:id="rId51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175"/>
    <a:srgbClr val="0000FF"/>
    <a:srgbClr val="354F6F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80668" autoAdjust="0"/>
  </p:normalViewPr>
  <p:slideViewPr>
    <p:cSldViewPr>
      <p:cViewPr>
        <p:scale>
          <a:sx n="66" d="100"/>
          <a:sy n="66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>
            <a:lvl1pPr>
              <a:lnSpc>
                <a:spcPct val="100000"/>
              </a:lnSpc>
              <a:buFont typeface="Arial" pitchFamily="34" charset="0"/>
              <a:buChar char="►"/>
              <a:defRPr sz="2400" b="0">
                <a:solidFill>
                  <a:schemeClr val="tx1"/>
                </a:solidFill>
                <a:effectLst/>
              </a:defRPr>
            </a:lvl1pPr>
            <a:lvl2pPr>
              <a:lnSpc>
                <a:spcPct val="10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-Part1-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언어의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</a:rPr>
              <a:t>기본 구조와 표준 입출력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(7/15)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16281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Step2 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전처리기와 헤더파일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8662" y="2084943"/>
            <a:ext cx="360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# </a:t>
            </a:r>
            <a:r>
              <a:rPr lang="en-US" altLang="ko-KR" sz="2800" b="1" dirty="0" smtClean="0"/>
              <a:t>include &lt;stdio.h&gt;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00100" y="2227819"/>
            <a:ext cx="285752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68176" y="2227819"/>
            <a:ext cx="128588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47270" y="2227819"/>
            <a:ext cx="168185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8662" y="1883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000100" y="2786058"/>
            <a:ext cx="7358114" cy="3807920"/>
            <a:chOff x="1090048" y="978402"/>
            <a:chExt cx="6625224" cy="5165242"/>
          </a:xfrm>
        </p:grpSpPr>
        <p:pic>
          <p:nvPicPr>
            <p:cNvPr id="15" name="그림 14" descr="K-27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048" y="978402"/>
              <a:ext cx="6625224" cy="5165242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771404" y="1985726"/>
              <a:ext cx="5214974" cy="285752"/>
            </a:xfrm>
            <a:prstGeom prst="rect">
              <a:avLst/>
            </a:prstGeom>
            <a:ln w="254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29190" y="4929198"/>
              <a:ext cx="857256" cy="214314"/>
            </a:xfrm>
            <a:prstGeom prst="rect">
              <a:avLst/>
            </a:prstGeom>
            <a:ln w="254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88538" y="3427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9758" y="55721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꺾인 연결선 18"/>
          <p:cNvCxnSpPr>
            <a:stCxn id="8" idx="0"/>
            <a:endCxn id="13" idx="0"/>
          </p:cNvCxnSpPr>
          <p:nvPr/>
        </p:nvCxnSpPr>
        <p:spPr>
          <a:xfrm rot="16200000" flipH="1">
            <a:off x="3603739" y="635197"/>
            <a:ext cx="1199925" cy="4385169"/>
          </a:xfrm>
          <a:prstGeom prst="bentConnector3">
            <a:avLst>
              <a:gd name="adj1" fmla="val -19051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9" idx="2"/>
            <a:endCxn id="14" idx="3"/>
          </p:cNvCxnSpPr>
          <p:nvPr/>
        </p:nvCxnSpPr>
        <p:spPr>
          <a:xfrm rot="16200000" flipH="1">
            <a:off x="3490828" y="2682377"/>
            <a:ext cx="3171797" cy="2977059"/>
          </a:xfrm>
          <a:prstGeom prst="bentConnector4">
            <a:avLst>
              <a:gd name="adj1" fmla="val 90333"/>
              <a:gd name="adj2" fmla="val 107679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(8/15)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162819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Step2 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전처리기와 헤더파일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28663" y="2272721"/>
            <a:ext cx="360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# </a:t>
            </a:r>
            <a:r>
              <a:rPr lang="en-US" altLang="ko-KR" sz="2800" b="1" dirty="0" smtClean="0"/>
              <a:t>include &lt;stdio.h&gt;</a:t>
            </a:r>
            <a:endParaRPr lang="ko-KR" altLang="en-US" sz="28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00101" y="2415597"/>
            <a:ext cx="285752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68177" y="2415597"/>
            <a:ext cx="128588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47271" y="2415597"/>
            <a:ext cx="168185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8663" y="20655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9049" y="2060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72043" y="2060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③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0101" y="3157365"/>
            <a:ext cx="4429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①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주어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2400" dirty="0" smtClean="0"/>
              <a:t>전처리기 </a:t>
            </a:r>
            <a:r>
              <a:rPr lang="en-US" altLang="ko-KR" sz="2400" dirty="0" smtClean="0"/>
              <a:t>#</a:t>
            </a:r>
            <a:r>
              <a:rPr lang="ko-KR" altLang="en-US" sz="2400" dirty="0" smtClean="0"/>
              <a:t>은 </a:t>
            </a:r>
            <a:endParaRPr lang="en-US" altLang="ko-KR" sz="2400" dirty="0" smtClean="0"/>
          </a:p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②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동사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2400" dirty="0" smtClean="0"/>
              <a:t>포함한다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③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목적어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altLang="ko-KR" sz="2400" dirty="0" smtClean="0"/>
              <a:t> stdio.h</a:t>
            </a:r>
            <a:r>
              <a:rPr lang="ko-KR" altLang="en-US" sz="2400" dirty="0" smtClean="0"/>
              <a:t>를 </a:t>
            </a:r>
            <a:endParaRPr lang="ko-KR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00101" y="4741143"/>
            <a:ext cx="8143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해석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전처리기</a:t>
            </a:r>
            <a:r>
              <a:rPr lang="ko-KR" altLang="en-US" sz="2400" dirty="0" smtClean="0"/>
              <a:t>야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stdio.h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를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포함</a:t>
            </a:r>
            <a:r>
              <a:rPr lang="ko-KR" altLang="en-US" sz="2400" dirty="0" smtClean="0"/>
              <a:t>하는 작업을 먼저 해다오</a:t>
            </a:r>
            <a:r>
              <a:rPr lang="en-US" altLang="ko-KR" sz="2400" dirty="0" smtClean="0"/>
              <a:t>!!</a:t>
            </a:r>
            <a:endParaRPr lang="ko-KR" altLang="en-US" sz="2400" dirty="0"/>
          </a:p>
        </p:txBody>
      </p:sp>
      <p:cxnSp>
        <p:nvCxnSpPr>
          <p:cNvPr id="44" name="꺾인 연결선 43"/>
          <p:cNvCxnSpPr>
            <a:stCxn id="27" idx="1"/>
            <a:endCxn id="42" idx="1"/>
          </p:cNvCxnSpPr>
          <p:nvPr/>
        </p:nvCxnSpPr>
        <p:spPr>
          <a:xfrm rot="10800000" flipH="1" flipV="1">
            <a:off x="928663" y="2565108"/>
            <a:ext cx="71438" cy="2406867"/>
          </a:xfrm>
          <a:prstGeom prst="bentConnector3">
            <a:avLst>
              <a:gd name="adj1" fmla="val -319998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(9/15)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그림 5" descr="K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5681" y="2324113"/>
            <a:ext cx="3819525" cy="2962275"/>
          </a:xfrm>
          <a:prstGeom prst="rect">
            <a:avLst/>
          </a:prstGeom>
          <a:effectLst/>
        </p:spPr>
      </p:pic>
      <p:grpSp>
        <p:nvGrpSpPr>
          <p:cNvPr id="3" name="그룹 16"/>
          <p:cNvGrpSpPr/>
          <p:nvPr/>
        </p:nvGrpSpPr>
        <p:grpSpPr>
          <a:xfrm>
            <a:off x="2088450" y="2510533"/>
            <a:ext cx="1301762" cy="857256"/>
            <a:chOff x="2088450" y="2400974"/>
            <a:chExt cx="1301762" cy="857256"/>
          </a:xfrm>
        </p:grpSpPr>
        <p:sp>
          <p:nvSpPr>
            <p:cNvPr id="7" name="TextBox 59"/>
            <p:cNvSpPr txBox="1"/>
            <p:nvPr/>
          </p:nvSpPr>
          <p:spPr>
            <a:xfrm>
              <a:off x="2088450" y="2657576"/>
              <a:ext cx="8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Step 1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3033022" y="2400974"/>
              <a:ext cx="357190" cy="857256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" name="그룹 8"/>
          <p:cNvGrpSpPr/>
          <p:nvPr/>
        </p:nvGrpSpPr>
        <p:grpSpPr>
          <a:xfrm>
            <a:off x="2080637" y="3567114"/>
            <a:ext cx="1259909" cy="369332"/>
            <a:chOff x="2134839" y="3084510"/>
            <a:chExt cx="1259909" cy="369332"/>
          </a:xfrm>
        </p:grpSpPr>
        <p:sp>
          <p:nvSpPr>
            <p:cNvPr id="12" name="TextBox 88"/>
            <p:cNvSpPr txBox="1"/>
            <p:nvPr/>
          </p:nvSpPr>
          <p:spPr>
            <a:xfrm>
              <a:off x="2134839" y="3084510"/>
              <a:ext cx="8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Step 2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037558" y="3286124"/>
              <a:ext cx="357190" cy="158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18"/>
          <p:cNvGrpSpPr/>
          <p:nvPr/>
        </p:nvGrpSpPr>
        <p:grpSpPr>
          <a:xfrm>
            <a:off x="2108531" y="4186470"/>
            <a:ext cx="1270795" cy="928694"/>
            <a:chOff x="2108531" y="4076911"/>
            <a:chExt cx="1270795" cy="928694"/>
          </a:xfrm>
        </p:grpSpPr>
        <p:sp>
          <p:nvSpPr>
            <p:cNvPr id="10" name="왼쪽 중괄호 9"/>
            <p:cNvSpPr/>
            <p:nvPr/>
          </p:nvSpPr>
          <p:spPr>
            <a:xfrm>
              <a:off x="3022136" y="4076911"/>
              <a:ext cx="357190" cy="928694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TextBox 95"/>
            <p:cNvSpPr txBox="1"/>
            <p:nvPr/>
          </p:nvSpPr>
          <p:spPr>
            <a:xfrm>
              <a:off x="2108531" y="4351777"/>
              <a:ext cx="8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 3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28992" y="2324113"/>
            <a:ext cx="3929090" cy="1214446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28992" y="3609997"/>
            <a:ext cx="3929090" cy="357190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8992" y="4066519"/>
            <a:ext cx="3929090" cy="1214446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28794" y="4039284"/>
            <a:ext cx="5429288" cy="1214446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67838" y="177378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교재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31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페이지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(10/15)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485454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Step3 – main()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r>
              <a:rPr lang="en-US" altLang="ko-KR" b="1" dirty="0" smtClean="0"/>
              <a:t> main() </a:t>
            </a:r>
            <a:r>
              <a:rPr lang="ko-KR" altLang="en-US" b="1" dirty="0" smtClean="0"/>
              <a:t>함수의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호출</a:t>
            </a:r>
            <a:r>
              <a:rPr lang="ko-KR" altLang="en-US" b="1" dirty="0" smtClean="0"/>
              <a:t>과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종료</a:t>
            </a:r>
            <a:r>
              <a:rPr lang="ko-KR" altLang="en-US" b="1" dirty="0" smtClean="0"/>
              <a:t>는 누가 결정 하는가</a:t>
            </a:r>
            <a:r>
              <a:rPr lang="en-US" altLang="ko-KR" b="1" dirty="0" smtClean="0"/>
              <a:t>? </a:t>
            </a:r>
          </a:p>
          <a:p>
            <a:pPr lvl="2"/>
            <a:r>
              <a:rPr lang="ko-KR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운영체제</a:t>
            </a:r>
            <a:r>
              <a:rPr lang="ko-KR" altLang="en-US" b="1" dirty="0" smtClean="0"/>
              <a:t>에 의해서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맨 처음 호출 </a:t>
            </a:r>
            <a:r>
              <a:rPr lang="ko-KR" altLang="en-US" b="1" dirty="0" smtClean="0"/>
              <a:t>되고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맨 나중에 종료 </a:t>
            </a: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26" name="그림 25" descr="08 main함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692" y="3357793"/>
            <a:ext cx="3411594" cy="25000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 rot="5400000">
            <a:off x="1107257" y="3118415"/>
            <a:ext cx="500066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(11/15)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69950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Step3 – main()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26" name="그림 25" descr="08 main함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614" y="2532964"/>
            <a:ext cx="3411594" cy="2500099"/>
          </a:xfrm>
          <a:prstGeom prst="rect">
            <a:avLst/>
          </a:prstGeom>
        </p:spPr>
      </p:pic>
      <p:pic>
        <p:nvPicPr>
          <p:cNvPr id="9" name="그림 8" descr="Ch02_0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2066" y="2424104"/>
            <a:ext cx="3647277" cy="242889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994374" y="3643314"/>
            <a:ext cx="621218" cy="41319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2494176" y="3929066"/>
            <a:ext cx="3500462" cy="7143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(12/15)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69950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Step3 – main()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pic>
        <p:nvPicPr>
          <p:cNvPr id="8" name="그림 7" descr="Ch02_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918" y="2386940"/>
            <a:ext cx="5072098" cy="3167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12" y="5500702"/>
            <a:ext cx="2194512" cy="646331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integer(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빈 공간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(13/15)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485454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Step3 – main()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②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표준 라이브러리 함수와 헤더파일은 프로그래밍을 편하게 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 descr="Ch02_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1670" y="3071810"/>
            <a:ext cx="5000660" cy="2748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(14/15)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485454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Step3 – main()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③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세미콜론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 ; 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은 문장의 끝을 의미하는 마침표와 같은 존재이다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8084" y="3143248"/>
            <a:ext cx="540476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6858016" y="4643446"/>
            <a:ext cx="285752" cy="42862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24962" y="5072074"/>
            <a:ext cx="21431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3504" y="55007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세미콜론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hape 11"/>
          <p:cNvCxnSpPr>
            <a:stCxn id="8" idx="2"/>
            <a:endCxn id="10" idx="3"/>
          </p:cNvCxnSpPr>
          <p:nvPr/>
        </p:nvCxnSpPr>
        <p:spPr>
          <a:xfrm rot="5400000">
            <a:off x="6319549" y="5004025"/>
            <a:ext cx="613294" cy="74939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9" idx="2"/>
            <a:endCxn id="10" idx="1"/>
          </p:cNvCxnSpPr>
          <p:nvPr/>
        </p:nvCxnSpPr>
        <p:spPr>
          <a:xfrm rot="16200000" flipH="1">
            <a:off x="4409759" y="4951623"/>
            <a:ext cx="256104" cy="121138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(15/15)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1413884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Step3 – main()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④ return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은 반환과 종료의 의미를 갖는다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 descr="Ch02_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3000372"/>
            <a:ext cx="8286808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Hello C world 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822988" y="2066922"/>
            <a:ext cx="7381027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2.1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C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언어의 기본 구조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1344" y="2995616"/>
            <a:ext cx="7381027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2.2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Hello C world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4310" y="3962407"/>
            <a:ext cx="7381027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1" kern="0" dirty="0" smtClean="0">
                <a:solidFill>
                  <a:sysClr val="windowText" lastClr="000000"/>
                </a:solidFill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2.3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모니터에 데이터 출력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-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printf()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함수</a:t>
            </a:r>
            <a:endParaRPr kumimoji="1" lang="en-US" altLang="ko-KR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22988" y="4962539"/>
            <a:ext cx="7381027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2.4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키보드로 데이터 입력 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scanf()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함수 </a:t>
            </a:r>
            <a:endParaRPr kumimoji="1" lang="en-US" altLang="ko-KR" sz="2400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Hello C world (1/2) -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소스코드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14480" y="2522078"/>
            <a:ext cx="785818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01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행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25366" y="3582762"/>
            <a:ext cx="785818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04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행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36252" y="4357694"/>
            <a:ext cx="785818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06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행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1736" y="1714488"/>
            <a:ext cx="5143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2-1.c</a:t>
            </a:r>
          </a:p>
          <a:p>
            <a:endParaRPr lang="en-US" altLang="ko-KR" sz="24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#include &lt;stdio.h&gt;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int main(void)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printf(“Hello C world”);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return 0;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Hello C world (2/2) - </a:t>
            </a:r>
            <a:r>
              <a:rPr lang="ko-KR" altLang="en-US" dirty="0" smtClean="0">
                <a:solidFill>
                  <a:srgbClr val="00B050"/>
                </a:solidFill>
              </a:rPr>
              <a:t>주석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14480" y="2522078"/>
            <a:ext cx="785818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01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행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25366" y="3582762"/>
            <a:ext cx="785818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04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행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36252" y="4357694"/>
            <a:ext cx="785818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06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행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1736" y="1714488"/>
            <a:ext cx="6000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2-1.c</a:t>
            </a:r>
          </a:p>
          <a:p>
            <a:endParaRPr lang="en-US" altLang="ko-KR" sz="2400" b="1" dirty="0" smtClean="0"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#include &lt;stdio.h&gt;  </a:t>
            </a:r>
            <a:r>
              <a:rPr lang="en-US" altLang="ko-KR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// </a:t>
            </a:r>
            <a:r>
              <a:rPr lang="ko-KR" altLang="en-US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전처리하는 부분</a:t>
            </a:r>
            <a:endParaRPr lang="en-US" altLang="ko-KR" sz="1600" b="1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int main(void)        </a:t>
            </a:r>
            <a:r>
              <a:rPr lang="en-US" altLang="ko-KR" sz="16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// </a:t>
            </a:r>
            <a:r>
              <a:rPr lang="ko-KR" altLang="en-US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운영체제가 호출</a:t>
            </a:r>
            <a:endParaRPr lang="en-US" altLang="ko-KR" sz="1600" b="1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printf(“Hello C world”);  </a:t>
            </a:r>
            <a:r>
              <a:rPr lang="en-US" altLang="ko-KR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// </a:t>
            </a:r>
            <a:r>
              <a:rPr lang="ko-KR" altLang="en-US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모니터에 출력</a:t>
            </a:r>
            <a:endParaRPr lang="en-US" altLang="ko-KR" sz="1600" b="1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return 0;  </a:t>
            </a:r>
            <a:r>
              <a:rPr lang="en-US" altLang="ko-KR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// </a:t>
            </a:r>
            <a:r>
              <a:rPr lang="ko-KR" altLang="en-US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운영체제에게 값 반환 후</a:t>
            </a:r>
            <a:r>
              <a:rPr lang="en-US" altLang="ko-KR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, main() </a:t>
            </a:r>
            <a:r>
              <a:rPr lang="ko-KR" altLang="en-US" sz="1600" b="1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종료</a:t>
            </a:r>
            <a:endParaRPr lang="en-US" altLang="ko-KR" sz="1600" b="1" dirty="0" smtClean="0">
              <a:solidFill>
                <a:srgbClr val="00B050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2.3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모니터에 데이터 출력하기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– printf() 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함수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7009" y="429112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교재</a:t>
            </a:r>
            <a:r>
              <a:rPr kumimoji="1" lang="en-US" altLang="ko-KR" sz="2400" b="1" kern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굴림" charset="-127"/>
              </a:rPr>
              <a:t> 35</a:t>
            </a:r>
            <a:r>
              <a:rPr kumimoji="1" lang="ko-KR" alt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굴림" charset="-127"/>
              </a:rPr>
              <a:t>페이지 </a:t>
            </a:r>
            <a:r>
              <a:rPr kumimoji="1" lang="en-US" altLang="ko-KR" sz="2400" b="1" kern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굴림" charset="-127"/>
              </a:rPr>
              <a:t>-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628066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2-1.c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2-2.c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ko-KR" altLang="en-US" b="1" dirty="0" smtClean="0">
                <a:solidFill>
                  <a:srgbClr val="00B050"/>
                </a:solidFill>
              </a:rPr>
              <a:t>실행 결과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929190" y="1714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2000240"/>
            <a:ext cx="3929090" cy="304698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2-1.c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#include &lt;stdio.h&gt;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int main(void)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printf(“Hello C world”);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return 0;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}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3438" y="2000240"/>
            <a:ext cx="4286280" cy="3046988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2-2.c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#include &lt;stdio.h&gt;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int main(void)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{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printf(“Hello C world </a:t>
            </a:r>
            <a:r>
              <a:rPr lang="en-US" altLang="ko-KR" sz="2400" b="1" u="sng" dirty="0" smtClean="0">
                <a:solidFill>
                  <a:srgbClr val="00B050"/>
                </a:solidFill>
                <a:latin typeface="굴림" pitchFamily="50" charset="-127"/>
                <a:ea typeface="굴림" pitchFamily="50" charset="-127"/>
              </a:rPr>
              <a:t>\n</a:t>
            </a:r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”);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    return 0;</a:t>
            </a:r>
          </a:p>
          <a:p>
            <a:r>
              <a:rPr lang="en-US" altLang="ko-KR" sz="2400" b="1" dirty="0" smtClean="0">
                <a:latin typeface="굴림" pitchFamily="50" charset="-127"/>
                <a:ea typeface="굴림" pitchFamily="50" charset="-127"/>
              </a:rPr>
              <a:t>}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86644" y="2928934"/>
            <a:ext cx="1428760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특수 문자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5400000">
            <a:off x="8143900" y="3439092"/>
            <a:ext cx="285752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429264"/>
            <a:ext cx="4071966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429264"/>
            <a:ext cx="4429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아래쪽 화살표 17"/>
          <p:cNvSpPr/>
          <p:nvPr/>
        </p:nvSpPr>
        <p:spPr>
          <a:xfrm>
            <a:off x="1939680" y="5050302"/>
            <a:ext cx="484632" cy="42862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6648250" y="5061188"/>
            <a:ext cx="484632" cy="42862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(2/18)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62806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특수 문자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dirty="0" smtClean="0"/>
              <a:t>특수한 역할을 하는 문자</a:t>
            </a:r>
            <a:endParaRPr lang="en-US" altLang="ko-KR" dirty="0" smtClean="0"/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285984" y="2071678"/>
          <a:ext cx="5000660" cy="4445000"/>
        </p:xfrm>
        <a:graphic>
          <a:graphicData uri="http://schemas.openxmlformats.org/drawingml/2006/table">
            <a:tbl>
              <a:tblPr firstRow="1" firstCol="1" lastCol="1" bandRow="1" bandCol="1">
                <a:tableStyleId>{16D9F66E-5EB9-4882-86FB-DCBF35E3C3E4}</a:tableStyleId>
              </a:tblPr>
              <a:tblGrid>
                <a:gridCol w="1185724"/>
                <a:gridCol w="38149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특수 문자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smtClean="0"/>
                        <a:t>\a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dirty="0" smtClean="0"/>
                        <a:t>   경고음 소리 발생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/>
                        <a:t>\b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백스페이스</a:t>
                      </a:r>
                      <a:r>
                        <a:rPr lang="en-US" sz="1800" kern="0" dirty="0"/>
                        <a:t>(Backspace)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/>
                        <a:t>\f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폼 </a:t>
                      </a:r>
                      <a:r>
                        <a:rPr lang="ko-KR" sz="1800" kern="0" dirty="0"/>
                        <a:t>피드</a:t>
                      </a:r>
                      <a:r>
                        <a:rPr lang="en-US" sz="1800" kern="0" dirty="0"/>
                        <a:t>(Form Feed)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solidFill>
                            <a:srgbClr val="00B050"/>
                          </a:solidFill>
                        </a:rPr>
                        <a:t>\n</a:t>
                      </a:r>
                      <a:endParaRPr lang="ko-KR" sz="1800" kern="100" dirty="0">
                        <a:solidFill>
                          <a:srgbClr val="00B05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>
                          <a:solidFill>
                            <a:srgbClr val="00B050"/>
                          </a:solidFill>
                        </a:rPr>
                        <a:t>개행</a:t>
                      </a:r>
                      <a:r>
                        <a:rPr lang="en-US" sz="1800" kern="0" dirty="0">
                          <a:solidFill>
                            <a:srgbClr val="00B050"/>
                          </a:solidFill>
                        </a:rPr>
                        <a:t>(New Line)</a:t>
                      </a:r>
                      <a:endParaRPr lang="ko-KR" sz="1800" kern="100" dirty="0">
                        <a:solidFill>
                          <a:srgbClr val="00B05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/>
                        <a:t>\r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캐리지 </a:t>
                      </a:r>
                      <a:r>
                        <a:rPr lang="ko-KR" sz="1800" kern="0" dirty="0"/>
                        <a:t>리턴</a:t>
                      </a:r>
                      <a:r>
                        <a:rPr lang="en-US" sz="1800" kern="0" dirty="0"/>
                        <a:t>(Carriage Return)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/>
                        <a:t>\t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수평 </a:t>
                      </a:r>
                      <a:r>
                        <a:rPr lang="ko-KR" sz="1800" kern="0" dirty="0"/>
                        <a:t>탭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/>
                        <a:t>\v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수직 </a:t>
                      </a:r>
                      <a:r>
                        <a:rPr lang="ko-KR" sz="1800" kern="0" dirty="0"/>
                        <a:t>탭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/>
                        <a:t>\\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역슬래시</a:t>
                      </a:r>
                      <a:r>
                        <a:rPr lang="en-US" sz="1800" kern="0" dirty="0"/>
                        <a:t>(\)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/>
                        <a:t>\'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작은따옴표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/>
                        <a:t>\"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/>
                        <a:t>   </a:t>
                      </a:r>
                      <a:r>
                        <a:rPr lang="ko-KR" sz="1800" kern="0" dirty="0" smtClean="0"/>
                        <a:t>큰따옴표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(3/18)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62806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특수 문자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2-3.c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500034" y="2357430"/>
            <a:ext cx="5143536" cy="3077766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printf("\t Hello C! \n Hello World! \n");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큰따옴표</a:t>
            </a:r>
            <a:r>
              <a:rPr lang="en-US" altLang="ko-KR" sz="2000" dirty="0" smtClean="0"/>
              <a:t>: \" \" \n");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작은따옴표</a:t>
            </a:r>
            <a:r>
              <a:rPr lang="en-US" altLang="ko-KR" sz="2000" dirty="0" smtClean="0"/>
              <a:t>: \' \' \n");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역슬레시</a:t>
            </a:r>
            <a:r>
              <a:rPr lang="en-US" altLang="ko-KR" sz="2000" dirty="0" smtClean="0"/>
              <a:t>: \\ \n");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1675" y="3000372"/>
            <a:ext cx="33623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(4/18)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62806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특수 문자 예제 </a:t>
            </a:r>
            <a:r>
              <a:rPr lang="ko-KR" altLang="en-US" b="1" dirty="0" smtClean="0">
                <a:solidFill>
                  <a:srgbClr val="00B050"/>
                </a:solidFill>
              </a:rPr>
              <a:t>분석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2-3.c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3429000"/>
            <a:ext cx="300039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그룹 8"/>
          <p:cNvGrpSpPr/>
          <p:nvPr/>
        </p:nvGrpSpPr>
        <p:grpSpPr>
          <a:xfrm>
            <a:off x="428596" y="2217036"/>
            <a:ext cx="5857916" cy="3712294"/>
            <a:chOff x="500034" y="1928802"/>
            <a:chExt cx="6854952" cy="4140922"/>
          </a:xfrm>
        </p:grpSpPr>
        <p:pic>
          <p:nvPicPr>
            <p:cNvPr id="5" name="그림 4" descr="Ch02_1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034" y="1928802"/>
              <a:ext cx="6854952" cy="758952"/>
            </a:xfrm>
            <a:prstGeom prst="rect">
              <a:avLst/>
            </a:prstGeom>
          </p:spPr>
        </p:pic>
        <p:pic>
          <p:nvPicPr>
            <p:cNvPr id="6" name="그림 5" descr="Ch02_13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034" y="3016388"/>
              <a:ext cx="5572164" cy="1984248"/>
            </a:xfrm>
            <a:prstGeom prst="rect">
              <a:avLst/>
            </a:prstGeom>
          </p:spPr>
        </p:pic>
        <p:pic>
          <p:nvPicPr>
            <p:cNvPr id="8" name="그림 7" descr="Ch02_14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034" y="5286388"/>
              <a:ext cx="4096512" cy="7833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(5/18)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36999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서식 문자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서식화된 문자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printf()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 </a:t>
            </a:r>
            <a:r>
              <a:rPr lang="en-US" altLang="ko-KR" dirty="0" smtClean="0"/>
              <a:t>: Print</a:t>
            </a:r>
            <a:r>
              <a:rPr lang="ko-KR" altLang="en-US" dirty="0" smtClean="0"/>
              <a:t>에 </a:t>
            </a:r>
            <a:r>
              <a:rPr lang="en-US" altLang="ko-KR" b="1" dirty="0" smtClean="0">
                <a:solidFill>
                  <a:srgbClr val="00B050"/>
                </a:solidFill>
              </a:rPr>
              <a:t>F</a:t>
            </a:r>
            <a:r>
              <a:rPr lang="en-US" altLang="ko-KR" dirty="0" smtClean="0"/>
              <a:t>ormatted</a:t>
            </a:r>
            <a:r>
              <a:rPr lang="ko-KR" altLang="en-US" dirty="0" smtClean="0"/>
              <a:t>에서 </a:t>
            </a:r>
            <a:r>
              <a:rPr lang="en-US" altLang="ko-KR" b="1" dirty="0" smtClean="0">
                <a:solidFill>
                  <a:srgbClr val="00B050"/>
                </a:solidFill>
              </a:rPr>
              <a:t>print</a:t>
            </a:r>
            <a:r>
              <a:rPr lang="ko-KR" altLang="en-US" dirty="0" smtClean="0"/>
              <a:t>에 </a:t>
            </a:r>
            <a:r>
              <a:rPr lang="en-US" altLang="ko-KR" b="1" dirty="0" smtClean="0">
                <a:solidFill>
                  <a:srgbClr val="00B050"/>
                </a:solidFill>
              </a:rPr>
              <a:t>f</a:t>
            </a:r>
            <a:r>
              <a:rPr lang="ko-KR" altLang="en-US" dirty="0" smtClean="0"/>
              <a:t>를 추가하여 만든 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Formatted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 의미 </a:t>
            </a:r>
            <a:r>
              <a:rPr lang="en-US" altLang="ko-KR" dirty="0" smtClean="0"/>
              <a:t>: ‘</a:t>
            </a:r>
            <a:r>
              <a:rPr lang="ko-KR" altLang="en-US" b="1" dirty="0" smtClean="0">
                <a:solidFill>
                  <a:srgbClr val="00B050"/>
                </a:solidFill>
              </a:rPr>
              <a:t>서식화된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의미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1"/>
            <a:endParaRPr lang="en-US" altLang="ko-KR" b="1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출력 서식 문자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4135" y="4214818"/>
            <a:ext cx="3836691" cy="584775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printf(“ 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%d </a:t>
            </a:r>
            <a:r>
              <a:rPr lang="en-US" altLang="ko-KR" sz="3200" dirty="0" smtClean="0"/>
              <a:t>”, 3+5 );</a:t>
            </a:r>
            <a:endParaRPr lang="ko-KR" altLang="en-US" sz="3200" dirty="0"/>
          </a:p>
        </p:txBody>
      </p:sp>
      <p:sp>
        <p:nvSpPr>
          <p:cNvPr id="16" name="직사각형 15"/>
          <p:cNvSpPr/>
          <p:nvPr/>
        </p:nvSpPr>
        <p:spPr>
          <a:xfrm>
            <a:off x="4043229" y="4297142"/>
            <a:ext cx="857256" cy="428628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03245" y="4286256"/>
            <a:ext cx="857256" cy="428628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2"/>
            <a:endCxn id="16" idx="2"/>
          </p:cNvCxnSpPr>
          <p:nvPr/>
        </p:nvCxnSpPr>
        <p:spPr>
          <a:xfrm rot="5400000">
            <a:off x="5046422" y="4140319"/>
            <a:ext cx="10886" cy="1160016"/>
          </a:xfrm>
          <a:prstGeom prst="bentConnector3">
            <a:avLst>
              <a:gd name="adj1" fmla="val 4099891"/>
            </a:avLst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0364" y="5202808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3+5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의 결과를 </a:t>
            </a:r>
            <a:r>
              <a:rPr lang="ko-KR" altLang="en-US" b="1" dirty="0" smtClean="0">
                <a:solidFill>
                  <a:srgbClr val="00B050"/>
                </a:solidFill>
              </a:rPr>
              <a:t>출력 서식 문자 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로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(6/18)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71438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출력 서식 문자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85786" y="1928802"/>
          <a:ext cx="7572428" cy="4897120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363038"/>
                <a:gridCol w="62093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서식문자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출력 형태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%d, %i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800" b="0" kern="0" dirty="0" smtClean="0"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800" b="0" kern="0" dirty="0">
                          <a:latin typeface="굴림"/>
                          <a:ea typeface="맑은 고딕"/>
                          <a:cs typeface="Times New Roman"/>
                        </a:rPr>
                        <a:t>양수와 음수 모두 표현 가능</a:t>
                      </a:r>
                      <a:r>
                        <a:rPr lang="en-US" sz="1800" b="0" kern="0" dirty="0"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b="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%x, %o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16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진수 정수</a:t>
                      </a: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, 8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800" b="0" kern="0" dirty="0" smtClean="0"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800" b="0" kern="0" dirty="0">
                          <a:latin typeface="굴림"/>
                          <a:ea typeface="맑은 고딕"/>
                          <a:cs typeface="Times New Roman"/>
                        </a:rPr>
                        <a:t>양수만 표현 가능</a:t>
                      </a:r>
                      <a:r>
                        <a:rPr lang="en-US" sz="1800" b="0" kern="0" dirty="0"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b="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%f, %lf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실수</a:t>
                      </a: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800" b="0" kern="0" dirty="0" smtClean="0"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800" b="0" kern="0" dirty="0">
                          <a:latin typeface="굴림"/>
                          <a:ea typeface="맑은 고딕"/>
                          <a:cs typeface="Times New Roman"/>
                        </a:rPr>
                        <a:t>양수와 음수 모두 표현 가능</a:t>
                      </a:r>
                      <a:r>
                        <a:rPr lang="en-US" sz="1800" b="0" kern="0" dirty="0"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b="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%c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한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개의 문자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%s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문자열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%u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800" b="0" kern="0" dirty="0" smtClean="0"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800" b="0" kern="0" dirty="0">
                          <a:latin typeface="굴림"/>
                          <a:ea typeface="맑은 고딕"/>
                          <a:cs typeface="Times New Roman"/>
                        </a:rPr>
                        <a:t>양수만 표현 가능</a:t>
                      </a:r>
                      <a:r>
                        <a:rPr lang="en-US" sz="1800" b="0" kern="0" dirty="0"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b="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%e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 e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표기법에 의한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실수</a:t>
                      </a: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%E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 E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표기법에 의한 실수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%g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소수점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이하 자리 수에 따라</a:t>
                      </a: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 %f, %e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둘 중 하나를 선택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G 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소수점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이하 자리 수에 따라</a:t>
                      </a: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 %f, %E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둘 중 하나를 선택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>
                          <a:latin typeface="굴림"/>
                          <a:ea typeface="맑은 고딕"/>
                          <a:cs typeface="Times New Roman"/>
                        </a:rPr>
                        <a:t>%%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800" kern="0" dirty="0" smtClean="0">
                          <a:latin typeface="굴림"/>
                          <a:ea typeface="맑은 고딕"/>
                          <a:cs typeface="Times New Roman"/>
                        </a:rPr>
                        <a:t> % </a:t>
                      </a:r>
                      <a:r>
                        <a:rPr lang="ko-KR" sz="1800" kern="0" dirty="0">
                          <a:latin typeface="굴림"/>
                          <a:ea typeface="맑은 고딕"/>
                          <a:cs typeface="Times New Roman"/>
                        </a:rPr>
                        <a:t>기호 출력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(7/18)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출력 서식 문자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 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  <a:r>
              <a:rPr lang="ko-KR" altLang="en-US" b="1" dirty="0" smtClean="0">
                <a:solidFill>
                  <a:srgbClr val="00B050"/>
                </a:solidFill>
              </a:rPr>
              <a:t>① 숫자 출력하기 </a:t>
            </a:r>
            <a:r>
              <a:rPr lang="en-US" altLang="ko-KR" b="1" dirty="0" smtClean="0">
                <a:solidFill>
                  <a:srgbClr val="00B050"/>
                </a:solidFill>
              </a:rPr>
              <a:t>- %d, %i, %x, %o, %f, %lf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71472" y="2826078"/>
          <a:ext cx="8001056" cy="2103120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440191"/>
                <a:gridCol w="65608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서식문자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출력 형태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b="1" kern="0" dirty="0">
                          <a:latin typeface="+mj-lt"/>
                          <a:ea typeface="맑은 고딕"/>
                          <a:cs typeface="Times New Roman"/>
                        </a:rPr>
                        <a:t>%d, %i</a:t>
                      </a:r>
                      <a:endParaRPr lang="ko-KR" sz="2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2400" b="0" kern="0" dirty="0" smtClean="0"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2400" b="0" kern="0" dirty="0">
                          <a:latin typeface="+mj-lt"/>
                          <a:ea typeface="맑은 고딕"/>
                          <a:cs typeface="Times New Roman"/>
                        </a:rPr>
                        <a:t>양수와 음수 모두 표현 가능</a:t>
                      </a:r>
                      <a:r>
                        <a:rPr lang="en-US" sz="2400" b="0" kern="0" dirty="0"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24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%x, %o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16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정수</a:t>
                      </a: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, 8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2400" b="0" kern="0" dirty="0" smtClean="0"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2400" b="0" kern="0" dirty="0">
                          <a:latin typeface="+mj-lt"/>
                          <a:ea typeface="맑은 고딕"/>
                          <a:cs typeface="Times New Roman"/>
                        </a:rPr>
                        <a:t>양수만 표현 가능</a:t>
                      </a:r>
                      <a:r>
                        <a:rPr lang="en-US" sz="2400" b="0" kern="0" dirty="0"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24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%f, %lf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실수</a:t>
                      </a: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2400" b="0" kern="0" dirty="0" smtClean="0"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2400" b="0" kern="0" dirty="0">
                          <a:latin typeface="+mj-lt"/>
                          <a:ea typeface="맑은 고딕"/>
                          <a:cs typeface="Times New Roman"/>
                        </a:rPr>
                        <a:t>양수와 음수 모두 표현 가능</a:t>
                      </a:r>
                      <a:r>
                        <a:rPr lang="en-US" sz="2400" b="0" kern="0" dirty="0"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24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2.1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C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언어의 기본 구조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(8/18)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숫자 출력하기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 및 분석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2-4.c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00034" y="2000240"/>
            <a:ext cx="6572296" cy="4001095"/>
            <a:chOff x="500034" y="2000240"/>
            <a:chExt cx="6572296" cy="4001095"/>
          </a:xfrm>
        </p:grpSpPr>
        <p:sp>
          <p:nvSpPr>
            <p:cNvPr id="6" name="직사각형 5"/>
            <p:cNvSpPr/>
            <p:nvPr/>
          </p:nvSpPr>
          <p:spPr>
            <a:xfrm>
              <a:off x="500034" y="2000240"/>
              <a:ext cx="6572296" cy="4001095"/>
            </a:xfrm>
            <a:prstGeom prst="rect">
              <a:avLst/>
            </a:prstGeom>
            <a:solidFill>
              <a:schemeClr val="accent6">
                <a:lumMod val="75000"/>
                <a:alpha val="9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2000" dirty="0" smtClean="0"/>
                <a:t>#include &lt;stdio.h&gt;</a:t>
              </a:r>
            </a:p>
            <a:p>
              <a:r>
                <a:rPr lang="en-US" altLang="ko-KR" sz="2000" dirty="0" smtClean="0"/>
                <a:t>int main()</a:t>
              </a:r>
            </a:p>
            <a:p>
              <a:r>
                <a:rPr lang="en-US" altLang="ko-KR" sz="2000" dirty="0" smtClean="0"/>
                <a:t>{</a:t>
              </a:r>
            </a:p>
            <a:p>
              <a:r>
                <a:rPr lang="en-US" altLang="ko-KR" sz="2000" dirty="0" smtClean="0"/>
                <a:t>   printf("</a:t>
              </a:r>
              <a:r>
                <a:rPr lang="en-US" altLang="ko-KR" sz="2000" b="1" dirty="0" smtClean="0">
                  <a:solidFill>
                    <a:srgbClr val="00B050"/>
                  </a:solidFill>
                </a:rPr>
                <a:t>%d </a:t>
              </a:r>
              <a:r>
                <a:rPr lang="ko-KR" altLang="en-US" sz="2000" dirty="0" smtClean="0"/>
                <a:t>더하기 </a:t>
              </a:r>
              <a:r>
                <a:rPr lang="en-US" altLang="ko-KR" sz="2000" b="1" dirty="0" smtClean="0">
                  <a:solidFill>
                    <a:srgbClr val="00B050"/>
                  </a:solidFill>
                </a:rPr>
                <a:t>%d</a:t>
              </a: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는 </a:t>
              </a:r>
              <a:r>
                <a:rPr lang="en-US" altLang="ko-KR" sz="2000" b="1" dirty="0" smtClean="0">
                  <a:solidFill>
                    <a:srgbClr val="00B050"/>
                  </a:solidFill>
                </a:rPr>
                <a:t>%d</a:t>
              </a: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입니다 </a:t>
              </a:r>
              <a:r>
                <a:rPr lang="en-US" altLang="ko-KR" sz="2000" dirty="0" smtClean="0"/>
                <a:t>\n", 3, 5, 3+5);</a:t>
              </a:r>
            </a:p>
            <a:p>
              <a:endParaRPr lang="en-US" altLang="ko-KR" sz="2000" dirty="0" smtClean="0"/>
            </a:p>
            <a:p>
              <a:r>
                <a:rPr lang="en-US" altLang="ko-KR" sz="2000" dirty="0" smtClean="0"/>
                <a:t>   printf("%i </a:t>
              </a:r>
              <a:r>
                <a:rPr lang="ko-KR" altLang="en-US" sz="2000" dirty="0" smtClean="0"/>
                <a:t>더하기 </a:t>
              </a:r>
              <a:r>
                <a:rPr lang="en-US" altLang="ko-KR" sz="2000" dirty="0" smtClean="0"/>
                <a:t>%i </a:t>
              </a:r>
              <a:r>
                <a:rPr lang="ko-KR" altLang="en-US" sz="2000" dirty="0" smtClean="0"/>
                <a:t>는 </a:t>
              </a:r>
              <a:r>
                <a:rPr lang="en-US" altLang="ko-KR" sz="2000" dirty="0" smtClean="0"/>
                <a:t>%i </a:t>
              </a:r>
              <a:r>
                <a:rPr lang="ko-KR" altLang="en-US" sz="2000" dirty="0" smtClean="0"/>
                <a:t>입니다 </a:t>
              </a:r>
              <a:r>
                <a:rPr lang="en-US" altLang="ko-KR" sz="2000" dirty="0" smtClean="0"/>
                <a:t>\n", 3, 5, 3+5);</a:t>
              </a:r>
            </a:p>
            <a:p>
              <a:endParaRPr lang="en-US" altLang="ko-KR" sz="2000" dirty="0" smtClean="0"/>
            </a:p>
            <a:p>
              <a:r>
                <a:rPr lang="en-US" altLang="ko-KR" sz="2000" dirty="0" smtClean="0"/>
                <a:t>   printf("%d - %d = %d </a:t>
              </a:r>
              <a:r>
                <a:rPr lang="ko-KR" altLang="en-US" sz="2000" dirty="0" smtClean="0"/>
                <a:t>입니다 </a:t>
              </a:r>
              <a:r>
                <a:rPr lang="en-US" altLang="ko-KR" sz="2000" dirty="0" smtClean="0"/>
                <a:t>\n", 3, 5, 3-5);</a:t>
              </a:r>
            </a:p>
            <a:p>
              <a:endParaRPr lang="en-US" altLang="ko-KR" sz="2000" dirty="0" smtClean="0"/>
            </a:p>
            <a:p>
              <a:r>
                <a:rPr lang="en-US" altLang="ko-KR" sz="2000" dirty="0" smtClean="0"/>
                <a:t>   printf("%i - %i = %i </a:t>
              </a:r>
              <a:r>
                <a:rPr lang="ko-KR" altLang="en-US" sz="2000" dirty="0" smtClean="0"/>
                <a:t>입니다 </a:t>
              </a:r>
              <a:r>
                <a:rPr lang="en-US" altLang="ko-KR" sz="2000" dirty="0" smtClean="0"/>
                <a:t>\n", 3, 5, 3-5);	</a:t>
              </a:r>
            </a:p>
            <a:p>
              <a:r>
                <a:rPr lang="en-US" altLang="ko-KR" sz="2000" dirty="0" smtClean="0"/>
                <a:t>   </a:t>
              </a:r>
            </a:p>
            <a:p>
              <a:r>
                <a:rPr lang="en-US" altLang="ko-KR" sz="2000" dirty="0" smtClean="0"/>
                <a:t>   return 0;</a:t>
              </a:r>
            </a:p>
            <a:p>
              <a:r>
                <a:rPr lang="en-US" altLang="ko-KR" sz="2000" dirty="0" smtClean="0"/>
                <a:t>} </a:t>
              </a:r>
              <a:endParaRPr lang="ko-KR" altLang="en-US" sz="20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66010" y="2928934"/>
              <a:ext cx="142876" cy="285752"/>
            </a:xfrm>
            <a:prstGeom prst="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851762" y="2928934"/>
              <a:ext cx="142876" cy="285752"/>
            </a:xfrm>
            <a:prstGeom prst="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37514" y="2928934"/>
              <a:ext cx="467408" cy="285752"/>
            </a:xfrm>
            <a:prstGeom prst="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4929198"/>
            <a:ext cx="3357554" cy="155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" name="꺾인 연결선 50"/>
          <p:cNvCxnSpPr>
            <a:stCxn id="25" idx="0"/>
          </p:cNvCxnSpPr>
          <p:nvPr/>
        </p:nvCxnSpPr>
        <p:spPr>
          <a:xfrm rot="16200000" flipV="1">
            <a:off x="3710153" y="1001638"/>
            <a:ext cx="1588" cy="3854591"/>
          </a:xfrm>
          <a:prstGeom prst="bentConnector3">
            <a:avLst>
              <a:gd name="adj1" fmla="val 14395466"/>
            </a:avLst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26" idx="0"/>
          </p:cNvCxnSpPr>
          <p:nvPr/>
        </p:nvCxnSpPr>
        <p:spPr>
          <a:xfrm rot="16200000" flipV="1">
            <a:off x="4512300" y="1518033"/>
            <a:ext cx="1588" cy="2821801"/>
          </a:xfrm>
          <a:prstGeom prst="bentConnector3">
            <a:avLst>
              <a:gd name="adj1" fmla="val 27419908"/>
            </a:avLst>
          </a:prstGeom>
          <a:ln w="254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7" idx="0"/>
          </p:cNvCxnSpPr>
          <p:nvPr/>
        </p:nvCxnSpPr>
        <p:spPr>
          <a:xfrm rot="16200000" flipV="1">
            <a:off x="5123775" y="1681490"/>
            <a:ext cx="1588" cy="2494887"/>
          </a:xfrm>
          <a:prstGeom prst="bentConnector3">
            <a:avLst>
              <a:gd name="adj1" fmla="val 45242898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(9/18)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숫자 출력하기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2-5.c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2000240"/>
            <a:ext cx="8429684" cy="2708434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printf("10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%x</a:t>
            </a:r>
            <a:r>
              <a:rPr lang="en-US" altLang="ko-KR" sz="2000" dirty="0" smtClean="0"/>
              <a:t>, 8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50, 50, 50);</a:t>
            </a:r>
          </a:p>
          <a:p>
            <a:r>
              <a:rPr lang="en-US" altLang="ko-KR" sz="2000" dirty="0" smtClean="0"/>
              <a:t>   printf("10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%x</a:t>
            </a:r>
            <a:r>
              <a:rPr lang="en-US" altLang="ko-KR" sz="2000" dirty="0" smtClean="0"/>
              <a:t>, 8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-50, -50, -50); 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// 16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진수와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8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진수는 음수 표현 불가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1934" y="4786322"/>
            <a:ext cx="565078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(10/18)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숫자 출력하기 예제 </a:t>
            </a:r>
            <a:r>
              <a:rPr lang="ko-KR" altLang="en-US" b="1" dirty="0" smtClean="0">
                <a:solidFill>
                  <a:srgbClr val="00B050"/>
                </a:solidFill>
              </a:rPr>
              <a:t>분석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2-5.c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2834215"/>
            <a:ext cx="8429684" cy="307777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2000" dirty="0" smtClean="0"/>
              <a:t>printf("10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%d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%x</a:t>
            </a:r>
            <a:r>
              <a:rPr lang="en-US" altLang="ko-KR" sz="2000" dirty="0" smtClean="0"/>
              <a:t>, 8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%o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</a:t>
            </a:r>
            <a:r>
              <a:rPr lang="en-US" altLang="ko-KR" sz="2000" b="1" dirty="0" smtClean="0"/>
              <a:t>50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50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50</a:t>
            </a:r>
            <a:r>
              <a:rPr lang="en-US" altLang="ko-KR" sz="2000" dirty="0" smtClean="0"/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4570752"/>
            <a:ext cx="8429684" cy="307777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2000" dirty="0" smtClean="0"/>
              <a:t>printf("10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%d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%x</a:t>
            </a:r>
            <a:r>
              <a:rPr lang="en-US" altLang="ko-KR" sz="2000" dirty="0" smtClean="0"/>
              <a:t>, 8</a:t>
            </a:r>
            <a:r>
              <a:rPr lang="ko-KR" altLang="en-US" sz="2000" dirty="0" smtClean="0"/>
              <a:t>진수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%o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</a:t>
            </a:r>
            <a:r>
              <a:rPr lang="en-US" altLang="ko-KR" sz="2000" b="1" dirty="0" smtClean="0"/>
              <a:t>-50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-50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-50</a:t>
            </a:r>
            <a:r>
              <a:rPr lang="en-US" altLang="ko-KR" sz="2000" dirty="0" smtClean="0"/>
              <a:t>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68308" y="2806574"/>
            <a:ext cx="324532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16146" y="2806574"/>
            <a:ext cx="324532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29924" y="2806574"/>
            <a:ext cx="324532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57422" y="4564630"/>
            <a:ext cx="346304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1382" y="4564630"/>
            <a:ext cx="324532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14274" y="4564630"/>
            <a:ext cx="324532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36978" y="2806574"/>
            <a:ext cx="253094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76492" y="2806574"/>
            <a:ext cx="253094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11242" y="2806574"/>
            <a:ext cx="253094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6" idx="0"/>
            <a:endCxn id="10" idx="0"/>
          </p:cNvCxnSpPr>
          <p:nvPr/>
        </p:nvCxnSpPr>
        <p:spPr>
          <a:xfrm rot="16200000" flipV="1">
            <a:off x="6864990" y="1433774"/>
            <a:ext cx="1588" cy="2745599"/>
          </a:xfrm>
          <a:prstGeom prst="bentConnector3">
            <a:avLst>
              <a:gd name="adj1" fmla="val 38387669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5" idx="0"/>
            <a:endCxn id="9" idx="0"/>
          </p:cNvCxnSpPr>
          <p:nvPr/>
        </p:nvCxnSpPr>
        <p:spPr>
          <a:xfrm rot="16200000" flipV="1">
            <a:off x="5990726" y="994260"/>
            <a:ext cx="1588" cy="3624627"/>
          </a:xfrm>
          <a:prstGeom prst="bentConnector3">
            <a:avLst>
              <a:gd name="adj1" fmla="val 26734202"/>
            </a:avLst>
          </a:prstGeom>
          <a:ln w="254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0"/>
            <a:endCxn id="8" idx="0"/>
          </p:cNvCxnSpPr>
          <p:nvPr/>
        </p:nvCxnSpPr>
        <p:spPr>
          <a:xfrm rot="16200000" flipV="1">
            <a:off x="4947050" y="390098"/>
            <a:ext cx="1588" cy="4832951"/>
          </a:xfrm>
          <a:prstGeom prst="bentConnector3">
            <a:avLst>
              <a:gd name="adj1" fmla="val 16451894"/>
            </a:avLst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215206" y="4564630"/>
            <a:ext cx="389848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749288" y="4564630"/>
            <a:ext cx="389848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297662" y="4564630"/>
            <a:ext cx="389848" cy="35719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33"/>
          <p:cNvCxnSpPr>
            <a:stCxn id="30" idx="0"/>
            <a:endCxn id="11" idx="0"/>
          </p:cNvCxnSpPr>
          <p:nvPr/>
        </p:nvCxnSpPr>
        <p:spPr>
          <a:xfrm rot="16200000" flipV="1">
            <a:off x="4970352" y="2124852"/>
            <a:ext cx="1588" cy="4879556"/>
          </a:xfrm>
          <a:prstGeom prst="bentConnector3">
            <a:avLst>
              <a:gd name="adj1" fmla="val 14395466"/>
            </a:avLst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1" idx="0"/>
            <a:endCxn id="12" idx="0"/>
          </p:cNvCxnSpPr>
          <p:nvPr/>
        </p:nvCxnSpPr>
        <p:spPr>
          <a:xfrm rot="16200000" flipV="1">
            <a:off x="6058930" y="2679348"/>
            <a:ext cx="1588" cy="3770564"/>
          </a:xfrm>
          <a:prstGeom prst="bentConnector3">
            <a:avLst>
              <a:gd name="adj1" fmla="val 28105424"/>
            </a:avLst>
          </a:prstGeom>
          <a:ln w="254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2" idx="0"/>
            <a:endCxn id="13" idx="0"/>
          </p:cNvCxnSpPr>
          <p:nvPr/>
        </p:nvCxnSpPr>
        <p:spPr>
          <a:xfrm rot="16200000" flipV="1">
            <a:off x="6984563" y="3056607"/>
            <a:ext cx="1588" cy="3016046"/>
          </a:xfrm>
          <a:prstGeom prst="bentConnector3">
            <a:avLst>
              <a:gd name="adj1" fmla="val 41129925"/>
            </a:avLst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455396" y="5059932"/>
            <a:ext cx="3964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// 16</a:t>
            </a:r>
            <a:r>
              <a:rPr lang="ko-KR" altLang="en-US" b="1" dirty="0" smtClean="0">
                <a:solidFill>
                  <a:srgbClr val="00B050"/>
                </a:solidFill>
              </a:rPr>
              <a:t>진수와 </a:t>
            </a:r>
            <a:r>
              <a:rPr lang="en-US" altLang="ko-KR" b="1" dirty="0" smtClean="0">
                <a:solidFill>
                  <a:srgbClr val="00B050"/>
                </a:solidFill>
              </a:rPr>
              <a:t>8</a:t>
            </a:r>
            <a:r>
              <a:rPr lang="ko-KR" altLang="en-US" b="1" dirty="0" smtClean="0">
                <a:solidFill>
                  <a:srgbClr val="00B050"/>
                </a:solidFill>
              </a:rPr>
              <a:t>진수는 음수 표현 불가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(11/18)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숫자 출력하기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2-6.c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2000240"/>
            <a:ext cx="8429684" cy="3693319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printf("10</a:t>
            </a:r>
            <a:r>
              <a:rPr lang="ko-KR" altLang="en-US" sz="2000" dirty="0" smtClean="0"/>
              <a:t>진수 정수</a:t>
            </a:r>
            <a:r>
              <a:rPr lang="en-US" altLang="ko-KR" sz="2000" dirty="0" smtClean="0"/>
              <a:t>: %d  \n", 0.5);</a:t>
            </a:r>
          </a:p>
          <a:p>
            <a:r>
              <a:rPr lang="en-US" altLang="ko-KR" sz="2000" dirty="0" smtClean="0"/>
              <a:t>   printf("10</a:t>
            </a:r>
            <a:r>
              <a:rPr lang="ko-KR" altLang="en-US" sz="2000" dirty="0" smtClean="0"/>
              <a:t>진수 실수</a:t>
            </a:r>
            <a:r>
              <a:rPr lang="en-US" altLang="ko-KR" sz="2000" dirty="0" smtClean="0"/>
              <a:t>: %f  \n", 0.5);</a:t>
            </a:r>
          </a:p>
          <a:p>
            <a:r>
              <a:rPr lang="en-US" altLang="ko-KR" sz="2000" dirty="0" smtClean="0"/>
              <a:t>   printf("10</a:t>
            </a:r>
            <a:r>
              <a:rPr lang="ko-KR" altLang="en-US" sz="2000" dirty="0" smtClean="0"/>
              <a:t>진수 실수</a:t>
            </a:r>
            <a:r>
              <a:rPr lang="en-US" altLang="ko-KR" sz="2000" dirty="0" smtClean="0"/>
              <a:t>: %lf \n", 0.5);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소수점 이하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자리이상</a:t>
            </a:r>
            <a:r>
              <a:rPr lang="en-US" altLang="ko-KR" sz="2000" dirty="0" smtClean="0"/>
              <a:t>: %f  \n", 0.5655678);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소수점 이하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자리이상</a:t>
            </a:r>
            <a:r>
              <a:rPr lang="en-US" altLang="ko-KR" sz="2000" dirty="0" smtClean="0"/>
              <a:t>: %lf \n",  0.5667784);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4929198"/>
            <a:ext cx="3324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(12/18)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출력 서식 문자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 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  <a:r>
              <a:rPr lang="ko-KR" altLang="en-US" b="1" dirty="0" smtClean="0">
                <a:solidFill>
                  <a:srgbClr val="00B050"/>
                </a:solidFill>
              </a:rPr>
              <a:t>② 문자와 문자열 출력하기</a:t>
            </a:r>
            <a:r>
              <a:rPr lang="en-US" altLang="ko-KR" b="1" dirty="0" smtClean="0">
                <a:solidFill>
                  <a:srgbClr val="00B050"/>
                </a:solidFill>
              </a:rPr>
              <a:t>- %c, %s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2731776"/>
          <a:ext cx="7929618" cy="1651628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720577"/>
                <a:gridCol w="6209041"/>
              </a:tblGrid>
              <a:tr h="55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서식문자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출력 형태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%c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한 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개의 문자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%s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문자열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(13/18)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문자와 문자열 출력하기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2-7.c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2000240"/>
            <a:ext cx="8429684" cy="3385542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printf("a</a:t>
            </a:r>
            <a:r>
              <a:rPr lang="ko-KR" altLang="en-US" sz="2000" dirty="0" smtClean="0"/>
              <a:t>를 대문자로 표현하면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'A');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printf("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%s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"a</a:t>
            </a:r>
            <a:r>
              <a:rPr lang="ko-KR" altLang="en-US" sz="2000" dirty="0" smtClean="0"/>
              <a:t>를 대문자로 표현하면</a:t>
            </a:r>
            <a:r>
              <a:rPr lang="en-US" altLang="ko-KR" sz="2000" dirty="0" smtClean="0"/>
              <a:t>", 'A');</a:t>
            </a:r>
          </a:p>
          <a:p>
            <a:endParaRPr lang="en-US" altLang="ko-KR" sz="2000" dirty="0" smtClean="0"/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%s</a:t>
            </a:r>
            <a:r>
              <a:rPr lang="pt-BR" altLang="ko-KR" sz="2000" dirty="0" smtClean="0"/>
              <a:t>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%d</a:t>
            </a:r>
            <a:r>
              <a:rPr lang="pt-BR" altLang="ko-KR" sz="2000" dirty="0" smtClean="0"/>
              <a:t> 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%s</a:t>
            </a:r>
            <a:r>
              <a:rPr lang="pt-BR" altLang="ko-KR" sz="2000" dirty="0" smtClean="0"/>
              <a:t> \n", "2</a:t>
            </a:r>
            <a:r>
              <a:rPr lang="ko-KR" altLang="en-US" sz="2000" dirty="0" smtClean="0"/>
              <a:t>곱하기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은</a:t>
            </a:r>
            <a:r>
              <a:rPr lang="en-US" altLang="ko-KR" sz="2000" dirty="0" smtClean="0"/>
              <a:t>", 2*3, "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.");</a:t>
            </a:r>
          </a:p>
          <a:p>
            <a:r>
              <a:rPr lang="en-US" altLang="ko-KR" sz="2000" dirty="0" smtClean="0"/>
              <a:t>   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768" y="5143512"/>
            <a:ext cx="449823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(14/18)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출력 서식 문자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 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  <a:r>
              <a:rPr lang="ko-KR" altLang="en-US" b="1" dirty="0" smtClean="0">
                <a:solidFill>
                  <a:srgbClr val="00B050"/>
                </a:solidFill>
              </a:rPr>
              <a:t>③ </a:t>
            </a:r>
            <a:r>
              <a:rPr lang="en-US" altLang="ko-KR" b="1" dirty="0" smtClean="0">
                <a:solidFill>
                  <a:srgbClr val="00B050"/>
                </a:solidFill>
              </a:rPr>
              <a:t>10</a:t>
            </a:r>
            <a:r>
              <a:rPr lang="ko-KR" altLang="en-US" b="1" dirty="0" smtClean="0">
                <a:solidFill>
                  <a:srgbClr val="00B050"/>
                </a:solidFill>
              </a:rPr>
              <a:t>진수 정수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양수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  <a:r>
              <a:rPr lang="ko-KR" altLang="en-US" b="1" dirty="0" smtClean="0">
                <a:solidFill>
                  <a:srgbClr val="00B050"/>
                </a:solidFill>
              </a:rPr>
              <a:t>출력하기</a:t>
            </a:r>
            <a:r>
              <a:rPr lang="en-US" altLang="ko-KR" b="1" dirty="0" smtClean="0">
                <a:solidFill>
                  <a:srgbClr val="00B050"/>
                </a:solidFill>
              </a:rPr>
              <a:t>- %u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2643182"/>
          <a:ext cx="7858180" cy="1120144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779211"/>
                <a:gridCol w="6078969"/>
              </a:tblGrid>
              <a:tr h="571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서식문자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출력 형태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%u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2400" b="0" kern="0" dirty="0" smtClean="0"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2400" b="0" kern="0" dirty="0">
                          <a:latin typeface="+mj-lt"/>
                          <a:ea typeface="맑은 고딕"/>
                          <a:cs typeface="Times New Roman"/>
                        </a:rPr>
                        <a:t>양수만 표현 가능</a:t>
                      </a:r>
                      <a:r>
                        <a:rPr lang="en-US" sz="2400" b="0" kern="0" dirty="0"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24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(15/18)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%u 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관련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2-8.c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2230647"/>
            <a:ext cx="8429684" cy="2769989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%d</a:t>
            </a:r>
            <a:r>
              <a:rPr lang="pt-BR" altLang="ko-KR" sz="2000" dirty="0" smtClean="0"/>
              <a:t> \n", 2147483647);    </a:t>
            </a:r>
            <a:r>
              <a:rPr lang="pt-BR" altLang="ko-KR" sz="1600" dirty="0" smtClean="0"/>
              <a:t>//  2147483647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%d</a:t>
            </a:r>
            <a:r>
              <a:rPr lang="pt-BR" altLang="ko-KR" sz="2000" dirty="0" smtClean="0"/>
              <a:t> \n", 2147483650);    </a:t>
            </a:r>
            <a:r>
              <a:rPr lang="pt-BR" altLang="ko-KR" sz="1600" dirty="0" smtClean="0"/>
              <a:t>//  -2147483646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%u</a:t>
            </a:r>
            <a:r>
              <a:rPr lang="pt-BR" altLang="ko-KR" sz="2000" dirty="0" smtClean="0"/>
              <a:t> \n", 4294967295);    </a:t>
            </a:r>
            <a:r>
              <a:rPr lang="pt-BR" altLang="ko-KR" sz="1600" dirty="0" smtClean="0"/>
              <a:t>//  2147483647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배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4714884"/>
            <a:ext cx="4904605" cy="166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(16/18)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출력 서식 문자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 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  <a:r>
              <a:rPr lang="ko-KR" altLang="en-US" b="1" dirty="0" smtClean="0">
                <a:solidFill>
                  <a:srgbClr val="00B050"/>
                </a:solidFill>
              </a:rPr>
              <a:t>④ 기타 실수 표기법 </a:t>
            </a:r>
            <a:r>
              <a:rPr lang="en-US" altLang="ko-KR" b="1" dirty="0" smtClean="0">
                <a:solidFill>
                  <a:srgbClr val="00B050"/>
                </a:solidFill>
              </a:rPr>
              <a:t>- %e, %E, %g, %G, %%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2747024"/>
          <a:ext cx="7929618" cy="2753662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427332"/>
                <a:gridCol w="6502286"/>
              </a:tblGrid>
              <a:tr h="46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서식문자</a:t>
                      </a:r>
                      <a:endParaRPr lang="ko-KR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출력 형태</a:t>
                      </a:r>
                      <a:endParaRPr lang="ko-KR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%e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  e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표기법에 의한 </a:t>
                      </a:r>
                      <a:r>
                        <a:rPr lang="ko-KR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실수</a:t>
                      </a:r>
                      <a:r>
                        <a:rPr lang="en-US" altLang="ko-KR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%E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  E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표기법에 의한 실수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%g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소수점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이하 자리 수에 따라</a:t>
                      </a: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f, %e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둘 중 하나를 선택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G 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소수점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이하 자리 수에 따라</a:t>
                      </a: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 %f, %E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둘 중 하나를 선택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>
                          <a:latin typeface="굴림"/>
                          <a:ea typeface="맑은 고딕"/>
                          <a:cs typeface="Times New Roman"/>
                        </a:rPr>
                        <a:t>%%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000" kern="0" dirty="0" smtClean="0">
                          <a:latin typeface="굴림"/>
                          <a:ea typeface="맑은 고딕"/>
                          <a:cs typeface="Times New Roman"/>
                        </a:rPr>
                        <a:t> % </a:t>
                      </a:r>
                      <a:r>
                        <a:rPr lang="ko-KR" sz="2000" kern="0" dirty="0">
                          <a:latin typeface="굴림"/>
                          <a:ea typeface="맑은 고딕"/>
                          <a:cs typeface="Times New Roman"/>
                        </a:rPr>
                        <a:t>기호 출력</a:t>
                      </a:r>
                      <a:endParaRPr lang="ko-KR" sz="20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(17/18)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기타 실수 표기법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2-9.c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3396" y="1785926"/>
            <a:ext cx="8358246" cy="4154984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dirty="0" smtClean="0"/>
              <a:t>#include 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%f</a:t>
            </a:r>
            <a:r>
              <a:rPr lang="en-US" altLang="ko-KR" dirty="0" smtClean="0"/>
              <a:t> \n", 0.000123);   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소수점 이하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자리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%f</a:t>
            </a:r>
            <a:r>
              <a:rPr lang="en-US" altLang="ko-KR" dirty="0" smtClean="0"/>
              <a:t> \n", 0.0001236); 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소수점 이하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자리초과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%e</a:t>
            </a:r>
            <a:r>
              <a:rPr lang="en-US" altLang="ko-KR" dirty="0" smtClean="0"/>
              <a:t> \n", 0.000123);   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소수점 이하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자리 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%E</a:t>
            </a:r>
            <a:r>
              <a:rPr lang="en-US" altLang="ko-KR" dirty="0" smtClean="0"/>
              <a:t> \n", 0.0001236); 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소수점 이하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자리 초과 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%g</a:t>
            </a:r>
            <a:r>
              <a:rPr lang="en-US" altLang="ko-KR" dirty="0" smtClean="0"/>
              <a:t> \n", 0.000123);   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소수점 이하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자리 </a:t>
            </a:r>
          </a:p>
          <a:p>
            <a:r>
              <a:rPr lang="en-US" altLang="ko-KR" dirty="0" smtClean="0"/>
              <a:t>   printf("</a:t>
            </a:r>
            <a:r>
              <a:rPr lang="en-US" altLang="ko-KR" b="1" dirty="0" smtClean="0">
                <a:solidFill>
                  <a:srgbClr val="00B050"/>
                </a:solidFill>
              </a:rPr>
              <a:t>%G</a:t>
            </a:r>
            <a:r>
              <a:rPr lang="en-US" altLang="ko-KR" dirty="0" smtClean="0"/>
              <a:t> \n", 0.0000123456);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소수점 이하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자리 초과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올해 우리나라 경제 성장률은 </a:t>
            </a:r>
            <a:r>
              <a:rPr lang="en-US" altLang="ko-KR" dirty="0" smtClean="0"/>
              <a:t>5</a:t>
            </a:r>
            <a:r>
              <a:rPr lang="en-US" altLang="ko-KR" b="1" dirty="0" smtClean="0">
                <a:solidFill>
                  <a:srgbClr val="00B050"/>
                </a:solidFill>
              </a:rPr>
              <a:t>%%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\n");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929198"/>
            <a:ext cx="33528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(1/15)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그림 5" descr="K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5681" y="2324113"/>
            <a:ext cx="3819525" cy="2962275"/>
          </a:xfrm>
          <a:prstGeom prst="rect">
            <a:avLst/>
          </a:prstGeom>
          <a:effectLst/>
        </p:spPr>
      </p:pic>
      <p:grpSp>
        <p:nvGrpSpPr>
          <p:cNvPr id="17" name="그룹 16"/>
          <p:cNvGrpSpPr/>
          <p:nvPr/>
        </p:nvGrpSpPr>
        <p:grpSpPr>
          <a:xfrm>
            <a:off x="2088450" y="2510533"/>
            <a:ext cx="1301762" cy="857256"/>
            <a:chOff x="2088450" y="2400974"/>
            <a:chExt cx="1301762" cy="857256"/>
          </a:xfrm>
        </p:grpSpPr>
        <p:sp>
          <p:nvSpPr>
            <p:cNvPr id="7" name="TextBox 59"/>
            <p:cNvSpPr txBox="1"/>
            <p:nvPr/>
          </p:nvSpPr>
          <p:spPr>
            <a:xfrm>
              <a:off x="2088450" y="2657576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Step1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3033022" y="2400974"/>
              <a:ext cx="357190" cy="857256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080637" y="3567114"/>
            <a:ext cx="1259909" cy="369332"/>
            <a:chOff x="2134839" y="3084510"/>
            <a:chExt cx="1259909" cy="369332"/>
          </a:xfrm>
        </p:grpSpPr>
        <p:sp>
          <p:nvSpPr>
            <p:cNvPr id="12" name="TextBox 88"/>
            <p:cNvSpPr txBox="1"/>
            <p:nvPr/>
          </p:nvSpPr>
          <p:spPr>
            <a:xfrm>
              <a:off x="2134839" y="3084510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Step2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037558" y="3286124"/>
              <a:ext cx="357190" cy="158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2108531" y="4186470"/>
            <a:ext cx="1270795" cy="928694"/>
            <a:chOff x="2108531" y="4076911"/>
            <a:chExt cx="1270795" cy="928694"/>
          </a:xfrm>
        </p:grpSpPr>
        <p:sp>
          <p:nvSpPr>
            <p:cNvPr id="10" name="왼쪽 중괄호 9"/>
            <p:cNvSpPr/>
            <p:nvPr/>
          </p:nvSpPr>
          <p:spPr>
            <a:xfrm>
              <a:off x="3022136" y="4076911"/>
              <a:ext cx="357190" cy="928694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TextBox 95"/>
            <p:cNvSpPr txBox="1"/>
            <p:nvPr/>
          </p:nvSpPr>
          <p:spPr>
            <a:xfrm>
              <a:off x="2108531" y="4351777"/>
              <a:ext cx="7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Step3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28992" y="2324113"/>
            <a:ext cx="3929090" cy="1214446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28992" y="3609997"/>
            <a:ext cx="3929090" cy="357190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8992" y="4066519"/>
            <a:ext cx="3929090" cy="1214446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28794" y="2341780"/>
            <a:ext cx="5429288" cy="1158658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모니터에 데이터 출력하기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printf()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(18/18)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필드 폭 지정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교재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46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페이지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</a:t>
            </a:r>
          </a:p>
          <a:p>
            <a:pPr lvl="1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%</a:t>
            </a:r>
            <a:r>
              <a:rPr lang="en-US" altLang="ko-KR" b="1" dirty="0" smtClean="0">
                <a:solidFill>
                  <a:srgbClr val="00B050"/>
                </a:solidFill>
              </a:rPr>
              <a:t>03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d : </a:t>
            </a:r>
            <a:r>
              <a:rPr lang="ko-KR" altLang="en-US" b="1" dirty="0" smtClean="0"/>
              <a:t>필드 폭을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칸 확보하고 오른쪽 정렬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남은 자리는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으로 채움</a:t>
            </a:r>
            <a:endParaRPr lang="en-US" altLang="ko-KR" b="1" dirty="0" smtClean="0"/>
          </a:p>
          <a:p>
            <a:pPr lvl="1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%</a:t>
            </a:r>
            <a:r>
              <a:rPr lang="en-US" altLang="ko-KR" b="1" dirty="0" smtClean="0">
                <a:solidFill>
                  <a:srgbClr val="00B050"/>
                </a:solidFill>
              </a:rPr>
              <a:t>-3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d : </a:t>
            </a:r>
            <a:r>
              <a:rPr lang="ko-KR" altLang="en-US" b="1" dirty="0" smtClean="0"/>
              <a:t>필드 폭을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칸 확보하고 왼쪽 정렬</a:t>
            </a:r>
            <a:endParaRPr lang="en-US" altLang="ko-KR" b="1" dirty="0" smtClean="0"/>
          </a:p>
          <a:p>
            <a:pPr lvl="1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%</a:t>
            </a:r>
            <a:r>
              <a:rPr lang="en-US" altLang="ko-KR" b="1" dirty="0" smtClean="0">
                <a:solidFill>
                  <a:srgbClr val="00B050"/>
                </a:solidFill>
              </a:rPr>
              <a:t>+3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d : </a:t>
            </a:r>
            <a:r>
              <a:rPr lang="ko-KR" altLang="en-US" b="1" dirty="0" smtClean="0"/>
              <a:t>필드 폭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칸 확보하고 오른쪽 정렬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양수는 </a:t>
            </a:r>
            <a:r>
              <a:rPr lang="en-US" altLang="ko-KR" b="1" dirty="0" smtClean="0"/>
              <a:t>+, </a:t>
            </a:r>
            <a:r>
              <a:rPr lang="ko-KR" altLang="en-US" b="1" dirty="0" smtClean="0"/>
              <a:t>음수는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출력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</a:p>
          <a:p>
            <a:pPr lvl="1"/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9264" y="2857496"/>
            <a:ext cx="8429684" cy="3077766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%03d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%03d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%03d</a:t>
            </a:r>
            <a:r>
              <a:rPr lang="pt-BR" altLang="ko-KR" sz="2000" dirty="0" smtClean="0"/>
              <a:t> \n", 1, 20, 300);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%-3d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%-3d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%-3d</a:t>
            </a:r>
            <a:r>
              <a:rPr lang="pt-BR" altLang="ko-KR" sz="2000" dirty="0" smtClean="0"/>
              <a:t> \n", 1, 20, 300);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%+3d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%+3d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%+3d</a:t>
            </a:r>
            <a:r>
              <a:rPr lang="pt-BR" altLang="ko-KR" sz="2000" dirty="0" smtClean="0"/>
              <a:t> \n", 1, 20,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300</a:t>
            </a:r>
            <a:r>
              <a:rPr lang="pt-BR" altLang="ko-KR" sz="2000" dirty="0" smtClean="0"/>
              <a:t>);</a:t>
            </a:r>
          </a:p>
          <a:p>
            <a:r>
              <a:rPr lang="pt-BR" altLang="ko-KR" sz="2000" dirty="0" smtClean="0"/>
              <a:t>   printf("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%+3d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%+3d</a:t>
            </a:r>
            <a:r>
              <a:rPr lang="pt-BR" altLang="ko-KR" sz="2000" dirty="0" smtClean="0"/>
              <a:t>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%+3d</a:t>
            </a:r>
            <a:r>
              <a:rPr lang="pt-BR" altLang="ko-KR" sz="2000" dirty="0" smtClean="0"/>
              <a:t> \n", 1, 20, </a:t>
            </a:r>
            <a:r>
              <a:rPr lang="pt-BR" altLang="ko-KR" sz="2000" b="1" dirty="0" smtClean="0">
                <a:solidFill>
                  <a:srgbClr val="00B050"/>
                </a:solidFill>
              </a:rPr>
              <a:t>-300</a:t>
            </a:r>
            <a:r>
              <a:rPr lang="pt-BR" altLang="ko-KR" sz="2000" dirty="0" smtClean="0"/>
              <a:t>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54" y="5124471"/>
            <a:ext cx="3071802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2.4 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키보드로 데이터 입력받기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–  scanf() 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함수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(1/8)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512866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printf()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함수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vs. scanf()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printf()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함수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lvl="2"/>
            <a:r>
              <a:rPr lang="ko-KR" altLang="en-US" sz="2000" b="1" dirty="0" smtClean="0">
                <a:solidFill>
                  <a:srgbClr val="00B050"/>
                </a:solidFill>
                <a:latin typeface="+mj-lt"/>
              </a:rPr>
              <a:t>모니터</a:t>
            </a:r>
            <a:r>
              <a:rPr lang="ko-KR" altLang="en-US" sz="2000" dirty="0" smtClean="0">
                <a:latin typeface="+mj-lt"/>
              </a:rPr>
              <a:t>에 데이터를 </a:t>
            </a:r>
            <a:r>
              <a:rPr lang="ko-KR" altLang="en-US" sz="2000" b="1" dirty="0" smtClean="0">
                <a:solidFill>
                  <a:srgbClr val="00B050"/>
                </a:solidFill>
                <a:latin typeface="+mj-lt"/>
              </a:rPr>
              <a:t>출력</a:t>
            </a:r>
            <a:r>
              <a:rPr lang="ko-KR" altLang="en-US" sz="2000" dirty="0" smtClean="0">
                <a:latin typeface="+mj-lt"/>
              </a:rPr>
              <a:t>하는 함수</a:t>
            </a:r>
            <a:endParaRPr lang="en-US" altLang="ko-KR" sz="2000" dirty="0" smtClean="0">
              <a:latin typeface="+mj-lt"/>
            </a:endParaRPr>
          </a:p>
          <a:p>
            <a:pPr lvl="2"/>
            <a:r>
              <a:rPr lang="en-US" altLang="ko-KR" sz="2000" b="1" dirty="0" smtClean="0">
                <a:solidFill>
                  <a:srgbClr val="00B050"/>
                </a:solidFill>
                <a:latin typeface="+mj-lt"/>
              </a:rPr>
              <a:t>stdio.h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헤더 파일이 필요</a:t>
            </a:r>
            <a:endParaRPr lang="en-US" altLang="ko-KR" sz="2000" dirty="0" smtClean="0">
              <a:latin typeface="+mj-lt"/>
            </a:endParaRPr>
          </a:p>
          <a:p>
            <a:pPr lvl="2"/>
            <a:r>
              <a:rPr lang="en-US" altLang="ko-KR" sz="2000" dirty="0" smtClean="0"/>
              <a:t>Print</a:t>
            </a:r>
            <a:r>
              <a:rPr lang="ko-KR" altLang="en-US" sz="2000" dirty="0" smtClean="0"/>
              <a:t>에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F</a:t>
            </a:r>
            <a:r>
              <a:rPr lang="en-US" altLang="ko-KR" sz="2000" dirty="0" smtClean="0"/>
              <a:t>ormatted</a:t>
            </a:r>
            <a:r>
              <a:rPr lang="ko-KR" altLang="en-US" sz="2000" dirty="0" smtClean="0"/>
              <a:t>에서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print</a:t>
            </a:r>
            <a:r>
              <a:rPr lang="ko-KR" altLang="en-US" sz="2000" dirty="0" smtClean="0"/>
              <a:t>에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f</a:t>
            </a:r>
            <a:r>
              <a:rPr lang="ko-KR" altLang="en-US" sz="2000" dirty="0" smtClean="0"/>
              <a:t>를 추가하여 만든 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출력 서식 필요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)</a:t>
            </a:r>
          </a:p>
          <a:p>
            <a:pPr lvl="2"/>
            <a:endParaRPr lang="en-US" altLang="ko-KR" sz="2000" dirty="0" smtClean="0">
              <a:latin typeface="+mj-lt"/>
            </a:endParaRPr>
          </a:p>
          <a:p>
            <a:pPr lvl="1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scanf()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함수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lvl="2"/>
            <a:r>
              <a:rPr lang="ko-KR" altLang="en-US" sz="2000" dirty="0" smtClean="0">
                <a:latin typeface="+mj-lt"/>
              </a:rPr>
              <a:t>키보드로 데이터를 입력하는 함수</a:t>
            </a:r>
            <a:endParaRPr lang="en-US" altLang="ko-KR" sz="2000" b="1" dirty="0" smtClean="0">
              <a:solidFill>
                <a:srgbClr val="00B050"/>
              </a:solidFill>
              <a:latin typeface="+mj-lt"/>
            </a:endParaRPr>
          </a:p>
          <a:p>
            <a:pPr lvl="2"/>
            <a:r>
              <a:rPr lang="en-US" altLang="ko-KR" sz="2000" b="1" dirty="0" smtClean="0">
                <a:solidFill>
                  <a:srgbClr val="00B050"/>
                </a:solidFill>
                <a:latin typeface="+mj-lt"/>
              </a:rPr>
              <a:t>stdio.h </a:t>
            </a:r>
            <a:r>
              <a:rPr lang="ko-KR" altLang="en-US" sz="2000" dirty="0" smtClean="0">
                <a:latin typeface="+mj-lt"/>
              </a:rPr>
              <a:t>헤더 파일이 필요</a:t>
            </a:r>
            <a:endParaRPr lang="en-US" altLang="ko-KR" sz="2000" dirty="0" smtClean="0">
              <a:latin typeface="+mj-lt"/>
            </a:endParaRPr>
          </a:p>
          <a:p>
            <a:pPr lvl="2"/>
            <a:r>
              <a:rPr lang="en-US" altLang="ko-KR" sz="2000" dirty="0" smtClean="0"/>
              <a:t>Scan</a:t>
            </a:r>
            <a:r>
              <a:rPr lang="ko-KR" altLang="en-US" sz="2000" dirty="0" smtClean="0"/>
              <a:t>에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F</a:t>
            </a:r>
            <a:r>
              <a:rPr lang="en-US" altLang="ko-KR" sz="2000" dirty="0" smtClean="0"/>
              <a:t>ormatted</a:t>
            </a:r>
            <a:r>
              <a:rPr lang="ko-KR" altLang="en-US" sz="2000" dirty="0" smtClean="0"/>
              <a:t>에서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scan</a:t>
            </a:r>
            <a:r>
              <a:rPr lang="ko-KR" altLang="en-US" sz="2000" dirty="0" smtClean="0"/>
              <a:t>에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f</a:t>
            </a:r>
            <a:r>
              <a:rPr lang="ko-KR" altLang="en-US" sz="2000" dirty="0" smtClean="0"/>
              <a:t>를 추가하여 만든 함수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 (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입력 서식 필요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)</a:t>
            </a:r>
            <a:endParaRPr lang="en-US" altLang="ko-KR" sz="2000" dirty="0" smtClean="0"/>
          </a:p>
          <a:p>
            <a:pPr lvl="2"/>
            <a:endParaRPr lang="en-US" altLang="ko-KR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(2/8)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512866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scanf()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함수의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기본 구조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입력 서식 문자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 변수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데이터를 저장하는 임시 공간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97338" y="2857496"/>
            <a:ext cx="5646496" cy="1584907"/>
            <a:chOff x="2357422" y="3129977"/>
            <a:chExt cx="5646496" cy="1584907"/>
          </a:xfrm>
        </p:grpSpPr>
        <p:grpSp>
          <p:nvGrpSpPr>
            <p:cNvPr id="18" name="그룹 17"/>
            <p:cNvGrpSpPr/>
            <p:nvPr/>
          </p:nvGrpSpPr>
          <p:grpSpPr>
            <a:xfrm>
              <a:off x="2357422" y="4130109"/>
              <a:ext cx="3451971" cy="584775"/>
              <a:chOff x="2357422" y="3786190"/>
              <a:chExt cx="3451971" cy="58477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357422" y="3786190"/>
                <a:ext cx="3451971" cy="584775"/>
              </a:xfrm>
              <a:prstGeom prst="rect">
                <a:avLst/>
              </a:prstGeom>
              <a:solidFill>
                <a:schemeClr val="accent6">
                  <a:lumMod val="75000"/>
                  <a:alpha val="9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/>
                  <a:t> scanf(“</a:t>
                </a:r>
                <a:r>
                  <a:rPr lang="en-US" altLang="ko-KR" sz="3200" b="1" dirty="0" smtClean="0">
                    <a:solidFill>
                      <a:srgbClr val="00B050"/>
                    </a:solidFill>
                  </a:rPr>
                  <a:t>%d</a:t>
                </a:r>
                <a:r>
                  <a:rPr lang="en-US" altLang="ko-KR" sz="3200" dirty="0" smtClean="0"/>
                  <a:t>”, </a:t>
                </a:r>
                <a:r>
                  <a:rPr lang="en-US" altLang="ko-KR" sz="32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&amp;a</a:t>
                </a:r>
                <a:r>
                  <a:rPr lang="en-US" altLang="ko-KR" sz="3200" dirty="0" smtClean="0"/>
                  <a:t>);</a:t>
                </a:r>
                <a:endParaRPr lang="ko-KR" altLang="en-US" sz="32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725630" y="3868514"/>
                <a:ext cx="642941" cy="428628"/>
              </a:xfrm>
              <a:prstGeom prst="rect">
                <a:avLst/>
              </a:prstGeom>
              <a:solidFill>
                <a:schemeClr val="accent6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747534" y="3857628"/>
                <a:ext cx="571504" cy="428628"/>
              </a:xfrm>
              <a:prstGeom prst="rect">
                <a:avLst/>
              </a:prstGeom>
              <a:solidFill>
                <a:schemeClr val="accent6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572132" y="3129977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00B050"/>
                  </a:solidFill>
                </a:rPr>
                <a:t>입력 서식 문자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hape 14"/>
            <p:cNvCxnSpPr>
              <a:endCxn id="8" idx="1"/>
            </p:cNvCxnSpPr>
            <p:nvPr/>
          </p:nvCxnSpPr>
          <p:spPr>
            <a:xfrm rot="5400000" flipH="1" flipV="1">
              <a:off x="4360721" y="3001023"/>
              <a:ext cx="897790" cy="1525031"/>
            </a:xfrm>
            <a:prstGeom prst="bentConnector2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78254" y="3630043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00B050"/>
                  </a:solidFill>
                </a:rPr>
                <a:t>입력을 저장하는 변수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hape 21"/>
            <p:cNvCxnSpPr>
              <a:endCxn id="16" idx="1"/>
            </p:cNvCxnSpPr>
            <p:nvPr/>
          </p:nvCxnSpPr>
          <p:spPr>
            <a:xfrm rot="5400000" flipH="1" flipV="1">
              <a:off x="5112351" y="3735644"/>
              <a:ext cx="386838" cy="544968"/>
            </a:xfrm>
            <a:prstGeom prst="bentConnector2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71773" y="5357826"/>
            <a:ext cx="7329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해석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&gt;  </a:t>
            </a:r>
          </a:p>
          <a:p>
            <a:r>
              <a:rPr lang="en-US" altLang="ko-KR" b="1" dirty="0" smtClean="0"/>
              <a:t>① </a:t>
            </a:r>
            <a:r>
              <a:rPr lang="ko-KR" altLang="en-US" b="1" dirty="0" smtClean="0"/>
              <a:t>키보드로부터 데이터를 </a:t>
            </a:r>
            <a:r>
              <a:rPr lang="ko-KR" altLang="en-US" b="1" dirty="0" smtClean="0">
                <a:solidFill>
                  <a:srgbClr val="00B050"/>
                </a:solidFill>
              </a:rPr>
              <a:t>입력 서식 문자 </a:t>
            </a:r>
            <a:r>
              <a:rPr lang="en-US" altLang="ko-KR" b="1" dirty="0" smtClean="0">
                <a:solidFill>
                  <a:srgbClr val="00B050"/>
                </a:solidFill>
              </a:rPr>
              <a:t>%d </a:t>
            </a:r>
            <a:r>
              <a:rPr lang="ko-KR" altLang="en-US" b="1" dirty="0" smtClean="0"/>
              <a:t>형식으로 입력 받는다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② </a:t>
            </a:r>
            <a:r>
              <a:rPr lang="ko-KR" altLang="en-US" b="1" dirty="0" smtClean="0"/>
              <a:t>입력받은 데이터를 </a:t>
            </a:r>
            <a:r>
              <a:rPr lang="ko-KR" altLang="en-US" b="1" dirty="0" smtClean="0">
                <a:solidFill>
                  <a:srgbClr val="00B050"/>
                </a:solidFill>
              </a:rPr>
              <a:t>변수 </a:t>
            </a:r>
            <a:r>
              <a:rPr lang="en-US" altLang="ko-KR" b="1" dirty="0" smtClean="0">
                <a:solidFill>
                  <a:srgbClr val="00B050"/>
                </a:solidFill>
              </a:rPr>
              <a:t>a</a:t>
            </a:r>
            <a:r>
              <a:rPr lang="ko-KR" altLang="en-US" b="1" dirty="0" smtClean="0"/>
              <a:t>에 저장한다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5" name="아래쪽 화살표 34"/>
          <p:cNvSpPr/>
          <p:nvPr/>
        </p:nvSpPr>
        <p:spPr>
          <a:xfrm>
            <a:off x="4143372" y="4714884"/>
            <a:ext cx="285752" cy="47834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(3/8)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scanf()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함수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2-11.c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2000240"/>
            <a:ext cx="8429684" cy="3077766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age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/>
              <a:t>   printf("What is your age?: ");</a:t>
            </a:r>
          </a:p>
          <a:p>
            <a:r>
              <a:rPr lang="en-US" altLang="ko-KR" sz="2000" dirty="0" smtClean="0"/>
              <a:t>   scanf("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en-US" altLang="ko-KR" sz="2000" dirty="0" smtClean="0"/>
              <a:t>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&amp;age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   printf("Wow! Really? Are you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en-US" altLang="ko-KR" sz="2000" dirty="0" smtClean="0"/>
              <a:t> years old?\n",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age</a:t>
            </a:r>
            <a:r>
              <a:rPr lang="en-US" altLang="ko-KR" sz="2000" dirty="0" smtClean="0"/>
              <a:t>);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0543" y="4857760"/>
            <a:ext cx="4293457" cy="156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(4/8)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71438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입력 서식 문자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서식화된 입력 문자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85786" y="2064404"/>
          <a:ext cx="7572428" cy="4079240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363038"/>
                <a:gridCol w="620939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서식문자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입력 형태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>
                          <a:latin typeface="+mj-lt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d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입력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>
                          <a:latin typeface="+mj-lt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x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16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입력</a:t>
                      </a:r>
                      <a:endParaRPr lang="ko-KR" sz="16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>
                          <a:latin typeface="+mj-lt"/>
                          <a:ea typeface="맑은 고딕"/>
                          <a:cs typeface="Times New Roman"/>
                        </a:rPr>
                        <a:t>%o</a:t>
                      </a:r>
                      <a:endParaRPr lang="ko-KR" sz="16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  8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진수 정수 입력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>
                          <a:latin typeface="+mj-lt"/>
                          <a:ea typeface="맑은 고딕"/>
                          <a:cs typeface="Times New Roman"/>
                        </a:rPr>
                        <a:t>%f </a:t>
                      </a:r>
                      <a:endParaRPr lang="ko-KR" sz="16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float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형 실수 입력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>
                          <a:latin typeface="+mj-lt"/>
                          <a:ea typeface="맑은 고딕"/>
                          <a:cs typeface="Times New Roman"/>
                        </a:rPr>
                        <a:t>%lf</a:t>
                      </a:r>
                      <a:endParaRPr lang="ko-KR" sz="16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double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형 실수 입력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%c</a:t>
                      </a:r>
                      <a:endParaRPr lang="ko-KR" sz="1600" kern="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한 </a:t>
                      </a:r>
                      <a:r>
                        <a:rPr lang="ko-KR" sz="16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개의 문자 </a:t>
                      </a:r>
                      <a:r>
                        <a:rPr 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입력</a:t>
                      </a:r>
                      <a:r>
                        <a:rPr lang="en-US" alt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                             </a:t>
                      </a:r>
                      <a:r>
                        <a:rPr lang="en-US" altLang="ko-KR" sz="1600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ko-KR" altLang="en-US" sz="1600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나중에 배울 예정</a:t>
                      </a:r>
                      <a:r>
                        <a:rPr lang="en-US" altLang="ko-KR" sz="1600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%s</a:t>
                      </a:r>
                      <a:endParaRPr lang="ko-KR" sz="1600" kern="10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문자열 입력</a:t>
                      </a:r>
                      <a:r>
                        <a:rPr lang="en-US" alt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                                    </a:t>
                      </a:r>
                      <a:r>
                        <a:rPr lang="en-US" altLang="ko-KR" sz="1600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ko-KR" altLang="en-US" sz="1600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나중에 배울 예정</a:t>
                      </a:r>
                      <a:r>
                        <a:rPr lang="en-US" altLang="ko-KR" sz="1600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%u</a:t>
                      </a:r>
                      <a:endParaRPr lang="ko-KR" sz="1600" kern="10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6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진수 정수</a:t>
                      </a:r>
                      <a:r>
                        <a:rPr lang="en-US" sz="16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양수만 표현 가능</a:t>
                      </a:r>
                      <a:r>
                        <a:rPr lang="en-US" sz="1600" kern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입력</a:t>
                      </a:r>
                      <a:r>
                        <a:rPr lang="en-US" altLang="ko-KR" sz="1600" kern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-        </a:t>
                      </a:r>
                      <a:r>
                        <a:rPr lang="en-US" altLang="ko-KR" sz="1600" b="1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altLang="en-US" sz="1600" b="1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나중에 배울 예정</a:t>
                      </a:r>
                      <a:r>
                        <a:rPr lang="en-US" altLang="ko-KR" sz="1600" b="1" kern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>
                          <a:latin typeface="+mj-lt"/>
                          <a:ea typeface="맑은 고딕"/>
                          <a:cs typeface="Times New Roman"/>
                        </a:rPr>
                        <a:t>%e</a:t>
                      </a:r>
                      <a:endParaRPr lang="ko-KR" sz="16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float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형 </a:t>
                      </a:r>
                      <a:r>
                        <a:rPr lang="en-US" sz="1600" kern="0" dirty="0">
                          <a:latin typeface="+mj-lt"/>
                          <a:ea typeface="맑은 고딕"/>
                          <a:cs typeface="Times New Roman"/>
                        </a:rPr>
                        <a:t>e 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표기법에 의한 실수 입력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>
                          <a:latin typeface="+mj-lt"/>
                          <a:ea typeface="맑은 고딕"/>
                          <a:cs typeface="Times New Roman"/>
                        </a:rPr>
                        <a:t>%le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 double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형 </a:t>
                      </a:r>
                      <a:r>
                        <a:rPr lang="en-US" sz="1600" kern="0" dirty="0">
                          <a:latin typeface="+mj-lt"/>
                          <a:ea typeface="맑은 고딕"/>
                          <a:cs typeface="Times New Roman"/>
                        </a:rPr>
                        <a:t>e</a:t>
                      </a:r>
                      <a:r>
                        <a:rPr lang="ko-KR" sz="1600" kern="0" dirty="0">
                          <a:latin typeface="+mj-lt"/>
                          <a:ea typeface="맑은 고딕"/>
                          <a:cs typeface="Times New Roman"/>
                        </a:rPr>
                        <a:t>표기법에 의한 실수 입력</a:t>
                      </a:r>
                      <a:endParaRPr lang="ko-KR" sz="16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(5/8)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입력 서식 문자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 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  <a:r>
              <a:rPr lang="ko-KR" altLang="en-US" b="1" dirty="0" smtClean="0">
                <a:solidFill>
                  <a:srgbClr val="00B050"/>
                </a:solidFill>
              </a:rPr>
              <a:t>① 정수 입력 하기 </a:t>
            </a:r>
            <a:r>
              <a:rPr lang="en-US" altLang="ko-KR" b="1" dirty="0" smtClean="0">
                <a:solidFill>
                  <a:srgbClr val="00B050"/>
                </a:solidFill>
              </a:rPr>
              <a:t>- %d, %x, %o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2871488"/>
          <a:ext cx="7572428" cy="2200586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714512"/>
                <a:gridCol w="5857916"/>
              </a:tblGrid>
              <a:tr h="554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서식문자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입력 형태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d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입력</a:t>
                      </a:r>
                      <a:endParaRPr lang="ko-KR" sz="24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</a:t>
                      </a: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x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16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</a:t>
                      </a:r>
                      <a:r>
                        <a:rPr 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정수</a:t>
                      </a:r>
                      <a:r>
                        <a:rPr lang="en-US" altLang="ko-KR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입력</a:t>
                      </a:r>
                      <a:endParaRPr lang="ko-KR" sz="2400" b="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>
                          <a:latin typeface="+mj-lt"/>
                          <a:ea typeface="맑은 고딕"/>
                          <a:cs typeface="Times New Roman"/>
                        </a:rPr>
                        <a:t>%o</a:t>
                      </a:r>
                      <a:endParaRPr lang="ko-KR" sz="2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  8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진수 정수 입력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(6/8)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scanf()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함수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2-12.c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1714488"/>
            <a:ext cx="8429684" cy="4985980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dirty="0" smtClean="0"/>
              <a:t>#include 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a, b, c;</a:t>
            </a:r>
          </a:p>
          <a:p>
            <a:r>
              <a:rPr lang="ko-KR" altLang="en-US" dirty="0" smtClean="0"/>
              <a:t>	</a:t>
            </a:r>
          </a:p>
          <a:p>
            <a:r>
              <a:rPr lang="en-US" altLang="ko-KR" dirty="0" smtClean="0"/>
              <a:t>   printf("10</a:t>
            </a:r>
            <a:r>
              <a:rPr lang="ko-KR" altLang="en-US" dirty="0" smtClean="0"/>
              <a:t>진수 정수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입력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scanf(“</a:t>
            </a:r>
            <a:r>
              <a:rPr lang="en-US" altLang="ko-KR" b="1" dirty="0" smtClean="0">
                <a:solidFill>
                  <a:srgbClr val="00B050"/>
                </a:solidFill>
              </a:rPr>
              <a:t>%d</a:t>
            </a:r>
            <a:r>
              <a:rPr lang="en-US" altLang="ko-KR" dirty="0" smtClean="0"/>
              <a:t>", </a:t>
            </a:r>
            <a:r>
              <a:rPr lang="en-US" altLang="ko-KR" b="1" dirty="0" smtClean="0">
                <a:solidFill>
                  <a:srgbClr val="00B050"/>
                </a:solidFill>
              </a:rPr>
              <a:t>&amp;a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%d, 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%x,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%o \n", a, a, a);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printf("16</a:t>
            </a:r>
            <a:r>
              <a:rPr lang="ko-KR" altLang="en-US" dirty="0" smtClean="0"/>
              <a:t>진수 정수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입력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scanf("</a:t>
            </a:r>
            <a:r>
              <a:rPr lang="en-US" altLang="ko-KR" b="1" dirty="0" smtClean="0">
                <a:solidFill>
                  <a:srgbClr val="00B050"/>
                </a:solidFill>
              </a:rPr>
              <a:t>%x</a:t>
            </a:r>
            <a:r>
              <a:rPr lang="en-US" altLang="ko-KR" dirty="0" smtClean="0"/>
              <a:t>", </a:t>
            </a:r>
            <a:r>
              <a:rPr lang="en-US" altLang="ko-KR" b="1" dirty="0" smtClean="0">
                <a:solidFill>
                  <a:srgbClr val="00B050"/>
                </a:solidFill>
              </a:rPr>
              <a:t>&amp;b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printf("10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%d, 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%x,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%o \n", b, b, b);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printf("8</a:t>
            </a:r>
            <a:r>
              <a:rPr lang="ko-KR" altLang="en-US" dirty="0" smtClean="0"/>
              <a:t>진수 정수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입력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scanf("</a:t>
            </a:r>
            <a:r>
              <a:rPr lang="en-US" altLang="ko-KR" b="1" dirty="0" smtClean="0">
                <a:solidFill>
                  <a:srgbClr val="00B050"/>
                </a:solidFill>
              </a:rPr>
              <a:t>%o</a:t>
            </a:r>
            <a:r>
              <a:rPr lang="en-US" altLang="ko-KR" dirty="0" smtClean="0"/>
              <a:t>", </a:t>
            </a:r>
            <a:r>
              <a:rPr lang="en-US" altLang="ko-KR" b="1" dirty="0" smtClean="0">
                <a:solidFill>
                  <a:srgbClr val="00B050"/>
                </a:solidFill>
              </a:rPr>
              <a:t>&amp;c</a:t>
            </a:r>
            <a:r>
              <a:rPr lang="en-US" altLang="ko-KR" dirty="0" smtClean="0"/>
              <a:t>); </a:t>
            </a:r>
          </a:p>
          <a:p>
            <a:r>
              <a:rPr lang="en-US" altLang="ko-KR" dirty="0" smtClean="0"/>
              <a:t>   printf("10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%d, 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%x,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: %o \n", c, c, c);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714488"/>
            <a:ext cx="4148141" cy="183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(7/8)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입력 서식 문자 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(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서식화된 출력 문자</a:t>
            </a: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) 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</a:p>
          <a:p>
            <a:pPr lvl="0">
              <a:buNone/>
            </a:pPr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	</a:t>
            </a:r>
            <a:r>
              <a:rPr lang="ko-KR" altLang="en-US" b="1" dirty="0" smtClean="0">
                <a:solidFill>
                  <a:srgbClr val="00B050"/>
                </a:solidFill>
              </a:rPr>
              <a:t>② 실수 입력 하기 </a:t>
            </a:r>
            <a:r>
              <a:rPr lang="en-US" altLang="ko-KR" b="1" dirty="0" smtClean="0">
                <a:solidFill>
                  <a:srgbClr val="00B050"/>
                </a:solidFill>
              </a:rPr>
              <a:t>- %f, %lf, %e, %le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2809264"/>
          <a:ext cx="7572428" cy="2762876"/>
        </p:xfrm>
        <a:graphic>
          <a:graphicData uri="http://schemas.openxmlformats.org/drawingml/2006/table">
            <a:tbl>
              <a:tblPr firstRow="1" firstCol="1" lastCol="1" bandRow="1" bandCol="1">
                <a:tableStyleId>{E8B1032C-EA38-4F05-BA0D-38AFFFC7BED3}</a:tableStyleId>
              </a:tblPr>
              <a:tblGrid>
                <a:gridCol w="1500198"/>
                <a:gridCol w="6072230"/>
              </a:tblGrid>
              <a:tr h="56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서식문자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입력 형태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%f 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float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형 실수 입력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>
                          <a:latin typeface="+mj-lt"/>
                          <a:ea typeface="맑은 고딕"/>
                          <a:cs typeface="Times New Roman"/>
                        </a:rPr>
                        <a:t>%lf</a:t>
                      </a:r>
                      <a:endParaRPr lang="ko-KR" sz="2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double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형 실수 입력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%e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float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형 </a:t>
                      </a: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e 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표기법에 의한 실수 입력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%le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2400" kern="0" dirty="0" smtClean="0">
                          <a:latin typeface="+mj-lt"/>
                          <a:ea typeface="맑은 고딕"/>
                          <a:cs typeface="Times New Roman"/>
                        </a:rPr>
                        <a:t> double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형 </a:t>
                      </a:r>
                      <a:r>
                        <a:rPr lang="en-US" sz="2400" kern="0" dirty="0">
                          <a:latin typeface="+mj-lt"/>
                          <a:ea typeface="맑은 고딕"/>
                          <a:cs typeface="Times New Roman"/>
                        </a:rPr>
                        <a:t>e</a:t>
                      </a:r>
                      <a:r>
                        <a:rPr lang="ko-KR" sz="2400" kern="0" dirty="0">
                          <a:latin typeface="+mj-lt"/>
                          <a:ea typeface="맑은 고딕"/>
                          <a:cs typeface="Times New Roman"/>
                        </a:rPr>
                        <a:t>표기법에 의한 실수 입력</a:t>
                      </a:r>
                      <a:endParaRPr lang="ko-KR" sz="2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키보드로부터 데이터 입력받기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00B050"/>
                </a:solidFill>
              </a:rPr>
              <a:t>scanf() </a:t>
            </a:r>
            <a:r>
              <a:rPr lang="ko-KR" altLang="en-US" dirty="0" smtClean="0">
                <a:solidFill>
                  <a:srgbClr val="00B050"/>
                </a:solidFill>
              </a:rPr>
              <a:t>함수 </a:t>
            </a:r>
            <a:r>
              <a:rPr lang="en-US" altLang="ko-KR" dirty="0" smtClean="0">
                <a:solidFill>
                  <a:srgbClr val="00B050"/>
                </a:solidFill>
              </a:rPr>
              <a:t>(8/8)</a:t>
            </a:r>
            <a:r>
              <a:rPr lang="en-US" altLang="ko-KR" sz="2400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42984"/>
            <a:ext cx="9093220" cy="2643206"/>
          </a:xfrm>
        </p:spPr>
        <p:txBody>
          <a:bodyPr>
            <a:normAutofit/>
          </a:bodyPr>
          <a:lstStyle/>
          <a:p>
            <a:pPr lvl="0"/>
            <a:r>
              <a:rPr lang="en-US" altLang="ko-KR" b="1" dirty="0" smtClean="0">
                <a:solidFill>
                  <a:srgbClr val="F79646">
                    <a:lumMod val="75000"/>
                  </a:srgbClr>
                </a:solidFill>
              </a:rPr>
              <a:t>scanf()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함수 예제 </a:t>
            </a:r>
            <a:r>
              <a:rPr lang="ko-KR" altLang="en-US" b="1" dirty="0" smtClean="0">
                <a:solidFill>
                  <a:srgbClr val="00B050"/>
                </a:solidFill>
              </a:rPr>
              <a:t>실습</a:t>
            </a:r>
            <a:r>
              <a:rPr lang="ko-KR" altLang="en-US" b="1" dirty="0" smtClean="0">
                <a:solidFill>
                  <a:srgbClr val="F79646">
                    <a:lumMod val="75000"/>
                  </a:srgbClr>
                </a:solidFill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: 2-13.c</a:t>
            </a:r>
            <a:endParaRPr lang="en-US" altLang="ko-KR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7158" y="1714488"/>
            <a:ext cx="8429684" cy="4431983"/>
          </a:xfrm>
          <a:prstGeom prst="rect">
            <a:avLst/>
          </a:prstGeom>
          <a:solidFill>
            <a:schemeClr val="accent6">
              <a:lumMod val="75000"/>
              <a:alpha val="9000"/>
            </a:schemeClr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dirty="0" smtClean="0"/>
              <a:t>#include 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float f1, f2;</a:t>
            </a:r>
          </a:p>
          <a:p>
            <a:r>
              <a:rPr lang="en-US" altLang="ko-KR" dirty="0" smtClean="0"/>
              <a:t>   double d1, d2;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printf("float</a:t>
            </a:r>
            <a:r>
              <a:rPr lang="ko-KR" altLang="en-US" dirty="0" smtClean="0"/>
              <a:t>형 실수 두 개 입력</a:t>
            </a:r>
            <a:r>
              <a:rPr lang="en-US" altLang="ko-KR" dirty="0" smtClean="0"/>
              <a:t>: ");</a:t>
            </a:r>
          </a:p>
          <a:p>
            <a:r>
              <a:rPr lang="it-IT" altLang="ko-KR" dirty="0" smtClean="0"/>
              <a:t>   scanf("</a:t>
            </a:r>
            <a:r>
              <a:rPr lang="it-IT" altLang="ko-KR" b="1" dirty="0" smtClean="0">
                <a:solidFill>
                  <a:srgbClr val="00B050"/>
                </a:solidFill>
              </a:rPr>
              <a:t>%f</a:t>
            </a:r>
            <a:r>
              <a:rPr lang="it-IT" altLang="ko-KR" dirty="0" smtClean="0"/>
              <a:t> </a:t>
            </a:r>
            <a:r>
              <a:rPr lang="it-IT" altLang="ko-KR" b="1" dirty="0" smtClean="0">
                <a:solidFill>
                  <a:srgbClr val="00B050"/>
                </a:solidFill>
              </a:rPr>
              <a:t>%e</a:t>
            </a:r>
            <a:r>
              <a:rPr lang="it-IT" altLang="ko-KR" dirty="0" smtClean="0"/>
              <a:t>", &amp;f1, &amp;f2);</a:t>
            </a:r>
          </a:p>
          <a:p>
            <a:r>
              <a:rPr lang="en-US" altLang="ko-KR" dirty="0" smtClean="0"/>
              <a:t>   printf("float</a:t>
            </a:r>
            <a:r>
              <a:rPr lang="ko-KR" altLang="en-US" dirty="0" smtClean="0"/>
              <a:t>형 실수 출력</a:t>
            </a:r>
            <a:r>
              <a:rPr lang="pt-BR" altLang="ko-KR" dirty="0" smtClean="0"/>
              <a:t>: f1=</a:t>
            </a:r>
            <a:r>
              <a:rPr lang="pt-BR" altLang="ko-KR" b="1" dirty="0" smtClean="0">
                <a:solidFill>
                  <a:srgbClr val="00B050"/>
                </a:solidFill>
              </a:rPr>
              <a:t>%f</a:t>
            </a:r>
            <a:r>
              <a:rPr lang="pt-BR" altLang="ko-KR" dirty="0" smtClean="0"/>
              <a:t>, f2=</a:t>
            </a:r>
            <a:r>
              <a:rPr lang="pt-BR" altLang="ko-KR" b="1" dirty="0" smtClean="0">
                <a:solidFill>
                  <a:srgbClr val="00B050"/>
                </a:solidFill>
              </a:rPr>
              <a:t>%e</a:t>
            </a:r>
            <a:r>
              <a:rPr lang="pt-BR" altLang="ko-KR" dirty="0" smtClean="0"/>
              <a:t> \n", f1, f2);</a:t>
            </a:r>
          </a:p>
          <a:p>
            <a:r>
              <a:rPr lang="ko-KR" altLang="en-US" dirty="0" smtClean="0"/>
              <a:t>		</a:t>
            </a:r>
          </a:p>
          <a:p>
            <a:r>
              <a:rPr lang="en-US" altLang="ko-KR" dirty="0" smtClean="0"/>
              <a:t>   printf("double</a:t>
            </a:r>
            <a:r>
              <a:rPr lang="ko-KR" altLang="en-US" dirty="0" smtClean="0"/>
              <a:t>형 실수 두 개 입력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scanf("</a:t>
            </a:r>
            <a:r>
              <a:rPr lang="en-US" altLang="ko-KR" b="1" dirty="0" smtClean="0">
                <a:solidFill>
                  <a:srgbClr val="00B050"/>
                </a:solidFill>
              </a:rPr>
              <a:t>%lf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%le</a:t>
            </a:r>
            <a:r>
              <a:rPr lang="en-US" altLang="ko-KR" dirty="0" smtClean="0"/>
              <a:t>", &amp;d1, &amp;d2);</a:t>
            </a:r>
          </a:p>
          <a:p>
            <a:r>
              <a:rPr lang="en-US" altLang="ko-KR" dirty="0" smtClean="0"/>
              <a:t>   printf("double</a:t>
            </a:r>
            <a:r>
              <a:rPr lang="ko-KR" altLang="en-US" dirty="0" smtClean="0"/>
              <a:t>형 실수 출력</a:t>
            </a:r>
            <a:r>
              <a:rPr lang="en-US" altLang="ko-KR" dirty="0" smtClean="0"/>
              <a:t>: d1=</a:t>
            </a:r>
            <a:r>
              <a:rPr lang="en-US" altLang="ko-KR" b="1" dirty="0" smtClean="0">
                <a:solidFill>
                  <a:srgbClr val="00B050"/>
                </a:solidFill>
              </a:rPr>
              <a:t>%lf</a:t>
            </a:r>
            <a:r>
              <a:rPr lang="en-US" altLang="ko-KR" dirty="0" smtClean="0"/>
              <a:t>, d2=</a:t>
            </a:r>
            <a:r>
              <a:rPr lang="en-US" altLang="ko-KR" b="1" dirty="0" smtClean="0">
                <a:solidFill>
                  <a:srgbClr val="00B050"/>
                </a:solidFill>
              </a:rPr>
              <a:t>%le</a:t>
            </a:r>
            <a:r>
              <a:rPr lang="en-US" altLang="ko-KR" dirty="0" smtClean="0"/>
              <a:t> \n", d1, d2);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1714488"/>
            <a:ext cx="466725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(2/15) 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Step1 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주석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ko-KR" altLang="en-US" dirty="0" smtClean="0"/>
              <a:t>① 주석</a:t>
            </a:r>
            <a:r>
              <a:rPr lang="en-US" altLang="ko-KR" dirty="0" smtClean="0"/>
              <a:t>(Comment):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메모</a:t>
            </a:r>
            <a:r>
              <a:rPr lang="ko-KR" altLang="en-US" dirty="0" smtClean="0"/>
              <a:t>의 기능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/>
              <a:t>② 컴파일러는 주석의 내용을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무시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③ 주석 처리 방법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2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3429000"/>
            <a:ext cx="3877985" cy="138499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/*</a:t>
            </a:r>
          </a:p>
          <a:p>
            <a:r>
              <a:rPr lang="en-US" altLang="ko-KR" dirty="0" smtClean="0"/>
              <a:t>   </a:t>
            </a:r>
            <a:r>
              <a:rPr lang="ko-KR" altLang="en-US" sz="1600" dirty="0" smtClean="0">
                <a:solidFill>
                  <a:srgbClr val="00B050"/>
                </a:solidFill>
              </a:rPr>
              <a:t>파일명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Hello.c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</a:t>
            </a:r>
            <a:r>
              <a:rPr lang="ko-KR" altLang="en-US" sz="1600" dirty="0" smtClean="0">
                <a:solidFill>
                  <a:srgbClr val="00B050"/>
                </a:solidFill>
              </a:rPr>
              <a:t>만든이</a:t>
            </a:r>
            <a:r>
              <a:rPr lang="en-US" altLang="ko-KR" sz="1600" dirty="0" smtClean="0">
                <a:solidFill>
                  <a:srgbClr val="00B050"/>
                </a:solidFill>
              </a:rPr>
              <a:t>: </a:t>
            </a:r>
            <a:r>
              <a:rPr lang="ko-KR" altLang="en-US" sz="1600" dirty="0" smtClean="0">
                <a:solidFill>
                  <a:srgbClr val="00B050"/>
                </a:solidFill>
              </a:rPr>
              <a:t>홍길동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</a:t>
            </a:r>
            <a:r>
              <a:rPr lang="ko-KR" altLang="en-US" sz="1600" dirty="0" smtClean="0">
                <a:solidFill>
                  <a:srgbClr val="00B050"/>
                </a:solidFill>
              </a:rPr>
              <a:t>프로그램 내용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 C world </a:t>
            </a:r>
            <a:r>
              <a:rPr lang="ko-KR" altLang="en-US" sz="1600" dirty="0" smtClean="0">
                <a:solidFill>
                  <a:srgbClr val="00B050"/>
                </a:solidFill>
              </a:rPr>
              <a:t>테스트</a:t>
            </a:r>
            <a:r>
              <a:rPr lang="en-US" altLang="ko-KR" sz="1600" dirty="0" smtClean="0"/>
              <a:t>	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*/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0562" y="3429000"/>
            <a:ext cx="4306613" cy="138499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rgbClr val="0000FF"/>
              </a:solidFill>
            </a:endParaRP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//</a:t>
            </a:r>
            <a:r>
              <a:rPr lang="en-US" altLang="ko-KR" dirty="0" smtClean="0"/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파일명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Hello.c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//</a:t>
            </a:r>
            <a:r>
              <a:rPr lang="en-US" altLang="ko-KR" sz="1600" dirty="0" smtClean="0">
                <a:solidFill>
                  <a:srgbClr val="00B050"/>
                </a:solidFill>
              </a:rPr>
              <a:t>  </a:t>
            </a:r>
            <a:r>
              <a:rPr lang="ko-KR" altLang="en-US" sz="1600" dirty="0" smtClean="0">
                <a:solidFill>
                  <a:srgbClr val="00B050"/>
                </a:solidFill>
              </a:rPr>
              <a:t>만든이</a:t>
            </a:r>
            <a:r>
              <a:rPr lang="en-US" altLang="ko-KR" sz="1600" dirty="0" smtClean="0">
                <a:solidFill>
                  <a:srgbClr val="00B050"/>
                </a:solidFill>
              </a:rPr>
              <a:t>: </a:t>
            </a:r>
            <a:r>
              <a:rPr lang="ko-KR" altLang="en-US" sz="1600" dirty="0" smtClean="0">
                <a:solidFill>
                  <a:srgbClr val="00B050"/>
                </a:solidFill>
              </a:rPr>
              <a:t>홍길동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//</a:t>
            </a:r>
            <a:r>
              <a:rPr lang="en-US" altLang="ko-KR" sz="1600" dirty="0" smtClean="0">
                <a:solidFill>
                  <a:srgbClr val="00B050"/>
                </a:solidFill>
              </a:rPr>
              <a:t>  </a:t>
            </a:r>
            <a:r>
              <a:rPr lang="ko-KR" altLang="en-US" sz="1600" dirty="0" smtClean="0">
                <a:solidFill>
                  <a:srgbClr val="00B050"/>
                </a:solidFill>
              </a:rPr>
              <a:t>프로그램 내용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 C world </a:t>
            </a:r>
            <a:r>
              <a:rPr lang="ko-KR" altLang="en-US" sz="1600" dirty="0" smtClean="0">
                <a:solidFill>
                  <a:srgbClr val="00B050"/>
                </a:solidFill>
              </a:rPr>
              <a:t>테스트</a:t>
            </a:r>
            <a:endParaRPr lang="en-US" altLang="ko-KR" sz="1600" dirty="0" smtClean="0"/>
          </a:p>
          <a:p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6404" y="51591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여러 줄</a:t>
            </a:r>
            <a:r>
              <a:rPr lang="ko-KR" altLang="en-US" dirty="0" smtClean="0">
                <a:solidFill>
                  <a:srgbClr val="0F0175"/>
                </a:solidFill>
              </a:rPr>
              <a:t> 주석 처리</a:t>
            </a:r>
            <a:endParaRPr lang="ko-KR" altLang="en-US" dirty="0">
              <a:solidFill>
                <a:srgbClr val="0F017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86038" y="515439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한 줄</a:t>
            </a:r>
            <a:r>
              <a:rPr lang="ko-KR" altLang="en-US" dirty="0" smtClean="0">
                <a:solidFill>
                  <a:srgbClr val="0F0175"/>
                </a:solidFill>
              </a:rPr>
              <a:t> 주석 처리</a:t>
            </a:r>
            <a:endParaRPr lang="ko-KR" altLang="en-US" dirty="0">
              <a:solidFill>
                <a:srgbClr val="0F0175"/>
              </a:solidFill>
            </a:endParaRPr>
          </a:p>
        </p:txBody>
      </p:sp>
      <p:cxnSp>
        <p:nvCxnSpPr>
          <p:cNvPr id="23" name="직선 화살표 연결선 22"/>
          <p:cNvCxnSpPr>
            <a:stCxn id="20" idx="0"/>
            <a:endCxn id="14" idx="2"/>
          </p:cNvCxnSpPr>
          <p:nvPr/>
        </p:nvCxnSpPr>
        <p:spPr>
          <a:xfrm rot="16200000" flipV="1">
            <a:off x="2195852" y="4985733"/>
            <a:ext cx="345167" cy="16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6200000" flipV="1">
            <a:off x="6415842" y="4968946"/>
            <a:ext cx="345167" cy="169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</a:t>
            </a:r>
            <a:r>
              <a:rPr lang="ko-KR" altLang="en-US" sz="2000" dirty="0" smtClean="0"/>
              <a:t>언어의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기본 구조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모니터</a:t>
            </a:r>
            <a:r>
              <a:rPr lang="ko-KR" altLang="en-US" sz="2000" dirty="0" smtClean="0"/>
              <a:t>에 데이터를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출력</a:t>
            </a:r>
            <a:r>
              <a:rPr lang="ko-KR" altLang="en-US" sz="2000" dirty="0" smtClean="0"/>
              <a:t>하기 위해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printf()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2000" dirty="0" smtClean="0"/>
              <a:t>에 사용되는 서식 문자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키보드로</a:t>
            </a:r>
            <a:r>
              <a:rPr lang="ko-KR" altLang="en-US" sz="2000" dirty="0" smtClean="0"/>
              <a:t> 데이터를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입력</a:t>
            </a:r>
            <a:r>
              <a:rPr lang="ko-KR" altLang="en-US" sz="2000" dirty="0" smtClean="0"/>
              <a:t>받기 위해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scanf()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2000" dirty="0" smtClean="0"/>
              <a:t>에 사용되는 서식 문자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scanf() </a:t>
            </a:r>
            <a:r>
              <a:rPr lang="ko-KR" altLang="en-US" sz="2000" dirty="0" smtClean="0"/>
              <a:t>함수로 입력받은 데이터를 저장하고 활용하는 방법</a:t>
            </a:r>
            <a:endParaRPr lang="en-US" altLang="ko-KR" sz="2000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(3/15)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Step1 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주석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④ 주석 처리 시 주의 사항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b="1" dirty="0" smtClean="0"/>
              <a:t>중복 사용 금지</a:t>
            </a: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⑤ 주석 중복 오류 해결 방법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altLang="ko-KR" b="1" dirty="0" smtClean="0"/>
              <a:t>// </a:t>
            </a:r>
            <a:r>
              <a:rPr lang="ko-KR" altLang="en-US" b="1" dirty="0" smtClean="0"/>
              <a:t>사용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>
              <a:solidFill>
                <a:srgbClr val="0F0175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2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2357430"/>
            <a:ext cx="4801314" cy="138499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/*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/*</a:t>
            </a:r>
            <a:r>
              <a:rPr lang="en-US" altLang="ko-KR" dirty="0" smtClean="0"/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파일명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Hello.c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    </a:t>
            </a:r>
            <a:r>
              <a:rPr lang="ko-KR" altLang="en-US" sz="1600" dirty="0" smtClean="0">
                <a:solidFill>
                  <a:srgbClr val="00B050"/>
                </a:solidFill>
              </a:rPr>
              <a:t>만든이</a:t>
            </a:r>
            <a:r>
              <a:rPr lang="en-US" altLang="ko-KR" sz="1600" dirty="0" smtClean="0">
                <a:solidFill>
                  <a:srgbClr val="00B050"/>
                </a:solidFill>
              </a:rPr>
              <a:t>: </a:t>
            </a:r>
            <a:r>
              <a:rPr lang="ko-KR" altLang="en-US" sz="1600" dirty="0" smtClean="0">
                <a:solidFill>
                  <a:srgbClr val="00B050"/>
                </a:solidFill>
              </a:rPr>
              <a:t>홍길동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    </a:t>
            </a:r>
            <a:r>
              <a:rPr lang="ko-KR" altLang="en-US" sz="1600" dirty="0" smtClean="0">
                <a:solidFill>
                  <a:srgbClr val="00B050"/>
                </a:solidFill>
              </a:rPr>
              <a:t>프로그램 내용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 C world </a:t>
            </a:r>
            <a:r>
              <a:rPr lang="ko-KR" altLang="en-US" sz="1600" dirty="0" smtClean="0">
                <a:solidFill>
                  <a:srgbClr val="00B050"/>
                </a:solidFill>
              </a:rPr>
              <a:t>테스트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*/</a:t>
            </a:r>
            <a:r>
              <a:rPr lang="en-US" altLang="ko-KR" sz="1600" dirty="0" smtClean="0"/>
              <a:t>	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*/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>
            <a:endCxn id="14" idx="3"/>
          </p:cNvCxnSpPr>
          <p:nvPr/>
        </p:nvCxnSpPr>
        <p:spPr>
          <a:xfrm rot="10800000" flipV="1">
            <a:off x="5515662" y="3047028"/>
            <a:ext cx="576908" cy="29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4348" y="4500570"/>
            <a:ext cx="4801314" cy="1384995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/*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//</a:t>
            </a:r>
            <a:r>
              <a:rPr lang="en-US" altLang="ko-KR" dirty="0" smtClean="0"/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파일명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Hello.c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//</a:t>
            </a:r>
            <a:r>
              <a:rPr lang="en-US" altLang="ko-KR" sz="1600" dirty="0" smtClean="0">
                <a:solidFill>
                  <a:srgbClr val="00B050"/>
                </a:solidFill>
              </a:rPr>
              <a:t>  </a:t>
            </a:r>
            <a:r>
              <a:rPr lang="ko-KR" altLang="en-US" sz="1600" dirty="0" smtClean="0">
                <a:solidFill>
                  <a:srgbClr val="00B050"/>
                </a:solidFill>
              </a:rPr>
              <a:t>만든이</a:t>
            </a:r>
            <a:r>
              <a:rPr lang="en-US" altLang="ko-KR" sz="1600" dirty="0" smtClean="0">
                <a:solidFill>
                  <a:srgbClr val="00B050"/>
                </a:solidFill>
              </a:rPr>
              <a:t>: </a:t>
            </a:r>
            <a:r>
              <a:rPr lang="ko-KR" altLang="en-US" sz="1600" dirty="0" smtClean="0">
                <a:solidFill>
                  <a:srgbClr val="00B050"/>
                </a:solidFill>
              </a:rPr>
              <a:t>홍길동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//</a:t>
            </a:r>
            <a:r>
              <a:rPr lang="en-US" altLang="ko-KR" sz="1600" dirty="0" smtClean="0">
                <a:solidFill>
                  <a:srgbClr val="00B050"/>
                </a:solidFill>
              </a:rPr>
              <a:t>  </a:t>
            </a:r>
            <a:r>
              <a:rPr lang="ko-KR" altLang="en-US" sz="1600" dirty="0" smtClean="0">
                <a:solidFill>
                  <a:srgbClr val="00B050"/>
                </a:solidFill>
              </a:rPr>
              <a:t>프로그램 내용</a:t>
            </a:r>
            <a:r>
              <a:rPr lang="en-US" altLang="ko-KR" sz="1600" dirty="0" smtClean="0">
                <a:solidFill>
                  <a:srgbClr val="00B050"/>
                </a:solidFill>
              </a:rPr>
              <a:t>: Hello C world </a:t>
            </a:r>
            <a:r>
              <a:rPr lang="ko-KR" altLang="en-US" sz="1600" dirty="0" smtClean="0">
                <a:solidFill>
                  <a:srgbClr val="00B050"/>
                </a:solidFill>
              </a:rPr>
              <a:t>테스트 </a:t>
            </a:r>
            <a:r>
              <a:rPr lang="en-US" altLang="ko-KR" sz="1600" dirty="0" smtClean="0"/>
              <a:t>	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*/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" name="포인트가 16개인 별 16"/>
          <p:cNvSpPr/>
          <p:nvPr/>
        </p:nvSpPr>
        <p:spPr>
          <a:xfrm>
            <a:off x="6072198" y="2586038"/>
            <a:ext cx="2286016" cy="914400"/>
          </a:xfrm>
          <a:prstGeom prst="star16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오류 발생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5517703" y="5197942"/>
            <a:ext cx="576908" cy="29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132750" y="4747542"/>
            <a:ext cx="914400" cy="914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정상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(4/15)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Step1 –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주석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dirty="0" smtClean="0">
              <a:solidFill>
                <a:srgbClr val="0F0175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2"/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" name="그림 19" descr="Ch02_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5" y="1643050"/>
            <a:ext cx="8143931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(5/15)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그림 5" descr="K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5681" y="2324113"/>
            <a:ext cx="3819525" cy="2962275"/>
          </a:xfrm>
          <a:prstGeom prst="rect">
            <a:avLst/>
          </a:prstGeom>
          <a:effectLst/>
        </p:spPr>
      </p:pic>
      <p:grpSp>
        <p:nvGrpSpPr>
          <p:cNvPr id="3" name="그룹 16"/>
          <p:cNvGrpSpPr/>
          <p:nvPr/>
        </p:nvGrpSpPr>
        <p:grpSpPr>
          <a:xfrm>
            <a:off x="2088450" y="2510533"/>
            <a:ext cx="1301762" cy="857256"/>
            <a:chOff x="2088450" y="2400974"/>
            <a:chExt cx="1301762" cy="857256"/>
          </a:xfrm>
        </p:grpSpPr>
        <p:sp>
          <p:nvSpPr>
            <p:cNvPr id="7" name="TextBox 59"/>
            <p:cNvSpPr txBox="1"/>
            <p:nvPr/>
          </p:nvSpPr>
          <p:spPr>
            <a:xfrm>
              <a:off x="2088450" y="2657576"/>
              <a:ext cx="8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Step 1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3033022" y="2400974"/>
              <a:ext cx="357190" cy="857256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" name="그룹 8"/>
          <p:cNvGrpSpPr/>
          <p:nvPr/>
        </p:nvGrpSpPr>
        <p:grpSpPr>
          <a:xfrm>
            <a:off x="2080637" y="3567114"/>
            <a:ext cx="1259909" cy="369332"/>
            <a:chOff x="2134839" y="3084510"/>
            <a:chExt cx="1259909" cy="369332"/>
          </a:xfrm>
        </p:grpSpPr>
        <p:sp>
          <p:nvSpPr>
            <p:cNvPr id="12" name="TextBox 88"/>
            <p:cNvSpPr txBox="1"/>
            <p:nvPr/>
          </p:nvSpPr>
          <p:spPr>
            <a:xfrm>
              <a:off x="2134839" y="3084510"/>
              <a:ext cx="8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rgbClr val="0000FF"/>
                  </a:solidFill>
                </a:rPr>
                <a:t>Step 2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037558" y="3286124"/>
              <a:ext cx="357190" cy="158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18"/>
          <p:cNvGrpSpPr/>
          <p:nvPr/>
        </p:nvGrpSpPr>
        <p:grpSpPr>
          <a:xfrm>
            <a:off x="2108531" y="4186470"/>
            <a:ext cx="1270795" cy="928694"/>
            <a:chOff x="2108531" y="4076911"/>
            <a:chExt cx="1270795" cy="928694"/>
          </a:xfrm>
        </p:grpSpPr>
        <p:sp>
          <p:nvSpPr>
            <p:cNvPr id="10" name="왼쪽 중괄호 9"/>
            <p:cNvSpPr/>
            <p:nvPr/>
          </p:nvSpPr>
          <p:spPr>
            <a:xfrm>
              <a:off x="3022136" y="4076911"/>
              <a:ext cx="357190" cy="928694"/>
            </a:xfrm>
            <a:prstGeom prst="leftBrac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TextBox 95"/>
            <p:cNvSpPr txBox="1"/>
            <p:nvPr/>
          </p:nvSpPr>
          <p:spPr>
            <a:xfrm>
              <a:off x="2108531" y="4351777"/>
              <a:ext cx="8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</a:rPr>
                <a:t>Step 3</a:t>
              </a:r>
              <a:endParaRPr lang="ko-KR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28992" y="2324113"/>
            <a:ext cx="3929090" cy="1214446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28992" y="3609997"/>
            <a:ext cx="3929090" cy="357190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28992" y="4066519"/>
            <a:ext cx="3929090" cy="1214446"/>
          </a:xfrm>
          <a:prstGeom prst="rect">
            <a:avLst/>
          </a:prstGeom>
          <a:solidFill>
            <a:schemeClr val="bg1">
              <a:lumMod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28794" y="3571876"/>
            <a:ext cx="5429288" cy="357190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57686" y="177378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교재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페이지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C</a:t>
            </a:r>
            <a:r>
              <a:rPr lang="ko-KR" altLang="en-US" dirty="0" smtClean="0"/>
              <a:t>언어의 기본 구조 </a:t>
            </a:r>
            <a:r>
              <a:rPr lang="en-US" altLang="ko-KR" dirty="0" smtClean="0"/>
              <a:t>–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Step1~Step3 (6/15)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b="1" dirty="0" smtClean="0">
                <a:solidFill>
                  <a:schemeClr val="accent6">
                    <a:lumMod val="75000"/>
                  </a:schemeClr>
                </a:solidFill>
              </a:rPr>
              <a:t>Step2 – </a:t>
            </a:r>
            <a:r>
              <a:rPr lang="ko-KR" altLang="en-US" sz="2600" b="1" dirty="0" smtClean="0">
                <a:solidFill>
                  <a:schemeClr val="accent6">
                    <a:lumMod val="75000"/>
                  </a:schemeClr>
                </a:solidFill>
              </a:rPr>
              <a:t>전처리기와 헤더파일</a:t>
            </a:r>
            <a:endParaRPr lang="en-US" altLang="ko-KR" sz="2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ko-KR" sz="1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①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전처리기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(preprocessor)- #  </a:t>
            </a:r>
            <a:r>
              <a:rPr lang="en-US" altLang="ko-KR" b="1" dirty="0" smtClean="0"/>
              <a:t>:  </a:t>
            </a:r>
            <a:r>
              <a:rPr lang="ko-KR" altLang="en-US" b="1" dirty="0" smtClean="0"/>
              <a:t>컴파일을 수행하기 전에 먼저 처리하는 기호</a:t>
            </a:r>
            <a:endParaRPr lang="en-US" altLang="ko-KR" b="1" dirty="0" smtClean="0"/>
          </a:p>
          <a:p>
            <a:pPr lvl="2">
              <a:buNone/>
            </a:pPr>
            <a:endParaRPr lang="en-US" altLang="ko-KR" b="1" dirty="0" smtClean="0"/>
          </a:p>
          <a:p>
            <a:pPr lvl="2">
              <a:buNone/>
            </a:pPr>
            <a:r>
              <a:rPr lang="ko-KR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 include </a:t>
            </a:r>
            <a:r>
              <a:rPr lang="en-US" altLang="ko-KR" sz="1900" b="1" dirty="0" smtClean="0"/>
              <a:t>: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900" b="1" dirty="0" smtClean="0"/>
              <a:t>‘</a:t>
            </a:r>
            <a:r>
              <a:rPr lang="ko-KR" altLang="en-US" sz="1900" b="1" dirty="0" smtClean="0"/>
              <a:t>포함하다</a:t>
            </a:r>
            <a:r>
              <a:rPr lang="en-US" altLang="ko-KR" sz="1900" b="1" dirty="0" smtClean="0"/>
              <a:t>’ </a:t>
            </a:r>
            <a:r>
              <a:rPr lang="ko-KR" altLang="en-US" sz="1900" b="1" dirty="0" smtClean="0"/>
              <a:t>라는 뜻을 가지며</a:t>
            </a:r>
            <a:r>
              <a:rPr lang="en-US" altLang="ko-KR" sz="1900" b="1" dirty="0" smtClean="0"/>
              <a:t>, </a:t>
            </a:r>
            <a:r>
              <a:rPr lang="ko-KR" altLang="en-US" sz="1900" b="1" dirty="0" smtClean="0"/>
              <a:t>전처리를 지시</a:t>
            </a:r>
            <a:endParaRPr lang="en-US" altLang="ko-KR" sz="1900" b="1" dirty="0" smtClean="0"/>
          </a:p>
          <a:p>
            <a:pPr lvl="2">
              <a:buNone/>
            </a:pPr>
            <a:endParaRPr lang="en-US" altLang="ko-KR" sz="1900" b="1" dirty="0" smtClean="0"/>
          </a:p>
          <a:p>
            <a:pPr lvl="2">
              <a:buNone/>
            </a:pPr>
            <a:r>
              <a:rPr lang="ko-KR" altLang="en-US" sz="1900" b="1" dirty="0" smtClean="0">
                <a:solidFill>
                  <a:schemeClr val="accent6">
                    <a:lumMod val="75000"/>
                  </a:schemeClr>
                </a:solidFill>
              </a:rPr>
              <a:t>③ 헤더파일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(Header File) </a:t>
            </a:r>
            <a:r>
              <a:rPr lang="en-US" altLang="ko-KR" sz="1900" b="1" dirty="0" smtClean="0"/>
              <a:t>: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900" b="1" dirty="0" smtClean="0"/>
              <a:t>확장자 </a:t>
            </a:r>
            <a:r>
              <a:rPr lang="en-US" altLang="ko-KR" sz="1900" b="1" dirty="0" smtClean="0"/>
              <a:t>.h</a:t>
            </a:r>
            <a:r>
              <a:rPr lang="ko-KR" altLang="en-US" sz="1900" b="1" dirty="0" smtClean="0"/>
              <a:t>를 가지는 파일</a:t>
            </a:r>
            <a:endParaRPr lang="en-US" altLang="ko-KR" sz="1900" b="1" dirty="0" smtClean="0"/>
          </a:p>
          <a:p>
            <a:pPr lvl="2">
              <a:buNone/>
            </a:pPr>
            <a:r>
              <a:rPr lang="en-US" altLang="ko-KR" sz="1900" b="1" dirty="0" smtClean="0"/>
              <a:t>	-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stdio</a:t>
            </a:r>
            <a:r>
              <a:rPr lang="en-US" altLang="ko-KR" sz="1900" b="1" dirty="0" smtClean="0"/>
              <a:t> </a:t>
            </a:r>
            <a:r>
              <a:rPr lang="ko-KR" altLang="en-US" sz="1900" b="1" dirty="0" smtClean="0"/>
              <a:t>  의미 </a:t>
            </a:r>
            <a:r>
              <a:rPr lang="en-US" altLang="ko-KR" sz="1900" b="1" dirty="0" smtClean="0"/>
              <a:t>: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US" altLang="ko-KR" sz="1900" b="1" dirty="0" smtClean="0"/>
              <a:t>an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ko-KR" sz="1900" b="1" dirty="0" smtClean="0"/>
              <a:t>ard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ko-KR" sz="1900" b="1" dirty="0" smtClean="0"/>
              <a:t>nput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ko-KR" sz="1900" b="1" dirty="0" smtClean="0"/>
              <a:t>utput (</a:t>
            </a:r>
            <a:r>
              <a:rPr lang="ko-KR" altLang="en-US" sz="1900" b="1" dirty="0" smtClean="0"/>
              <a:t>표준 입력 출력</a:t>
            </a:r>
            <a:r>
              <a:rPr lang="en-US" altLang="ko-KR" sz="1900" b="1" dirty="0" smtClean="0"/>
              <a:t>)</a:t>
            </a:r>
          </a:p>
          <a:p>
            <a:pPr lvl="2">
              <a:buNone/>
            </a:pPr>
            <a:r>
              <a:rPr lang="en-US" altLang="ko-KR" sz="1900" b="1" dirty="0" smtClean="0"/>
              <a:t>   -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</a:rPr>
              <a:t>stdio.h</a:t>
            </a:r>
            <a:r>
              <a:rPr lang="ko-KR" altLang="en-US" sz="1900" b="1" dirty="0" smtClean="0"/>
              <a:t> 의미 </a:t>
            </a:r>
            <a:r>
              <a:rPr lang="en-US" altLang="ko-KR" sz="1900" b="1" dirty="0" smtClean="0"/>
              <a:t>: </a:t>
            </a:r>
            <a:r>
              <a:rPr lang="ko-KR" altLang="en-US" sz="1900" b="1" dirty="0" smtClean="0">
                <a:solidFill>
                  <a:schemeClr val="accent6">
                    <a:lumMod val="75000"/>
                  </a:schemeClr>
                </a:solidFill>
              </a:rPr>
              <a:t>표준 입력 출력</a:t>
            </a:r>
            <a:r>
              <a:rPr lang="ko-KR" altLang="en-US" sz="1900" b="1" dirty="0" smtClean="0"/>
              <a:t> 함수들을 가지고 있는 헤더 파일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57356" y="2272721"/>
            <a:ext cx="360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# </a:t>
            </a:r>
            <a:r>
              <a:rPr lang="en-US" altLang="ko-KR" sz="2800" b="1" dirty="0" smtClean="0"/>
              <a:t>include &lt;stdio.h&gt;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28794" y="2415597"/>
            <a:ext cx="285752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96870" y="2415597"/>
            <a:ext cx="128588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75964" y="2415597"/>
            <a:ext cx="1681854" cy="3571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57356" y="20655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①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7742" y="2060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0736" y="2060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③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14365</TotalTime>
  <Words>2783</Words>
  <Application>Microsoft Office PowerPoint</Application>
  <PresentationFormat>화면 슬라이드 쇼(4:3)</PresentationFormat>
  <Paragraphs>662</Paragraphs>
  <Slides>50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-Part1- 제2장 C 언어의 기본 구조와 표준 입출력 </vt:lpstr>
      <vt:lpstr>학습목차</vt:lpstr>
      <vt:lpstr>슬라이드 3</vt:lpstr>
      <vt:lpstr>2.1 C언어의 기본 구조 – Step1~Step3 (1/15)</vt:lpstr>
      <vt:lpstr>2.1 C언어의 기본 구조 – Step1~Step3 (2/15) </vt:lpstr>
      <vt:lpstr>2.1 C언어의 기본 구조 – Step1~Step3 (3/15) </vt:lpstr>
      <vt:lpstr>2.1 C언어의 기본 구조 – Step1~Step3 (4/15) </vt:lpstr>
      <vt:lpstr>2.1 C언어의 기본 구조 – Step1~Step3 (5/15)</vt:lpstr>
      <vt:lpstr>2.1 C언어의 기본 구조 – Step1~Step3 (6/15) </vt:lpstr>
      <vt:lpstr>2.1 C언어의 기본 구조 – Step1~Step3 (7/15) </vt:lpstr>
      <vt:lpstr>2.1 C언어의 기본 구조 – Step1~Step3 (8/15) </vt:lpstr>
      <vt:lpstr>2.1 C언어의 기본 구조 – Step1~Step3 (9/15)</vt:lpstr>
      <vt:lpstr>2.1 C언어의 기본 구조 – Step1~Step3 (10/15) </vt:lpstr>
      <vt:lpstr>2.1 C언어의 기본 구조 – Step1~Step3 (11/15) </vt:lpstr>
      <vt:lpstr>2.1 C언어의 기본 구조 – Step1~Step3 (12/15) </vt:lpstr>
      <vt:lpstr>2.1 C언어의 기본 구조 – Step1~Step3 (13/15) </vt:lpstr>
      <vt:lpstr>2.1 C언어의 기본 구조 – Step1~Step3 (14/15) </vt:lpstr>
      <vt:lpstr>2.1 C언어의 기본 구조 – Step1~Step3 (15/15) </vt:lpstr>
      <vt:lpstr>슬라이드 19</vt:lpstr>
      <vt:lpstr>2.2 Hello C world (1/2) - 소스코드</vt:lpstr>
      <vt:lpstr>2.2 Hello C world (2/2) - 주석</vt:lpstr>
      <vt:lpstr>슬라이드 22</vt:lpstr>
      <vt:lpstr>2.3 모니터에 데이터 출력하기 – printf() 함수 (1/18) </vt:lpstr>
      <vt:lpstr>2.3 모니터에 데이터 출력하기 – printf() 함수 (2/18) </vt:lpstr>
      <vt:lpstr>2.3 모니터에 데이터 출력하기 – printf() 함수 (3/18) </vt:lpstr>
      <vt:lpstr>2.3 모니터에 데이터 출력하기 – printf() 함수 (4/18) </vt:lpstr>
      <vt:lpstr>2.3 모니터에 데이터 출력하기 – printf() 함수 (5/18) </vt:lpstr>
      <vt:lpstr>2.3 모니터에 데이터 출력하기 – printf() 함수 (6/18) </vt:lpstr>
      <vt:lpstr>2.3 모니터에 데이터 출력하기 – printf() 함수 (7/18) </vt:lpstr>
      <vt:lpstr>2.3 모니터에 데이터 출력하기 – printf() 함수 (8/18) </vt:lpstr>
      <vt:lpstr>2.3 모니터에 데이터 출력하기 – printf() 함수 (9/18) </vt:lpstr>
      <vt:lpstr>2.3 모니터에 데이터 출력하기 – printf() 함수 (10/18) </vt:lpstr>
      <vt:lpstr>2.3 모니터에 데이터 출력하기 – printf() 함수 (11/18) </vt:lpstr>
      <vt:lpstr>2.3 모니터에 데이터 출력하기 – printf() 함수 (12/18) </vt:lpstr>
      <vt:lpstr>2.3 모니터에 데이터 출력하기 – printf() 함수 (13/18) </vt:lpstr>
      <vt:lpstr>2.3 모니터에 데이터 출력하기 – printf() 함수 (14/18) </vt:lpstr>
      <vt:lpstr>2.3 모니터에 데이터 출력하기 – printf() 함수 (15/18) </vt:lpstr>
      <vt:lpstr>2.3 모니터에 데이터 출력하기 – printf() 함수 (16/18) </vt:lpstr>
      <vt:lpstr>2.3 모니터에 데이터 출력하기 – printf() 함수 (17/18) </vt:lpstr>
      <vt:lpstr>2.3 모니터에 데이터 출력하기 – printf() 함수 (18/18) </vt:lpstr>
      <vt:lpstr>슬라이드 41</vt:lpstr>
      <vt:lpstr>2.4 키보드로부터 데이터 입력받기 – scanf() 함수 (1/8) </vt:lpstr>
      <vt:lpstr>2.4 키보드로부터 데이터 입력받기 – scanf() 함수 (2/8) </vt:lpstr>
      <vt:lpstr>2.4 키보드로부터 데이터 입력받기 – scanf() 함수 (3/8) </vt:lpstr>
      <vt:lpstr>2.4 키보드로부터 데이터 입력받기 – scanf() 함수 (4/8) </vt:lpstr>
      <vt:lpstr>2.4 키보드로부터 데이터 입력받기 – scanf() 함수 (5/8) </vt:lpstr>
      <vt:lpstr>2.4 키보드로부터 데이터 입력받기 – scanf() 함수 (6/8) </vt:lpstr>
      <vt:lpstr>2.4 키보드로부터 데이터 입력받기 – scanf() 함수 (7/8) </vt:lpstr>
      <vt:lpstr>2.4 키보드로부터 데이터 입력받기 – scanf() 함수 (8/8) 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988</cp:revision>
  <dcterms:created xsi:type="dcterms:W3CDTF">2009-09-09T07:37:10Z</dcterms:created>
  <dcterms:modified xsi:type="dcterms:W3CDTF">2011-03-02T03:48:16Z</dcterms:modified>
</cp:coreProperties>
</file>