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61" r:id="rId2"/>
    <p:sldId id="311" r:id="rId3"/>
    <p:sldId id="388" r:id="rId4"/>
    <p:sldId id="621" r:id="rId5"/>
    <p:sldId id="471" r:id="rId6"/>
    <p:sldId id="472" r:id="rId7"/>
    <p:sldId id="633" r:id="rId8"/>
    <p:sldId id="560" r:id="rId9"/>
    <p:sldId id="561" r:id="rId10"/>
    <p:sldId id="477" r:id="rId11"/>
    <p:sldId id="634" r:id="rId12"/>
    <p:sldId id="478" r:id="rId13"/>
    <p:sldId id="480" r:id="rId14"/>
    <p:sldId id="481" r:id="rId15"/>
    <p:sldId id="562" r:id="rId16"/>
    <p:sldId id="635" r:id="rId17"/>
    <p:sldId id="563" r:id="rId18"/>
    <p:sldId id="564" r:id="rId19"/>
    <p:sldId id="565" r:id="rId20"/>
    <p:sldId id="566" r:id="rId21"/>
    <p:sldId id="487" r:id="rId22"/>
    <p:sldId id="636" r:id="rId23"/>
    <p:sldId id="488" r:id="rId24"/>
    <p:sldId id="567" r:id="rId25"/>
    <p:sldId id="568" r:id="rId26"/>
    <p:sldId id="569" r:id="rId27"/>
    <p:sldId id="461" r:id="rId28"/>
    <p:sldId id="622" r:id="rId29"/>
    <p:sldId id="494" r:id="rId30"/>
    <p:sldId id="570" r:id="rId31"/>
    <p:sldId id="571" r:id="rId32"/>
    <p:sldId id="637" r:id="rId33"/>
    <p:sldId id="573" r:id="rId34"/>
    <p:sldId id="500" r:id="rId35"/>
    <p:sldId id="501" r:id="rId36"/>
    <p:sldId id="638" r:id="rId37"/>
    <p:sldId id="502" r:id="rId38"/>
    <p:sldId id="576" r:id="rId39"/>
    <p:sldId id="499" r:id="rId40"/>
    <p:sldId id="462" r:id="rId41"/>
    <p:sldId id="623" r:id="rId42"/>
    <p:sldId id="505" r:id="rId43"/>
    <p:sldId id="578" r:id="rId44"/>
    <p:sldId id="639" r:id="rId45"/>
    <p:sldId id="579" r:id="rId46"/>
    <p:sldId id="509" r:id="rId47"/>
    <p:sldId id="640" r:id="rId48"/>
    <p:sldId id="583" r:id="rId49"/>
    <p:sldId id="584" r:id="rId50"/>
    <p:sldId id="641" r:id="rId51"/>
    <p:sldId id="467" r:id="rId52"/>
    <p:sldId id="624" r:id="rId53"/>
    <p:sldId id="642" r:id="rId54"/>
    <p:sldId id="585" r:id="rId55"/>
    <p:sldId id="587" r:id="rId56"/>
    <p:sldId id="589" r:id="rId57"/>
    <p:sldId id="631" r:id="rId58"/>
    <p:sldId id="591" r:id="rId59"/>
    <p:sldId id="593" r:id="rId60"/>
    <p:sldId id="594" r:id="rId61"/>
    <p:sldId id="632" r:id="rId62"/>
    <p:sldId id="529" r:id="rId63"/>
    <p:sldId id="596" r:id="rId64"/>
    <p:sldId id="597" r:id="rId65"/>
    <p:sldId id="600" r:id="rId66"/>
    <p:sldId id="601" r:id="rId67"/>
    <p:sldId id="605" r:id="rId68"/>
    <p:sldId id="607" r:id="rId69"/>
    <p:sldId id="468" r:id="rId70"/>
    <p:sldId id="627" r:id="rId71"/>
    <p:sldId id="540" r:id="rId72"/>
    <p:sldId id="608" r:id="rId73"/>
    <p:sldId id="609" r:id="rId74"/>
    <p:sldId id="545" r:id="rId75"/>
    <p:sldId id="610" r:id="rId76"/>
    <p:sldId id="611" r:id="rId77"/>
    <p:sldId id="643" r:id="rId78"/>
    <p:sldId id="549" r:id="rId79"/>
    <p:sldId id="612" r:id="rId80"/>
    <p:sldId id="552" r:id="rId81"/>
    <p:sldId id="645" r:id="rId82"/>
    <p:sldId id="469" r:id="rId83"/>
    <p:sldId id="629" r:id="rId84"/>
    <p:sldId id="553" r:id="rId85"/>
    <p:sldId id="554" r:id="rId86"/>
    <p:sldId id="616" r:id="rId87"/>
    <p:sldId id="617" r:id="rId88"/>
    <p:sldId id="646" r:id="rId89"/>
    <p:sldId id="630" r:id="rId90"/>
    <p:sldId id="558" r:id="rId91"/>
    <p:sldId id="618" r:id="rId92"/>
    <p:sldId id="346" r:id="rId9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0668" autoAdjust="0"/>
  </p:normalViewPr>
  <p:slideViewPr>
    <p:cSldViewPr>
      <p:cViewPr>
        <p:scale>
          <a:sx n="66" d="100"/>
          <a:sy n="66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-Part3-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구조체와 </a:t>
            </a:r>
            <a:r>
              <a:rPr lang="ko-KR" altLang="en-US" b="1" dirty="0" err="1" smtClean="0">
                <a:ln>
                  <a:noFill/>
                </a:ln>
                <a:solidFill>
                  <a:schemeClr val="tx1"/>
                </a:solidFill>
              </a:rPr>
              <a:t>공용체란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(5/18)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일반 변수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vs.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구조체 변수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7696" y="2595470"/>
            <a:ext cx="928694" cy="557210"/>
          </a:xfrm>
          <a:prstGeom prst="rect">
            <a:avLst/>
          </a:prstGeom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 smtClean="0"/>
              <a:t>==</a:t>
            </a:r>
            <a:endParaRPr lang="ko-KR" altLang="en-US" sz="3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3124050" y="2047772"/>
            <a:ext cx="1285884" cy="1643074"/>
            <a:chOff x="1512866" y="1474774"/>
            <a:chExt cx="1285884" cy="1643074"/>
          </a:xfrm>
        </p:grpSpPr>
        <p:sp>
          <p:nvSpPr>
            <p:cNvPr id="34" name="직사각형 33"/>
            <p:cNvSpPr/>
            <p:nvPr/>
          </p:nvSpPr>
          <p:spPr>
            <a:xfrm>
              <a:off x="1512866" y="2039934"/>
              <a:ext cx="71438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int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285984" y="2065334"/>
              <a:ext cx="512766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12866" y="2606676"/>
              <a:ext cx="72708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298684" y="2632076"/>
              <a:ext cx="500066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c;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512866" y="1474774"/>
              <a:ext cx="71438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285984" y="1500174"/>
              <a:ext cx="512766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a;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170352" y="2657376"/>
            <a:ext cx="714380" cy="500066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22832" y="2673252"/>
            <a:ext cx="1130308" cy="485772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 b, c ;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08174" y="4741778"/>
            <a:ext cx="2143140" cy="500066"/>
            <a:chOff x="1428728" y="3643314"/>
            <a:chExt cx="2143140" cy="500066"/>
          </a:xfrm>
        </p:grpSpPr>
        <p:sp>
          <p:nvSpPr>
            <p:cNvPr id="32" name="직사각형 31"/>
            <p:cNvSpPr/>
            <p:nvPr/>
          </p:nvSpPr>
          <p:spPr>
            <a:xfrm>
              <a:off x="1428728" y="3643314"/>
              <a:ext cx="142876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struct point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911464" y="3649670"/>
              <a:ext cx="660404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p1;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08174" y="5313282"/>
            <a:ext cx="2143140" cy="500066"/>
            <a:chOff x="1428728" y="3643314"/>
            <a:chExt cx="2143140" cy="500066"/>
          </a:xfrm>
        </p:grpSpPr>
        <p:sp>
          <p:nvSpPr>
            <p:cNvPr id="30" name="직사각형 29"/>
            <p:cNvSpPr/>
            <p:nvPr/>
          </p:nvSpPr>
          <p:spPr>
            <a:xfrm>
              <a:off x="1428728" y="3643314"/>
              <a:ext cx="142876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struct point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911464" y="3649670"/>
              <a:ext cx="660404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p2;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08174" y="5884786"/>
            <a:ext cx="2143140" cy="500066"/>
            <a:chOff x="1428728" y="3643314"/>
            <a:chExt cx="2143140" cy="500066"/>
          </a:xfrm>
        </p:grpSpPr>
        <p:sp>
          <p:nvSpPr>
            <p:cNvPr id="28" name="직사각형 27"/>
            <p:cNvSpPr/>
            <p:nvPr/>
          </p:nvSpPr>
          <p:spPr>
            <a:xfrm>
              <a:off x="1428728" y="3643314"/>
              <a:ext cx="1428760" cy="5000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struct point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911464" y="3649670"/>
              <a:ext cx="660404" cy="485772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p3;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175114" y="5241844"/>
            <a:ext cx="928694" cy="557210"/>
          </a:xfrm>
          <a:prstGeom prst="rect">
            <a:avLst/>
          </a:prstGeom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 smtClean="0"/>
              <a:t>==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6037132" y="5313282"/>
            <a:ext cx="1428760" cy="500066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struct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19868" y="5319638"/>
            <a:ext cx="1517660" cy="485772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p1, p2, p3;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3052612" y="16191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자료형</a:t>
            </a:r>
            <a:endParaRPr lang="ko-KR" altLang="en-US" sz="1600" b="1" dirty="0"/>
          </a:p>
        </p:txBody>
      </p:sp>
      <p:sp>
        <p:nvSpPr>
          <p:cNvPr id="16" name="TextBox 25"/>
          <p:cNvSpPr txBox="1"/>
          <p:nvPr/>
        </p:nvSpPr>
        <p:spPr>
          <a:xfrm>
            <a:off x="3838446" y="16159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변수</a:t>
            </a:r>
            <a:endParaRPr lang="ko-KR" altLang="en-US" sz="1600" b="1" dirty="0"/>
          </a:p>
        </p:txBody>
      </p:sp>
      <p:sp>
        <p:nvSpPr>
          <p:cNvPr id="17" name="TextBox 26"/>
          <p:cNvSpPr txBox="1"/>
          <p:nvPr/>
        </p:nvSpPr>
        <p:spPr>
          <a:xfrm>
            <a:off x="5124298" y="22573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자료형</a:t>
            </a:r>
            <a:endParaRPr lang="ko-KR" altLang="en-US" sz="1600" b="1" dirty="0"/>
          </a:p>
        </p:txBody>
      </p:sp>
      <p:sp>
        <p:nvSpPr>
          <p:cNvPr id="18" name="TextBox 27"/>
          <p:cNvSpPr txBox="1"/>
          <p:nvPr/>
        </p:nvSpPr>
        <p:spPr>
          <a:xfrm>
            <a:off x="6159653" y="22668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변수</a:t>
            </a:r>
            <a:endParaRPr lang="ko-KR" altLang="en-US" sz="1600" b="1" dirty="0"/>
          </a:p>
        </p:txBody>
      </p:sp>
      <p:sp>
        <p:nvSpPr>
          <p:cNvPr id="19" name="TextBox 28"/>
          <p:cNvSpPr txBox="1"/>
          <p:nvPr/>
        </p:nvSpPr>
        <p:spPr>
          <a:xfrm>
            <a:off x="250654" y="25478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일반 변수의 선언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2427132" y="2585938"/>
            <a:ext cx="428628" cy="34175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30"/>
          <p:cNvSpPr txBox="1"/>
          <p:nvPr/>
        </p:nvSpPr>
        <p:spPr>
          <a:xfrm>
            <a:off x="3430325" y="43698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자료형</a:t>
            </a:r>
            <a:endParaRPr lang="ko-KR" altLang="en-US" sz="1600" b="1" dirty="0"/>
          </a:p>
        </p:txBody>
      </p:sp>
      <p:sp>
        <p:nvSpPr>
          <p:cNvPr id="22" name="TextBox 31"/>
          <p:cNvSpPr txBox="1"/>
          <p:nvPr/>
        </p:nvSpPr>
        <p:spPr>
          <a:xfrm>
            <a:off x="4618179" y="4377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변수</a:t>
            </a:r>
            <a:endParaRPr lang="ko-KR" altLang="en-US" sz="1600" b="1" dirty="0"/>
          </a:p>
        </p:txBody>
      </p:sp>
      <p:sp>
        <p:nvSpPr>
          <p:cNvPr id="23" name="TextBox 32"/>
          <p:cNvSpPr txBox="1"/>
          <p:nvPr/>
        </p:nvSpPr>
        <p:spPr>
          <a:xfrm>
            <a:off x="6335584" y="49540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자료형</a:t>
            </a:r>
            <a:endParaRPr lang="ko-KR" altLang="en-US" sz="1600" b="1" dirty="0"/>
          </a:p>
        </p:txBody>
      </p:sp>
      <p:sp>
        <p:nvSpPr>
          <p:cNvPr id="24" name="TextBox 33"/>
          <p:cNvSpPr txBox="1"/>
          <p:nvPr/>
        </p:nvSpPr>
        <p:spPr>
          <a:xfrm>
            <a:off x="7975765" y="49747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변수</a:t>
            </a:r>
            <a:endParaRPr lang="ko-KR" altLang="en-US" sz="1600" b="1" dirty="0"/>
          </a:p>
        </p:txBody>
      </p:sp>
      <p:sp>
        <p:nvSpPr>
          <p:cNvPr id="25" name="TextBox 34"/>
          <p:cNvSpPr txBox="1"/>
          <p:nvPr/>
        </p:nvSpPr>
        <p:spPr>
          <a:xfrm>
            <a:off x="187154" y="531384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구조체 변수의 선언</a:t>
            </a:r>
            <a:endParaRPr lang="ko-KR" altLang="en-US" b="1" dirty="0"/>
          </a:p>
        </p:txBody>
      </p:sp>
      <p:sp>
        <p:nvSpPr>
          <p:cNvPr id="26" name="오른쪽 화살표 25"/>
          <p:cNvSpPr/>
          <p:nvPr/>
        </p:nvSpPr>
        <p:spPr>
          <a:xfrm>
            <a:off x="2503332" y="5333478"/>
            <a:ext cx="428628" cy="34175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50654" y="4140112"/>
            <a:ext cx="8786874" cy="158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576064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구조체 정의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구조체 변수로 멤버 변수에 접근하기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④ 구조체 변수의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⑤ 구조체 변수의 복사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35726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96752"/>
            <a:ext cx="7920880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group                  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a;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b;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 group g1;    	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g1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g1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.a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=10;            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변수로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멤버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접근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g1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.b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=1.1234;      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변수로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멤버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접근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("g1.a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g1.a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("g1.b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%lf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g1.b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  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(6/18)---[1-1.c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(7/18)---[1-1.c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메모리 구조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Gubug\바탕 화면\C언어 강의자료\re_c_\PART3\P3-Ch01_07.jpg"/>
          <p:cNvPicPr>
            <a:picLocks noChangeAspect="1" noChangeArrowheads="1"/>
          </p:cNvPicPr>
          <p:nvPr/>
        </p:nvPicPr>
        <p:blipFill>
          <a:blip r:embed="rId2" cstate="print"/>
          <a:srcRect l="-6638" t="-10355" r="-4244" b="-10250"/>
          <a:stretch>
            <a:fillRect/>
          </a:stretch>
        </p:blipFill>
        <p:spPr bwMode="auto">
          <a:xfrm>
            <a:off x="928662" y="2571744"/>
            <a:ext cx="6671272" cy="300039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306048"/>
            <a:ext cx="7920880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group            	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a;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b;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struct group g1;        	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g1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%lf",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&amp;g1.a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&amp;g1.b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 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데이터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en-US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("g1.a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g1.a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("g1.b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%lf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g1.b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(8/18)---[1-2.c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(9/18)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변수를 사용하는 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구조체 변수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멤버 변수에 접근하게 해주는 구조체 변수의 이름을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접근 연산자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구조체 변수로 멤버 변수에 접근하는 연산자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멤버 변수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접근하려는 멤버 변수의 이름을 지정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Gubug\바탕 화면\C언어 강의자료\re_c_\PART3\P3-Ch01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367591" cy="1855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576064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구조체 정의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구조체 변수로 멤버 변수에 접근하기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④ 구조체 변수의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⑤ 구조체 변수의 복사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4066439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340768"/>
            <a:ext cx="7920880" cy="470898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10, 20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}; 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변수의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초기화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p1.x, p1.y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  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(10/18)---[1-3.c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(11/18)---[1-3.c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메모리 구조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Gubug\바탕 화면\C언어 강의자료\re_c_\PART3\P3-Ch01_09.jpg"/>
          <p:cNvPicPr>
            <a:picLocks noChangeAspect="1" noChangeArrowheads="1"/>
          </p:cNvPicPr>
          <p:nvPr/>
        </p:nvPicPr>
        <p:blipFill>
          <a:blip r:embed="rId2" cstate="print"/>
          <a:srcRect l="-2784" t="-5768" r="-2638" b="-6336"/>
          <a:stretch>
            <a:fillRect/>
          </a:stretch>
        </p:blipFill>
        <p:spPr bwMode="auto">
          <a:xfrm>
            <a:off x="1383757" y="2443512"/>
            <a:ext cx="6140571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268760"/>
            <a:ext cx="8606190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={10, 20};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p2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={30, 40};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p3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={0, 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p3.x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= p2.x - p1.x;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p3.y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= p2.y - p1.y;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p3.x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p3.y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(12/18)---[1-4.c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72066" y="2143116"/>
            <a:ext cx="3571900" cy="3357586"/>
            <a:chOff x="2390760" y="2071678"/>
            <a:chExt cx="3571900" cy="3357586"/>
          </a:xfrm>
        </p:grpSpPr>
        <p:sp>
          <p:nvSpPr>
            <p:cNvPr id="35" name="직사각형 34"/>
            <p:cNvSpPr/>
            <p:nvPr/>
          </p:nvSpPr>
          <p:spPr>
            <a:xfrm>
              <a:off x="2390760" y="2071678"/>
              <a:ext cx="3571900" cy="335758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623428" y="4516824"/>
              <a:ext cx="192882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 flipH="1" flipV="1">
              <a:off x="2632821" y="3518280"/>
              <a:ext cx="200026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6"/>
            <p:cNvSpPr txBox="1"/>
            <p:nvPr/>
          </p:nvSpPr>
          <p:spPr>
            <a:xfrm>
              <a:off x="2571736" y="3295235"/>
              <a:ext cx="505267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Y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축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67"/>
            <p:cNvSpPr txBox="1"/>
            <p:nvPr/>
          </p:nvSpPr>
          <p:spPr>
            <a:xfrm>
              <a:off x="3811680" y="4661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10</a:t>
              </a:r>
              <a:endParaRPr lang="ko-KR" altLang="en-US" sz="1200" b="1" dirty="0"/>
            </a:p>
          </p:txBody>
        </p:sp>
        <p:sp>
          <p:nvSpPr>
            <p:cNvPr id="11" name="TextBox 68"/>
            <p:cNvSpPr txBox="1"/>
            <p:nvPr/>
          </p:nvSpPr>
          <p:spPr>
            <a:xfrm>
              <a:off x="4240308" y="46803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</a:t>
              </a:r>
              <a:endParaRPr lang="ko-KR" altLang="en-US" sz="1200" b="1" dirty="0"/>
            </a:p>
          </p:txBody>
        </p:sp>
        <p:sp>
          <p:nvSpPr>
            <p:cNvPr id="12" name="TextBox 69"/>
            <p:cNvSpPr txBox="1"/>
            <p:nvPr/>
          </p:nvSpPr>
          <p:spPr>
            <a:xfrm>
              <a:off x="4673699" y="467006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30</a:t>
              </a:r>
              <a:endParaRPr lang="ko-KR" altLang="en-US" sz="1200" b="1" dirty="0"/>
            </a:p>
          </p:txBody>
        </p:sp>
        <p:sp>
          <p:nvSpPr>
            <p:cNvPr id="13" name="TextBox 70"/>
            <p:cNvSpPr txBox="1"/>
            <p:nvPr/>
          </p:nvSpPr>
          <p:spPr>
            <a:xfrm>
              <a:off x="5107089" y="46803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40</a:t>
              </a:r>
              <a:endParaRPr lang="ko-KR" altLang="en-US" sz="12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5400000">
              <a:off x="3925847" y="4580325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4358180" y="45898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4790513" y="45898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5222845" y="45898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480552" y="4093753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480552" y="366883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80552" y="3243906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80552" y="2818982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82"/>
            <p:cNvSpPr txBox="1"/>
            <p:nvPr/>
          </p:nvSpPr>
          <p:spPr>
            <a:xfrm>
              <a:off x="3132887" y="394770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10</a:t>
              </a:r>
              <a:endParaRPr lang="ko-KR" altLang="en-US" sz="1200" b="1" dirty="0"/>
            </a:p>
          </p:txBody>
        </p:sp>
        <p:sp>
          <p:nvSpPr>
            <p:cNvPr id="23" name="TextBox 83"/>
            <p:cNvSpPr txBox="1"/>
            <p:nvPr/>
          </p:nvSpPr>
          <p:spPr>
            <a:xfrm>
              <a:off x="3123362" y="352782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</a:t>
              </a:r>
              <a:endParaRPr lang="ko-KR" altLang="en-US" sz="1200" b="1" dirty="0"/>
            </a:p>
          </p:txBody>
        </p:sp>
        <p:sp>
          <p:nvSpPr>
            <p:cNvPr id="24" name="TextBox 84"/>
            <p:cNvSpPr txBox="1"/>
            <p:nvPr/>
          </p:nvSpPr>
          <p:spPr>
            <a:xfrm>
              <a:off x="3116350" y="309919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30</a:t>
              </a:r>
              <a:endParaRPr lang="ko-KR" altLang="en-US" sz="1200" b="1" dirty="0"/>
            </a:p>
          </p:txBody>
        </p:sp>
        <p:sp>
          <p:nvSpPr>
            <p:cNvPr id="25" name="TextBox 85"/>
            <p:cNvSpPr txBox="1"/>
            <p:nvPr/>
          </p:nvSpPr>
          <p:spPr>
            <a:xfrm>
              <a:off x="3123362" y="267057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40</a:t>
              </a:r>
              <a:endParaRPr lang="ko-KR" altLang="en-US" sz="1200" b="1" dirty="0"/>
            </a:p>
          </p:txBody>
        </p:sp>
        <p:sp>
          <p:nvSpPr>
            <p:cNvPr id="26" name="TextBox 88"/>
            <p:cNvSpPr txBox="1"/>
            <p:nvPr/>
          </p:nvSpPr>
          <p:spPr>
            <a:xfrm>
              <a:off x="3766304" y="329261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p1</a:t>
              </a:r>
              <a:r>
                <a:rPr lang="en-US" altLang="ko-KR" sz="1200" b="1" dirty="0" smtClean="0"/>
                <a:t>(10,20)</a:t>
              </a:r>
              <a:endParaRPr lang="ko-KR" altLang="en-US" sz="1200" b="1" dirty="0"/>
            </a:p>
          </p:txBody>
        </p:sp>
        <p:sp>
          <p:nvSpPr>
            <p:cNvPr id="27" name="TextBox 89"/>
            <p:cNvSpPr txBox="1"/>
            <p:nvPr/>
          </p:nvSpPr>
          <p:spPr>
            <a:xfrm>
              <a:off x="4642610" y="239249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p2</a:t>
              </a:r>
              <a:r>
                <a:rPr lang="en-US" altLang="ko-KR" sz="1200" b="1" dirty="0" smtClean="0"/>
                <a:t>(30,40)</a:t>
              </a:r>
              <a:endParaRPr lang="ko-KR" altLang="en-US" sz="1200" b="1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3623428" y="2804694"/>
              <a:ext cx="1214446" cy="952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3999668" y="3661950"/>
              <a:ext cx="1714512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연결자 29"/>
            <p:cNvSpPr/>
            <p:nvPr/>
          </p:nvSpPr>
          <p:spPr>
            <a:xfrm>
              <a:off x="4813647" y="2752306"/>
              <a:ext cx="71438" cy="100010"/>
            </a:xfrm>
            <a:prstGeom prst="flowChartConnector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rot="5400000" flipH="1" flipV="1">
              <a:off x="3571040" y="4090578"/>
              <a:ext cx="85725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23428" y="367147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연결자 32"/>
            <p:cNvSpPr/>
            <p:nvPr/>
          </p:nvSpPr>
          <p:spPr>
            <a:xfrm>
              <a:off x="3961568" y="3609565"/>
              <a:ext cx="71438" cy="100010"/>
            </a:xfrm>
            <a:prstGeom prst="flowChartConnector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TextBox 103"/>
            <p:cNvSpPr txBox="1"/>
            <p:nvPr/>
          </p:nvSpPr>
          <p:spPr>
            <a:xfrm>
              <a:off x="4241724" y="4947834"/>
              <a:ext cx="51328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X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축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1556792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구조체란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388681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중첩 구조체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220570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구조체와 배열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052459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1.4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구조체와 포인터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822988" y="4884350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1.5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구조체와 함수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822988" y="5712664"/>
            <a:ext cx="71667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1.6 </a:t>
            </a:r>
            <a:r>
              <a:rPr kumimoji="1" lang="ko-KR" altLang="en-US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공용체와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열거형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(13/18)---[1-4.c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p1, p2, p3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메모리 구조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1785926"/>
            <a:ext cx="3113130" cy="4495831"/>
            <a:chOff x="3000364" y="1785926"/>
            <a:chExt cx="3113130" cy="4495831"/>
          </a:xfrm>
        </p:grpSpPr>
        <p:sp>
          <p:nvSpPr>
            <p:cNvPr id="7" name="직사각형 6"/>
            <p:cNvSpPr/>
            <p:nvPr/>
          </p:nvSpPr>
          <p:spPr>
            <a:xfrm>
              <a:off x="3900462" y="4845059"/>
              <a:ext cx="1028728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4903790" y="5074453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p1.x</a:t>
              </a:r>
              <a:endParaRPr lang="ko-KR" altLang="en-US" sz="1400" b="1" dirty="0"/>
            </a:p>
          </p:txBody>
        </p:sp>
        <p:sp>
          <p:nvSpPr>
            <p:cNvPr id="9" name="Text Box 53"/>
            <p:cNvSpPr txBox="1">
              <a:spLocks noChangeArrowheads="1"/>
            </p:cNvSpPr>
            <p:nvPr/>
          </p:nvSpPr>
          <p:spPr bwMode="auto">
            <a:xfrm>
              <a:off x="3013064" y="4689484"/>
              <a:ext cx="5588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latin typeface="+mj-lt"/>
                </a:rPr>
                <a:t>&amp;p1</a:t>
              </a:r>
              <a:endParaRPr lang="en-US" altLang="ko-KR" sz="1400" b="1" dirty="0">
                <a:latin typeface="+mj-lt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10800000">
              <a:off x="3479792" y="4857759"/>
              <a:ext cx="427038" cy="832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903658" y="5567377"/>
              <a:ext cx="1025532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4924324" y="5677473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p1.y</a:t>
              </a:r>
              <a:endParaRPr lang="ko-KR" altLang="en-US" sz="1400" b="1" dirty="0"/>
            </a:p>
          </p:txBody>
        </p:sp>
        <p:sp>
          <p:nvSpPr>
            <p:cNvPr id="13" name="오른쪽 중괄호 12"/>
            <p:cNvSpPr/>
            <p:nvPr/>
          </p:nvSpPr>
          <p:spPr>
            <a:xfrm>
              <a:off x="5360994" y="4916497"/>
              <a:ext cx="285752" cy="1357322"/>
            </a:xfrm>
            <a:prstGeom prst="rightBrac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5651508" y="536734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00462" y="3400423"/>
              <a:ext cx="1028728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30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4903790" y="3629817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p2.x</a:t>
              </a:r>
              <a:endParaRPr lang="ko-KR" altLang="en-US" sz="1400" b="1" dirty="0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3000364" y="3232148"/>
              <a:ext cx="5588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latin typeface="+mj-lt"/>
                </a:rPr>
                <a:t>&amp;p2</a:t>
              </a:r>
              <a:endParaRPr lang="en-US" altLang="ko-KR" sz="1400" b="1" dirty="0">
                <a:latin typeface="+mj-lt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3467092" y="3400423"/>
              <a:ext cx="427038" cy="832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903658" y="4122741"/>
              <a:ext cx="1025532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40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4924324" y="4232837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p2.y</a:t>
              </a:r>
              <a:endParaRPr lang="ko-KR" altLang="en-US" sz="1400" b="1" dirty="0"/>
            </a:p>
          </p:txBody>
        </p:sp>
        <p:sp>
          <p:nvSpPr>
            <p:cNvPr id="21" name="오른쪽 중괄호 20"/>
            <p:cNvSpPr/>
            <p:nvPr/>
          </p:nvSpPr>
          <p:spPr>
            <a:xfrm>
              <a:off x="5360994" y="3471861"/>
              <a:ext cx="285752" cy="1357322"/>
            </a:xfrm>
            <a:prstGeom prst="rightBrac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651508" y="392271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00462" y="1954201"/>
              <a:ext cx="1028728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4903790" y="2183595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p3.x</a:t>
              </a:r>
              <a:endParaRPr lang="ko-KR" altLang="en-US" sz="1400" b="1" dirty="0"/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3000364" y="1785926"/>
              <a:ext cx="5588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latin typeface="+mj-lt"/>
                </a:rPr>
                <a:t>&amp;p3</a:t>
              </a:r>
              <a:endParaRPr lang="en-US" altLang="ko-KR" sz="1400" b="1" dirty="0">
                <a:latin typeface="+mj-lt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rot="10800000">
              <a:off x="3467092" y="1954201"/>
              <a:ext cx="427038" cy="832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903658" y="2676519"/>
              <a:ext cx="1025532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4"/>
            <p:cNvSpPr txBox="1"/>
            <p:nvPr/>
          </p:nvSpPr>
          <p:spPr>
            <a:xfrm>
              <a:off x="4924324" y="2786615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p3.y</a:t>
              </a:r>
              <a:endParaRPr lang="ko-KR" altLang="en-US" sz="1400" b="1" dirty="0"/>
            </a:p>
          </p:txBody>
        </p:sp>
        <p:sp>
          <p:nvSpPr>
            <p:cNvPr id="29" name="오른쪽 중괄호 28"/>
            <p:cNvSpPr/>
            <p:nvPr/>
          </p:nvSpPr>
          <p:spPr>
            <a:xfrm>
              <a:off x="5360994" y="2025639"/>
              <a:ext cx="285752" cy="1357322"/>
            </a:xfrm>
            <a:prstGeom prst="rightBrac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TextBox 26"/>
            <p:cNvSpPr txBox="1"/>
            <p:nvPr/>
          </p:nvSpPr>
          <p:spPr>
            <a:xfrm>
              <a:off x="5651508" y="247649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(14/18)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변수의 초기화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중괄호를 이용한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구조체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초기화 시 주의사항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구조체 변수의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선언</a:t>
            </a:r>
            <a:r>
              <a:rPr lang="ko-KR" altLang="en-US" dirty="0" smtClean="0"/>
              <a:t>과 구조체 변수의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초기화</a:t>
            </a:r>
            <a:r>
              <a:rPr lang="ko-KR" altLang="en-US" dirty="0" smtClean="0"/>
              <a:t>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따로 하면 에러</a:t>
            </a:r>
            <a:r>
              <a:rPr lang="ko-KR" altLang="en-US" dirty="0" smtClean="0"/>
              <a:t>가 발생</a:t>
            </a:r>
            <a:endParaRPr lang="en-US" altLang="ko-KR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06162"/>
            <a:ext cx="8136904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p1;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p1={10, 20};    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sz="2000" b="1" kern="100" dirty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199419"/>
            <a:ext cx="81369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p1;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p1.x=10;      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정상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p1.y=20;      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정상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28" y="4359985"/>
            <a:ext cx="813690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p1 = {10, 20};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/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/ </a:t>
            </a:r>
            <a:r>
              <a:rPr lang="ko-KR" altLang="en-US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정상</a:t>
            </a:r>
            <a:endParaRPr lang="ko-KR" altLang="ko-KR" sz="2000" b="1" kern="100" dirty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576064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구조체 정의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구조체 변수로 멤버 변수에 접근하기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④ 구조체 변수의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⑤ 구조체 변수의 복사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4797152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(15/18)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변수의 복사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일반 변수의 복사와 같이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 간 복사 가능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2442" y="2500306"/>
            <a:ext cx="367240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a=3;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b=0;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b=a;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변수의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복사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("%d %d \n", a, b);</a:t>
            </a:r>
            <a:endParaRPr lang="ko-KR" altLang="ko-KR" sz="2000" kern="100" dirty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494" y="4436542"/>
            <a:ext cx="410445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point p1={10, 20};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point p2={0, 0};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p2=p1  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변수의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복사</a:t>
            </a:r>
            <a:endParaRPr lang="ko-KR" altLang="ko-KR" sz="2000" b="1" kern="100" dirty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268760"/>
            <a:ext cx="7920880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={10, 20};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p2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={0, 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p2=p1;     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p2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에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p1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을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복사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p1.x, p1.y);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p2.x, p2.y);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(16/18)---[1-5.c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(17/18)---[1-5.c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 간의 복사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915268" y="1879660"/>
            <a:ext cx="5585689" cy="3621041"/>
            <a:chOff x="1915269" y="1879661"/>
            <a:chExt cx="5313462" cy="3098678"/>
          </a:xfrm>
        </p:grpSpPr>
        <p:sp>
          <p:nvSpPr>
            <p:cNvPr id="6" name="직사각형 5"/>
            <p:cNvSpPr/>
            <p:nvPr/>
          </p:nvSpPr>
          <p:spPr>
            <a:xfrm>
              <a:off x="5015699" y="2710959"/>
              <a:ext cx="1028728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6019027" y="2940353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p1.x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18895" y="3433277"/>
              <a:ext cx="1025532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39561" y="3543373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p1.y</a:t>
              </a:r>
              <a:endParaRPr lang="ko-KR" altLang="en-US" sz="1400" b="1" dirty="0"/>
            </a:p>
          </p:txBody>
        </p:sp>
        <p:sp>
          <p:nvSpPr>
            <p:cNvPr id="11" name="오른쪽 중괄호 10"/>
            <p:cNvSpPr/>
            <p:nvPr/>
          </p:nvSpPr>
          <p:spPr>
            <a:xfrm>
              <a:off x="6476231" y="2782397"/>
              <a:ext cx="285752" cy="1357322"/>
            </a:xfrm>
            <a:prstGeom prst="rightBrac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6766745" y="323324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5269" y="2687145"/>
              <a:ext cx="1028728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2918597" y="2916539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p2.x</a:t>
              </a:r>
              <a:endParaRPr lang="ko-KR" altLang="en-US" sz="14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8465" y="3409463"/>
              <a:ext cx="1025532" cy="7143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939131" y="3519559"/>
              <a:ext cx="676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/>
                <a:t>p2.y</a:t>
              </a:r>
              <a:endParaRPr lang="ko-KR" altLang="en-US" sz="1400" b="1" dirty="0"/>
            </a:p>
          </p:txBody>
        </p:sp>
        <p:sp>
          <p:nvSpPr>
            <p:cNvPr id="17" name="오른쪽 중괄호 16"/>
            <p:cNvSpPr/>
            <p:nvPr/>
          </p:nvSpPr>
          <p:spPr>
            <a:xfrm>
              <a:off x="3375801" y="2758583"/>
              <a:ext cx="285752" cy="1357322"/>
            </a:xfrm>
            <a:prstGeom prst="rightBrace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666315" y="320943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FF0000"/>
                  </a:solidFill>
                </a:rPr>
                <a:t>p2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04295" y="2210893"/>
              <a:ext cx="3148012" cy="866786"/>
            </a:xfrm>
            <a:custGeom>
              <a:avLst/>
              <a:gdLst>
                <a:gd name="connsiteX0" fmla="*/ 2967037 w 3148012"/>
                <a:gd name="connsiteY0" fmla="*/ 1282700 h 1282700"/>
                <a:gd name="connsiteX1" fmla="*/ 2728912 w 3148012"/>
                <a:gd name="connsiteY1" fmla="*/ 320675 h 1282700"/>
                <a:gd name="connsiteX2" fmla="*/ 452437 w 3148012"/>
                <a:gd name="connsiteY2" fmla="*/ 130175 h 1282700"/>
                <a:gd name="connsiteX3" fmla="*/ 14287 w 3148012"/>
                <a:gd name="connsiteY3" fmla="*/ 1101725 h 128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012" h="1282700">
                  <a:moveTo>
                    <a:pt x="2967037" y="1282700"/>
                  </a:moveTo>
                  <a:cubicBezTo>
                    <a:pt x="3057524" y="897731"/>
                    <a:pt x="3148012" y="512762"/>
                    <a:pt x="2728912" y="320675"/>
                  </a:cubicBezTo>
                  <a:cubicBezTo>
                    <a:pt x="2309812" y="128588"/>
                    <a:pt x="904874" y="0"/>
                    <a:pt x="452437" y="130175"/>
                  </a:cubicBezTo>
                  <a:cubicBezTo>
                    <a:pt x="0" y="260350"/>
                    <a:pt x="7143" y="681037"/>
                    <a:pt x="14287" y="1101725"/>
                  </a:cubicBezTo>
                </a:path>
              </a:pathLst>
            </a:custGeom>
            <a:ln w="25400">
              <a:solidFill>
                <a:schemeClr val="tx1"/>
              </a:solidFill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104257" y="3830154"/>
              <a:ext cx="3289300" cy="738188"/>
            </a:xfrm>
            <a:custGeom>
              <a:avLst/>
              <a:gdLst>
                <a:gd name="connsiteX0" fmla="*/ 3286125 w 3289300"/>
                <a:gd name="connsiteY0" fmla="*/ 0 h 738188"/>
                <a:gd name="connsiteX1" fmla="*/ 3152775 w 3289300"/>
                <a:gd name="connsiteY1" fmla="*/ 485775 h 738188"/>
                <a:gd name="connsiteX2" fmla="*/ 2466975 w 3289300"/>
                <a:gd name="connsiteY2" fmla="*/ 714375 h 738188"/>
                <a:gd name="connsiteX3" fmla="*/ 361950 w 3289300"/>
                <a:gd name="connsiteY3" fmla="*/ 628650 h 738188"/>
                <a:gd name="connsiteX4" fmla="*/ 295275 w 3289300"/>
                <a:gd name="connsiteY4" fmla="*/ 57150 h 7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9300" h="738188">
                  <a:moveTo>
                    <a:pt x="3286125" y="0"/>
                  </a:moveTo>
                  <a:cubicBezTo>
                    <a:pt x="3287712" y="183356"/>
                    <a:pt x="3289300" y="366713"/>
                    <a:pt x="3152775" y="485775"/>
                  </a:cubicBezTo>
                  <a:cubicBezTo>
                    <a:pt x="3016250" y="604838"/>
                    <a:pt x="2932112" y="690563"/>
                    <a:pt x="2466975" y="714375"/>
                  </a:cubicBezTo>
                  <a:cubicBezTo>
                    <a:pt x="2001838" y="738187"/>
                    <a:pt x="723900" y="738188"/>
                    <a:pt x="361950" y="628650"/>
                  </a:cubicBezTo>
                  <a:cubicBezTo>
                    <a:pt x="0" y="519113"/>
                    <a:pt x="147637" y="288131"/>
                    <a:pt x="295275" y="57150"/>
                  </a:cubicBezTo>
                </a:path>
              </a:pathLst>
            </a:custGeom>
            <a:ln w="25400">
              <a:solidFill>
                <a:schemeClr val="tx1"/>
              </a:solidFill>
              <a:prstDash val="sysDash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TextBox 24"/>
            <p:cNvSpPr txBox="1"/>
            <p:nvPr/>
          </p:nvSpPr>
          <p:spPr>
            <a:xfrm>
              <a:off x="3575868" y="187966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복사</a:t>
              </a:r>
              <a:endParaRPr lang="ko-KR" altLang="en-US" sz="1600" b="1" dirty="0"/>
            </a:p>
          </p:txBody>
        </p:sp>
        <p:sp>
          <p:nvSpPr>
            <p:cNvPr id="22" name="TextBox 25"/>
            <p:cNvSpPr txBox="1"/>
            <p:nvPr/>
          </p:nvSpPr>
          <p:spPr>
            <a:xfrm>
              <a:off x="3585393" y="46397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복사</a:t>
              </a:r>
              <a:endParaRPr lang="ko-KR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268760"/>
            <a:ext cx="7920880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={10, 20};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p2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={0, 0};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p2+p1;   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sz="2000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p2-p1;    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sz="2000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sz="2000" kern="10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(18/18)---[1-6.c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5072074"/>
            <a:ext cx="4643470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구조체 변수 간 산술연산 불가능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286116" y="5286388"/>
            <a:ext cx="500066" cy="1588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중첩 구조체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98884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중첩 구조체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중첩 구조체의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typedef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구조체의 재정의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2143489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(1/9)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중첩 구조체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구조체 내에 구조체가 포함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구조체 변수를 멤버변수로 사용한다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.’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구조체란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1857364"/>
            <a:ext cx="2534530" cy="369331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&lt;stdio.h&gt;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score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math;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english;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total;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student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int no;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struct score s ;    </a:t>
            </a: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(2/9)---[1-7.c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54" y="1643050"/>
            <a:ext cx="5572164" cy="443198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endParaRPr lang="en-US" altLang="ko-KR" sz="16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int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struct student stu;</a:t>
            </a: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stu.no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=20101323;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.s.math=90;          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.s.english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=80;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.s.total=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stu.s.math+stu.s.english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stu.no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총점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%lf \n", stu.s.total);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</a:p>
          <a:p>
            <a:pPr latinLnBrk="0"/>
            <a:endParaRPr lang="en-US" altLang="ko-KR" sz="16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839838" y="3357562"/>
            <a:ext cx="500066" cy="500066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(3/9)---[1-7.c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38260"/>
            <a:ext cx="85725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98884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중첩 구조체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중첩 구조체의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typedef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구조체의 재정의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2881938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462" y="1797501"/>
            <a:ext cx="2963158" cy="40934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&lt;stdio.h&gt;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 score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math;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english;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double total;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en-US" altLang="ko-KR" sz="2000" kern="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student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int no;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 score s;</a:t>
            </a: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(4/9)---[1-8.c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3322" y="2251542"/>
            <a:ext cx="5749272" cy="313932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struct student stu={20101323,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{90, 80, 0}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};  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 // struct student stu={20101323, 90, 80, 0};  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.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s.total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=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s.math+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s.english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stu.no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총점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%lf \n",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s.total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971336" y="3662969"/>
            <a:ext cx="500066" cy="28575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14744" y="1785926"/>
            <a:ext cx="49292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중첩 구조체의 초기화 </a:t>
            </a:r>
            <a:r>
              <a:rPr lang="ko-KR" altLang="en-US" sz="2400" b="1" smtClean="0">
                <a:solidFill>
                  <a:srgbClr val="00B050"/>
                </a:solidFill>
              </a:rPr>
              <a:t>방법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2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가지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(5/9)---[1-8.c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중첩 중괄호를 사용한 초기화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7042" name="Picture 2" descr="C:\Documents and Settings\Gubug\바탕 화면\C언어 강의자료\re_c_\PART3\P3-Ch01_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75" y="2204864"/>
            <a:ext cx="878145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(6/9)---[1-8.c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(2)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중첩 중괄호를 생략한 초기화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8066" name="Picture 2" descr="C:\Documents and Settings\Gubug\바탕 화면\C언어 강의자료\re_c_\PART3\P3-Ch01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81449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98884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중첩 구조체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중첩 구조체의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typedef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구조체의 재정의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3623758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(7/9)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사용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85992"/>
            <a:ext cx="62865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44" y="1798025"/>
            <a:ext cx="3500462" cy="403187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typedef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struct score</a:t>
            </a:r>
            <a:endParaRPr lang="ko-KR" altLang="ko-KR" sz="1600" b="1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double math;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double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english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double average;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SCORE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student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no;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SCORE s;  // struct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socre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s;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typedef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struct student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STUDENT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;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(8/9)---[1-9.c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686" y="2714620"/>
            <a:ext cx="4534826" cy="230832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STUDENT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={20101323, {90, 80, 0}};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. average=(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s.math+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s.english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)/2;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1600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: %d \n",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stu.no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1600" kern="0" dirty="0" smtClean="0">
                <a:latin typeface="+mj-lt"/>
                <a:ea typeface="굴림" pitchFamily="50" charset="-127"/>
                <a:cs typeface="Times New Roman"/>
              </a:rPr>
              <a:t>평균점수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: %lf \n",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s.average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714744" y="3500438"/>
            <a:ext cx="571504" cy="500066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중첩 구조체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(9/9)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0114" name="Picture 2" descr="C:\Documents and Settings\Gubug\바탕 화면\C언어 강의자료\re_c_\PART3\P3-Ch01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17056"/>
            <a:ext cx="8064896" cy="5255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576064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구조체 정의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구조체 변수로 멤버 변수에 접근하기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④ 구조체 변수의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⑤ 구조체 변수의 복사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1895566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구조체와 배열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멤버 변수로 배열을 사용할 때 주의 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2154122"/>
            <a:ext cx="705678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(1/7)---[1-10.c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8712968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&lt;stdio.h&gt;</a:t>
            </a:r>
          </a:p>
          <a:p>
            <a:pPr latinLnBrk="0"/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student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char no[10];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ko-KR" altLang="en-US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멤버변수에 배열 사용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char name[20];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(</a:t>
            </a:r>
            <a:r>
              <a:rPr lang="ko-KR" altLang="en-US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멤버변수에 배열 사용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)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math;   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수학 점수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english;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영어 점수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total;   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총점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student stu1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={"20101323", "Park", 80, 80, 0};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학생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의 정보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struct student stu2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={"20101324", "Kim", 95, 85, 0};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학생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2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의 정보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student stu3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={"20101325", "Lee", 100, 90, 0};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학생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3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의 정보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(2/7)---[1-10.c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254" y="1412638"/>
            <a:ext cx="8712968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stu1.total=stu1.math+stu1.english;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stu1.no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stu1.name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총점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%lf \n", stu1.total);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("\n");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stu2.total=stu2.math+stu2.english;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stu2.no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stu2.name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총점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%lf \n", stu2.total);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("\n");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stu3.total=stu3.math+stu3.english;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%s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stu3.no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stu3.name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총점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%lf \n", stu3.total);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	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멤버 변수로 배열을 사용할 때 주의 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2887769"/>
            <a:ext cx="705678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(3/7)---[1-11.c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76" y="3008224"/>
            <a:ext cx="2248778" cy="230832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#include &lt;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&gt;</a:t>
            </a: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struct student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char no[10];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char name[20];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double math;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double 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english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double total;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1916" y="1976519"/>
            <a:ext cx="5820678" cy="452431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=0;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 student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[3]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={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        {"20101323", "Park", 80, 80, 0},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        {"20101324", "Kim", 95, 85, 0},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        {"20101325", "Lee", 100, 90, 0}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    };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for(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=0; 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&lt;3; 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i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++)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{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stu[i].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total=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stu[i].</a:t>
            </a:r>
            <a:r>
              <a:rPr lang="en-US" altLang="ko-KR" sz="1600" kern="0" dirty="0" err="1" smtClean="0">
                <a:latin typeface="+mj-lt"/>
                <a:ea typeface="돋움" pitchFamily="50" charset="-127"/>
                <a:cs typeface="Times New Roman"/>
              </a:rPr>
              <a:t>math+stu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[i].english;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   printf("</a:t>
            </a:r>
            <a:r>
              <a:rPr lang="ko-KR" altLang="ko-KR" sz="1600" kern="0" dirty="0" smtClean="0">
                <a:latin typeface="+mj-lt"/>
                <a:ea typeface="돋움" pitchFamily="50" charset="-127"/>
                <a:cs typeface="Times New Roman"/>
              </a:rPr>
              <a:t>학번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: %s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, </a:t>
            </a:r>
            <a:r>
              <a:rPr lang="ko-KR" altLang="ko-KR" sz="1600" kern="0" dirty="0" smtClean="0">
                <a:latin typeface="+mj-lt"/>
                <a:ea typeface="돋움" pitchFamily="50" charset="-127"/>
                <a:cs typeface="Times New Roman"/>
              </a:rPr>
              <a:t>이름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: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%s 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\n",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stu[i].no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,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stu[i].name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   printf("</a:t>
            </a:r>
            <a:r>
              <a:rPr lang="ko-KR" altLang="ko-KR" sz="1600" kern="0" dirty="0" smtClean="0">
                <a:latin typeface="+mj-lt"/>
                <a:ea typeface="돋움" pitchFamily="50" charset="-127"/>
                <a:cs typeface="Times New Roman"/>
              </a:rPr>
              <a:t>총점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: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%lf 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\n",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stu[i].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total);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   printf("\n");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}    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}</a:t>
            </a:r>
            <a:r>
              <a:rPr lang="en-US" altLang="ko-KR" sz="1600" kern="100" dirty="0" smtClean="0">
                <a:latin typeface="+mj-lt"/>
                <a:ea typeface="돋움" pitchFamily="50" charset="-127"/>
                <a:cs typeface="Times New Roman"/>
              </a:rPr>
              <a:t> </a:t>
            </a:r>
            <a:endParaRPr lang="ko-KR" altLang="ko-KR" sz="1600" kern="100" dirty="0">
              <a:latin typeface="+mj-lt"/>
              <a:ea typeface="돋움" pitchFamily="50" charset="-127"/>
              <a:cs typeface="Times New Roman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571736" y="3972608"/>
            <a:ext cx="571504" cy="357190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57620" y="1443250"/>
            <a:ext cx="49292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구조체 변수로 배열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(4/7)---[1-11.c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55" y="1757351"/>
            <a:ext cx="9144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배열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멤버 변수로 배열을 사용할 때 주의 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613125"/>
            <a:ext cx="705678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(5/7)---[1-13.c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492" y="1268149"/>
            <a:ext cx="8712968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student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no[10];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배열 선언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char name[20];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배열 선언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student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stu.no="20101323";  // </a:t>
            </a:r>
            <a:r>
              <a:rPr lang="ko-KR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sz="2000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stu.name="Park";     // </a:t>
            </a:r>
            <a:r>
              <a:rPr lang="ko-KR" altLang="ko-KR" sz="20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sz="2000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학번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%s,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%s \n",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stu.no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stu.name);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3571876"/>
            <a:ext cx="4929555" cy="8309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&lt;&lt;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에러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&gt;&gt;</a:t>
            </a: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배열의 시작 주소에 문자열을 입력</a:t>
            </a:r>
          </a:p>
        </p:txBody>
      </p:sp>
      <p:cxnSp>
        <p:nvCxnSpPr>
          <p:cNvPr id="7" name="Shape 6"/>
          <p:cNvCxnSpPr>
            <a:stCxn id="5" idx="2"/>
          </p:cNvCxnSpPr>
          <p:nvPr/>
        </p:nvCxnSpPr>
        <p:spPr>
          <a:xfrm rot="5400000">
            <a:off x="4969723" y="3647960"/>
            <a:ext cx="597763" cy="2107588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(6/7)---[1-14.c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81065"/>
            <a:ext cx="8712968" cy="50783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#include &lt;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string.h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&gt;	</a:t>
            </a:r>
            <a:endParaRPr lang="ko-KR" altLang="ko-KR" b="1" kern="100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student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{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char no[10];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멤버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변수로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배열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선언</a:t>
            </a:r>
            <a:endParaRPr lang="ko-KR" altLang="ko-KR" b="1" kern="10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char name[20];   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멤버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변수로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배열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선언</a:t>
            </a:r>
            <a:endParaRPr lang="ko-KR" altLang="ko-KR" b="1" kern="10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};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{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=0;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student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strcpy (stu.no, "20101323");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strcpy (stu.name, "Park");    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학번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: %s, </a:t>
            </a:r>
            <a:r>
              <a:rPr lang="ko-KR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이름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: %s \n",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stu.no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, stu.name);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}</a:t>
            </a:r>
            <a:endParaRPr lang="ko-KR" altLang="ko-KR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7354" y="3456896"/>
            <a:ext cx="5131918" cy="8309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&lt;&lt;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에러 해결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1&gt;&gt;</a:t>
            </a:r>
          </a:p>
          <a:p>
            <a:pPr>
              <a:tabLst>
                <a:tab pos="1973263" algn="l"/>
              </a:tabLst>
            </a:pPr>
            <a:r>
              <a:rPr lang="en-US" altLang="ko-KR" sz="2400" b="1" dirty="0" smtClean="0">
                <a:solidFill>
                  <a:srgbClr val="00B050"/>
                </a:solidFill>
              </a:rPr>
              <a:t>strcpy()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 사용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(PART3-2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장 참조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)</a:t>
            </a:r>
            <a:endParaRPr lang="ko-KR" altLang="en-US" sz="2400" b="1" dirty="0" smtClean="0">
              <a:solidFill>
                <a:srgbClr val="00B050"/>
              </a:solidFill>
            </a:endParaRPr>
          </a:p>
        </p:txBody>
      </p:sp>
      <p:cxnSp>
        <p:nvCxnSpPr>
          <p:cNvPr id="6" name="Shape 5"/>
          <p:cNvCxnSpPr>
            <a:stCxn id="5" idx="2"/>
          </p:cNvCxnSpPr>
          <p:nvPr/>
        </p:nvCxnSpPr>
        <p:spPr>
          <a:xfrm rot="5400000">
            <a:off x="4720088" y="3482430"/>
            <a:ext cx="597763" cy="2208689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(1/18)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하나 이상의 변수를 묶어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그룹화</a:t>
            </a:r>
            <a:r>
              <a:rPr lang="ko-KR" altLang="en-US" sz="2400" dirty="0" smtClean="0"/>
              <a:t>하는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사용자 정의 </a:t>
            </a:r>
            <a:r>
              <a:rPr lang="ko-KR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자료형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Documents and Settings\Gubug\바탕 화면\C언어 강의자료\re_c_\PART3\P3-Ch01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08920"/>
            <a:ext cx="5256584" cy="2490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구조체와 배열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(7/7)---[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참고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556644"/>
            <a:ext cx="8712968" cy="480131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struct student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{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char* no;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멤버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변수로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en-US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포인터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선언</a:t>
            </a:r>
            <a:endParaRPr lang="ko-KR" altLang="ko-KR" b="1" kern="100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   char* name;   //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멤버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변수로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en-US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포인터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선언</a:t>
            </a:r>
            <a:endParaRPr lang="ko-KR" altLang="ko-KR" b="1" kern="100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};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{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=0;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 student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.no = "20101323”;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.name = "Park“;    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맑은 고딕" pitchFamily="50" charset="-127"/>
                <a:ea typeface="맑은 고딕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학번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: %s, </a:t>
            </a:r>
            <a:r>
              <a:rPr lang="ko-KR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이름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: %s \n",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.no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en-US" altLang="ko-KR" b="1" kern="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.name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맑은 고딕" pitchFamily="50" charset="-127"/>
              <a:ea typeface="맑은 고딕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}</a:t>
            </a:r>
            <a:endParaRPr lang="ko-KR" altLang="ko-KR" kern="100" dirty="0">
              <a:latin typeface="맑은 고딕" pitchFamily="50" charset="-127"/>
              <a:ea typeface="맑은 고딕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3792684"/>
            <a:ext cx="5343129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&lt;&lt;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에러 해결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2&gt;&gt;</a:t>
            </a:r>
          </a:p>
          <a:p>
            <a:pPr>
              <a:tabLst>
                <a:tab pos="1973263" algn="l"/>
              </a:tabLst>
            </a:pPr>
            <a:r>
              <a:rPr lang="ko-KR" altLang="en-US" sz="2000" b="1" dirty="0" smtClean="0">
                <a:solidFill>
                  <a:srgbClr val="00B050"/>
                </a:solidFill>
              </a:rPr>
              <a:t>멤버 변수로 포인터 선언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다음 슬라이드참조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</a:t>
            </a:r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cxnSp>
        <p:nvCxnSpPr>
          <p:cNvPr id="6" name="Shape 5"/>
          <p:cNvCxnSpPr/>
          <p:nvPr/>
        </p:nvCxnSpPr>
        <p:spPr>
          <a:xfrm rot="5400000">
            <a:off x="4520626" y="3282523"/>
            <a:ext cx="506560" cy="2942655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V="1">
            <a:off x="5118716" y="2661474"/>
            <a:ext cx="1078066" cy="1171365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구조체와 포인터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자기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참조 구조체와 외부 참조 구조체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2154122"/>
            <a:ext cx="669674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멤버 변수로 포인터 사용하기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012098"/>
            <a:ext cx="6552728" cy="16312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* x;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차원 포인터 선언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* y;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차원 포인터 선언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kern="100" dirty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710" y="4083800"/>
            <a:ext cx="6552000" cy="16312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>
              <a:tabLst>
                <a:tab pos="1160463" algn="l"/>
              </a:tabLst>
            </a:pP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* x;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차원 포인터 선언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>
              <a:tabLst>
                <a:tab pos="1160463" algn="l"/>
              </a:tabLst>
            </a:pP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** y;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멤버 변수로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2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차원 포인터 선언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(3/15)---[1-15.c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400" y="1235240"/>
            <a:ext cx="8277442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int* x;   // 1</a:t>
            </a:r>
            <a:r>
              <a:rPr lang="ko-KR" altLang="en-US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차원 포인터 멤버변수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 y;   // 1</a:t>
            </a:r>
            <a:r>
              <a:rPr lang="ko-KR" altLang="en-US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차원 포인터 멤버변수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int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num1=4;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num2=5;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.x=&amp;num1;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.y=&amp;num2;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num1, num2);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.x, *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2" y="4214818"/>
            <a:ext cx="514353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‘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.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연산자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*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연산자</a:t>
            </a:r>
            <a:r>
              <a:rPr lang="ko-KR" altLang="en-US" sz="2000" b="1" dirty="0" smtClean="0"/>
              <a:t>보다 우선순위가 높다</a:t>
            </a:r>
            <a:r>
              <a:rPr lang="en-US" altLang="ko-KR" sz="2000" b="1" dirty="0" smtClean="0"/>
              <a:t>.’</a:t>
            </a:r>
            <a:endParaRPr lang="ko-KR" altLang="en-US" sz="2000" b="1" dirty="0" smtClean="0"/>
          </a:p>
        </p:txBody>
      </p:sp>
      <p:cxnSp>
        <p:nvCxnSpPr>
          <p:cNvPr id="7" name="Shape 6"/>
          <p:cNvCxnSpPr>
            <a:stCxn id="5" idx="2"/>
          </p:cNvCxnSpPr>
          <p:nvPr/>
        </p:nvCxnSpPr>
        <p:spPr>
          <a:xfrm rot="5400000">
            <a:off x="4593460" y="4450592"/>
            <a:ext cx="1242964" cy="157163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1357298"/>
            <a:ext cx="3008197" cy="2519365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(4/15)---[1-16.c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440" y="1242040"/>
            <a:ext cx="8560402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  x; 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// 1</a:t>
            </a:r>
            <a:r>
              <a:rPr lang="ko-KR" altLang="en-US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차원 포인터 멤버변수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int** y;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// 2</a:t>
            </a:r>
            <a:r>
              <a:rPr lang="ko-KR" altLang="en-US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차원 포인터 멤버변수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	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 = 3;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struct point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.x = &amp;num1;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.y = &amp;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.x;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tabLst>
                <a:tab pos="2960688" algn="l"/>
              </a:tabLst>
            </a:pP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("%d %d %d \n", num1, *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.x, **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.y);</a:t>
            </a:r>
            <a:endParaRPr lang="ko-KR" altLang="ko-KR" b="1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643050"/>
            <a:ext cx="2670482" cy="192882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(5/15)---[1-17.c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714488"/>
            <a:ext cx="8643998" cy="440120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x;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y;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 p1={20,30};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구조체 변수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의 주소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%x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&amp;p1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멤버 변수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p1.x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의 주소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: %x \n",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&amp;p1.x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5881" y="1842850"/>
            <a:ext cx="3809989" cy="214314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자기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참조 구조체와 외부 참조 구조체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2884358"/>
            <a:ext cx="669674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(6/15)---[1-18.c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636" y="1215554"/>
            <a:ext cx="8858280" cy="550072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student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char no[10];      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학번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char name[20];  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이름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double total;     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총점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student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= {"20101323", "Park", 160};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student* p=NULL;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1</a:t>
            </a:r>
            <a:r>
              <a:rPr lang="ko-KR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차원 구조체 포인터 변수 선언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 = &amp;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("%s %s %lf \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n",stu.no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, stu.name,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stu.total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);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("%s %s %lf \n",(*p).no, (*p).name, (*p).total);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("%s %s %lf \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n",p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-&gt;no, p-&gt;name, p-&gt;total);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614" y="1272478"/>
            <a:ext cx="2370292" cy="269506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6" name="Picture 3" descr="C:\Documents and Settings\Gubug\바탕 화면\C언어 강의자료\re_c_\PART3\P3-Ch01_23.jpg"/>
          <p:cNvPicPr>
            <a:picLocks noChangeAspect="1" noChangeArrowheads="1"/>
          </p:cNvPicPr>
          <p:nvPr/>
        </p:nvPicPr>
        <p:blipFill>
          <a:blip r:embed="rId3" cstate="print"/>
          <a:srcRect l="-3046" t="-23991" r="-1616" b="-25126"/>
          <a:stretch>
            <a:fillRect/>
          </a:stretch>
        </p:blipFill>
        <p:spPr bwMode="auto">
          <a:xfrm>
            <a:off x="5072066" y="5929330"/>
            <a:ext cx="3907352" cy="5116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(7/15)---[1-19.c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942746"/>
            <a:ext cx="5643602" cy="378565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#include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cs typeface="Times New Roman"/>
              </a:rPr>
              <a:t>&lt;stdio.h&gt;</a:t>
            </a:r>
            <a:endParaRPr lang="ko-KR" altLang="ko-KR" sz="2000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 student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  char no[10];   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학번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  char name[20];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이름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  double total;  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cs typeface="Times New Roman"/>
              </a:rPr>
              <a:t>총점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cs typeface="Times New Roman"/>
              </a:rPr>
              <a:t>};</a:t>
            </a: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cs typeface="Times New Roman"/>
              </a:rPr>
              <a:t>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cs typeface="Times New Roman"/>
              </a:rPr>
              <a:t> student stu = {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cs typeface="Times New Roman"/>
              </a:rPr>
              <a:t>"20101323"</a:t>
            </a:r>
            <a:r>
              <a:rPr lang="en-US" altLang="ko-KR" sz="2000" kern="0" dirty="0" smtClean="0">
                <a:latin typeface="+mj-lt"/>
                <a:cs typeface="Times New Roman"/>
              </a:rPr>
              <a:t>,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cs typeface="Times New Roman"/>
              </a:rPr>
              <a:t>"Park"</a:t>
            </a:r>
            <a:r>
              <a:rPr lang="en-US" altLang="ko-KR" sz="2000" kern="0" dirty="0" smtClean="0">
                <a:latin typeface="+mj-lt"/>
                <a:cs typeface="Times New Roman"/>
              </a:rPr>
              <a:t>, 160};</a:t>
            </a:r>
            <a:endParaRPr lang="ko-KR" altLang="ko-KR" sz="2000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cs typeface="Times New Roman"/>
              </a:rPr>
              <a:t>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cs typeface="Times New Roman"/>
              </a:rPr>
              <a:t> student*   p=NULL;</a:t>
            </a:r>
            <a:endParaRPr lang="ko-KR" altLang="ko-KR" sz="2000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cs typeface="Times New Roman"/>
              </a:rPr>
              <a:t>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cs typeface="Times New Roman"/>
              </a:rPr>
              <a:t>struct</a:t>
            </a:r>
            <a:r>
              <a:rPr lang="en-US" altLang="ko-KR" sz="2000" kern="0" dirty="0" smtClean="0">
                <a:latin typeface="+mj-lt"/>
                <a:cs typeface="Times New Roman"/>
              </a:rPr>
              <a:t> student** pp=NULL;</a:t>
            </a:r>
            <a:endParaRPr lang="ko-KR" altLang="ko-KR" sz="2000" kern="100" dirty="0" smtClean="0">
              <a:latin typeface="+mj-lt"/>
              <a:cs typeface="Times New Roman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571612"/>
            <a:ext cx="2817100" cy="4533893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643570" y="3571876"/>
            <a:ext cx="428628" cy="285752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(2/18)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구조체의 정의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034" y="4357694"/>
            <a:ext cx="7858180" cy="195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indent="-228600">
              <a:spcBef>
                <a:spcPct val="20000"/>
              </a:spcBef>
            </a:pPr>
            <a:r>
              <a:rPr lang="ko-KR" altLang="en-US" sz="2000" b="1" dirty="0" smtClean="0">
                <a:solidFill>
                  <a:srgbClr val="00B050"/>
                </a:solidFill>
              </a:rPr>
              <a:t>① 구조체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키워드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구조체의 시작을 알리는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키워드 지정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indent="-228600">
              <a:spcBef>
                <a:spcPct val="20000"/>
              </a:spcBef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indent="-228600">
              <a:spcBef>
                <a:spcPct val="20000"/>
              </a:spcBef>
            </a:pPr>
            <a:r>
              <a:rPr lang="ko-KR" altLang="en-US" sz="2000" b="1" dirty="0" smtClean="0">
                <a:solidFill>
                  <a:srgbClr val="00B050"/>
                </a:solidFill>
              </a:rPr>
              <a:t>② 구조체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구조체를 구분하는 이름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indent="-228600">
              <a:spcBef>
                <a:spcPct val="20000"/>
              </a:spcBef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indent="-228600">
              <a:spcBef>
                <a:spcPct val="20000"/>
              </a:spcBef>
            </a:pPr>
            <a:r>
              <a:rPr lang="ko-KR" altLang="en-US" sz="2000" b="1" dirty="0" smtClean="0">
                <a:solidFill>
                  <a:srgbClr val="00B050"/>
                </a:solidFill>
              </a:rPr>
              <a:t>③ 멤버변수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구조체를 구성하는 구조체 멤버 변수의 이름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08379" y="2541635"/>
            <a:ext cx="19912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struct   </a:t>
            </a:r>
            <a:r>
              <a:rPr lang="en-US" altLang="ko-KR" sz="2400" b="1" dirty="0" smtClean="0"/>
              <a:t>point</a:t>
            </a:r>
            <a:endParaRPr lang="en-US" altLang="ko-KR" sz="2400" b="1" dirty="0"/>
          </a:p>
          <a:p>
            <a:r>
              <a:rPr lang="en-US" altLang="ko-KR" sz="2400" b="1" dirty="0"/>
              <a:t>{</a:t>
            </a:r>
          </a:p>
          <a:p>
            <a:r>
              <a:rPr lang="en-US" altLang="ko-KR" sz="2400" b="1" dirty="0"/>
              <a:t>     int x;</a:t>
            </a:r>
          </a:p>
          <a:p>
            <a:r>
              <a:rPr lang="en-US" altLang="ko-KR" sz="2400" b="1" dirty="0"/>
              <a:t>     int y;</a:t>
            </a:r>
          </a:p>
          <a:p>
            <a:r>
              <a:rPr lang="en-US" altLang="ko-KR" sz="2400" b="1" dirty="0" smtClean="0"/>
              <a:t>};</a:t>
            </a:r>
            <a:endParaRPr lang="en-US" altLang="ko-KR" sz="2400" b="1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18806" y="2186036"/>
            <a:ext cx="1861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② 구조체 이름</a:t>
            </a:r>
            <a:endParaRPr lang="ko-KR" altLang="en-US" sz="2000" b="1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78404" y="3276647"/>
            <a:ext cx="1636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7030A0"/>
                </a:solidFill>
              </a:rPr>
              <a:t>③ 멤버 변수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70477" y="3719572"/>
            <a:ext cx="1636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7030A0"/>
                </a:solidFill>
              </a:rPr>
              <a:t>③ 멤버 변수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94131" y="1714488"/>
            <a:ext cx="4041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① 구조체의 시작을 알리는 키워드</a:t>
            </a:r>
            <a:endParaRPr lang="ko-KR" altLang="en-US" sz="2000" b="1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849839" y="2516240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908445" y="2076498"/>
            <a:ext cx="12700" cy="6096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(8/15)---[1-19.c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06" y="2155820"/>
            <a:ext cx="6557782" cy="341632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 = &amp;stu;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pp = &amp;p;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 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cs typeface="Times New Roman"/>
              </a:rPr>
              <a:t>"%s %s %lf \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cs typeface="Times New Roman"/>
              </a:rPr>
              <a:t>n"</a:t>
            </a:r>
            <a:r>
              <a:rPr lang="en-US" altLang="ko-KR" kern="0" dirty="0" err="1" smtClean="0">
                <a:latin typeface="+mj-lt"/>
                <a:cs typeface="Times New Roman"/>
              </a:rPr>
              <a:t>,stu.no</a:t>
            </a:r>
            <a:r>
              <a:rPr lang="en-US" altLang="ko-KR" kern="0" dirty="0" smtClean="0">
                <a:latin typeface="+mj-lt"/>
                <a:cs typeface="Times New Roman"/>
              </a:rPr>
              <a:t>, stu.name, </a:t>
            </a:r>
            <a:r>
              <a:rPr lang="en-US" altLang="ko-KR" kern="0" dirty="0" err="1" smtClean="0">
                <a:latin typeface="+mj-lt"/>
                <a:cs typeface="Times New Roman"/>
              </a:rPr>
              <a:t>stu.total</a:t>
            </a:r>
            <a:r>
              <a:rPr lang="en-US" altLang="ko-KR" kern="0" dirty="0" smtClean="0">
                <a:latin typeface="+mj-lt"/>
                <a:cs typeface="Times New Roman"/>
              </a:rPr>
              <a:t>);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cs typeface="Times New Roman"/>
              </a:rPr>
              <a:t>"%s %s %lf \n"</a:t>
            </a:r>
            <a:r>
              <a:rPr lang="en-US" altLang="ko-KR" kern="0" dirty="0" smtClean="0">
                <a:latin typeface="+mj-lt"/>
                <a:cs typeface="Times New Roman"/>
              </a:rPr>
              <a:t>,(*p).no, (*p).name, (*p).total);     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cs typeface="Times New Roman"/>
              </a:rPr>
              <a:t>"%s %s %lf \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cs typeface="Times New Roman"/>
              </a:rPr>
              <a:t>n"</a:t>
            </a:r>
            <a:r>
              <a:rPr lang="en-US" altLang="ko-KR" kern="0" dirty="0" err="1" smtClean="0">
                <a:latin typeface="+mj-lt"/>
                <a:cs typeface="Times New Roman"/>
              </a:rPr>
              <a:t>,p</a:t>
            </a:r>
            <a:r>
              <a:rPr lang="en-US" altLang="ko-KR" kern="0" dirty="0" smtClean="0">
                <a:latin typeface="+mj-lt"/>
                <a:cs typeface="Times New Roman"/>
              </a:rPr>
              <a:t>-&gt;no, p-&gt;name, p-&gt;total);         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cs typeface="Times New Roman"/>
              </a:rPr>
              <a:t>"%s %s %lf \n"</a:t>
            </a:r>
            <a:r>
              <a:rPr lang="en-US" altLang="ko-KR" kern="0" dirty="0" smtClean="0">
                <a:latin typeface="+mj-lt"/>
                <a:cs typeface="Times New Roman"/>
              </a:rPr>
              <a:t>,(**pp).no, (**pp).name, (**pp).total);    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cs typeface="Times New Roman"/>
              </a:rPr>
              <a:t>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cs typeface="Times New Roman"/>
              </a:rPr>
              <a:t>"%s %s %lf \n"</a:t>
            </a:r>
            <a:r>
              <a:rPr lang="en-US" altLang="ko-KR" kern="0" dirty="0" smtClean="0">
                <a:latin typeface="+mj-lt"/>
                <a:cs typeface="Times New Roman"/>
              </a:rPr>
              <a:t>,(*pp)-&gt;no, (*pp)-&gt;name, (*pp)-&gt;total);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cs typeface="Times New Roman"/>
              </a:rPr>
              <a:t> 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cs typeface="Times New Roman"/>
              </a:rPr>
              <a:t> return</a:t>
            </a:r>
            <a:r>
              <a:rPr lang="en-US" altLang="ko-KR" kern="0" dirty="0" smtClean="0">
                <a:latin typeface="+mj-lt"/>
                <a:cs typeface="Times New Roman"/>
              </a:rPr>
              <a:t> 0;</a:t>
            </a:r>
            <a:endParaRPr lang="ko-KR" altLang="ko-KR" kern="100" dirty="0" smtClean="0">
              <a:latin typeface="+mj-lt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cs typeface="Times New Roman"/>
              </a:rPr>
              <a:t>}</a:t>
            </a:r>
            <a:endParaRPr lang="ko-KR" altLang="ko-KR" kern="100" dirty="0">
              <a:latin typeface="+mj-lt"/>
              <a:cs typeface="Times New Roman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0833" y="1785926"/>
            <a:ext cx="2386275" cy="42957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멤버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변수로 포인터 사용하기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자기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참조 구조체와 외부 참조 구조체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617531"/>
            <a:ext cx="669674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(9/15)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7282" name="Picture 2" descr="C:\Documents and Settings\Gubug\바탕 화면\C언어 강의자료\re_c_\PART3\P3-Ch01_25.jpg"/>
          <p:cNvPicPr>
            <a:picLocks noChangeAspect="1" noChangeArrowheads="1"/>
          </p:cNvPicPr>
          <p:nvPr/>
        </p:nvPicPr>
        <p:blipFill>
          <a:blip r:embed="rId2" cstate="print"/>
          <a:srcRect r="51818"/>
          <a:stretch>
            <a:fillRect/>
          </a:stretch>
        </p:blipFill>
        <p:spPr bwMode="auto">
          <a:xfrm>
            <a:off x="128770" y="1340768"/>
            <a:ext cx="4752528" cy="2588637"/>
          </a:xfrm>
          <a:prstGeom prst="rect">
            <a:avLst/>
          </a:prstGeom>
          <a:noFill/>
        </p:spPr>
      </p:pic>
      <p:pic>
        <p:nvPicPr>
          <p:cNvPr id="5" name="Picture 2" descr="C:\Documents and Settings\Gubug\바탕 화면\C언어 강의자료\re_c_\PART3\P3-Ch01_25.jpg"/>
          <p:cNvPicPr>
            <a:picLocks noChangeAspect="1" noChangeArrowheads="1"/>
          </p:cNvPicPr>
          <p:nvPr/>
        </p:nvPicPr>
        <p:blipFill>
          <a:blip r:embed="rId2" cstate="print"/>
          <a:srcRect l="51867"/>
          <a:stretch>
            <a:fillRect/>
          </a:stretch>
        </p:blipFill>
        <p:spPr bwMode="auto">
          <a:xfrm>
            <a:off x="107504" y="4005064"/>
            <a:ext cx="4752528" cy="25912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57552" y="2143116"/>
            <a:ext cx="3877985" cy="400110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구조체 내에서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자기 구조체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참조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7552" y="4786322"/>
            <a:ext cx="3877985" cy="400110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구조체 내에서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외부 구조체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참조</a:t>
            </a:r>
          </a:p>
        </p:txBody>
      </p:sp>
      <p:cxnSp>
        <p:nvCxnSpPr>
          <p:cNvPr id="10" name="Shape 9"/>
          <p:cNvCxnSpPr>
            <a:stCxn id="7" idx="2"/>
          </p:cNvCxnSpPr>
          <p:nvPr/>
        </p:nvCxnSpPr>
        <p:spPr>
          <a:xfrm rot="5400000">
            <a:off x="5698576" y="1702403"/>
            <a:ext cx="457146" cy="213879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2"/>
          </p:cNvCxnSpPr>
          <p:nvPr/>
        </p:nvCxnSpPr>
        <p:spPr>
          <a:xfrm rot="5400000">
            <a:off x="5734307" y="4309902"/>
            <a:ext cx="385708" cy="2138769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7158" y="1428736"/>
            <a:ext cx="1428760" cy="214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7158" y="4100970"/>
            <a:ext cx="1428760" cy="214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(10/15)---[1-20.c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23934"/>
            <a:ext cx="8606760" cy="304698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#include&lt;stdio.h&gt;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student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char name[20];        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이름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money;            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나이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student* link; 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자기 참조 구조체 포인터 변수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struct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student stu1 = {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"Kim"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90, NULL};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struct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student stu2 = {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"Lee"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80, NULL};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struct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student stu3 = {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"Goo"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60, NULL};</a:t>
            </a:r>
            <a:endParaRPr lang="en-US" altLang="ko-KR" sz="1600" b="1" kern="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90992"/>
            <a:ext cx="91440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(11/15)---[1-20.c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288" y="1142984"/>
            <a:ext cx="8424936" cy="255454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stu1.link = &amp;stu2;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stu2.link = &amp;stu3;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                      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stu1.name, stu1.money);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stu1.link-&gt;name, stu1.link-&gt;money);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stu1.link-&gt;link-&gt;name, stu1.link-&gt;link-&gt;money);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3643314"/>
            <a:ext cx="9144000" cy="294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(12/15)---[1-21.c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8710"/>
            <a:ext cx="2963158" cy="181588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student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char name[20];              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int money;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struct student*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left_link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;  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struct student*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right_link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; 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3798" y="1576976"/>
            <a:ext cx="5572132" cy="92333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student stu1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 = {"Kim", 90, NULL, NULL};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student stu2 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= {"Lee", 80, NULL, NULL};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student stu3 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= {"Goo", 60, NULL, NULL};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214678" y="1857364"/>
            <a:ext cx="357190" cy="28575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929190" y="2643182"/>
            <a:ext cx="357190" cy="35719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28662" y="3214686"/>
            <a:ext cx="7286676" cy="3577203"/>
            <a:chOff x="928662" y="3214686"/>
            <a:chExt cx="7286676" cy="3577203"/>
          </a:xfrm>
        </p:grpSpPr>
        <p:pic>
          <p:nvPicPr>
            <p:cNvPr id="5" name="Picture 2" descr="C:\Documents and Settings\Gubug\바탕 화면\C언어 강의자료\re_c_\PART3\P3-Ch01_2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3214686"/>
              <a:ext cx="7286676" cy="3577203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28992" y="4357694"/>
              <a:ext cx="571504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28702" y="5991243"/>
              <a:ext cx="571504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29137" y="6500834"/>
              <a:ext cx="571504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53148" y="4333881"/>
              <a:ext cx="642942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00905" y="6510359"/>
              <a:ext cx="642942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48094" y="5991243"/>
              <a:ext cx="642942" cy="142876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(13/15)---[1-21.c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906" y="1225218"/>
            <a:ext cx="8424936" cy="156966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stu1.left_link = &amp;stu2;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stu1.right_link= &amp;stu3; </a:t>
            </a: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stu1.name, stu1.money);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stu1.left_link-&gt;name, stu1.left_link-&gt;money);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 %d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stu1.right_link-&gt;name, stu1.right_link-&gt;money);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7" name="굽은 화살표 6"/>
          <p:cNvSpPr/>
          <p:nvPr/>
        </p:nvSpPr>
        <p:spPr>
          <a:xfrm rot="10800000">
            <a:off x="7643834" y="3000372"/>
            <a:ext cx="500066" cy="571504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66053" y="2959094"/>
            <a:ext cx="6761053" cy="3786190"/>
            <a:chOff x="866053" y="2959094"/>
            <a:chExt cx="6761053" cy="3786190"/>
          </a:xfrm>
        </p:grpSpPr>
        <p:pic>
          <p:nvPicPr>
            <p:cNvPr id="5" name="Picture 2" descr="C:\Documents and Settings\Gubug\바탕 화면\C언어 강의자료\re_c_\PART3\P3-Ch01_2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6053" y="2959094"/>
              <a:ext cx="6761053" cy="3786190"/>
            </a:xfrm>
            <a:prstGeom prst="rect">
              <a:avLst/>
            </a:prstGeom>
            <a:noFill/>
          </p:spPr>
        </p:pic>
        <p:sp>
          <p:nvSpPr>
            <p:cNvPr id="8" name="직사각형 7"/>
            <p:cNvSpPr/>
            <p:nvPr/>
          </p:nvSpPr>
          <p:spPr>
            <a:xfrm>
              <a:off x="3175904" y="4181025"/>
              <a:ext cx="526140" cy="11158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43890" y="5901887"/>
              <a:ext cx="526140" cy="11158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76710" y="6473846"/>
              <a:ext cx="526140" cy="111581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83894" y="5882837"/>
              <a:ext cx="565828" cy="163969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4520" y="4156080"/>
              <a:ext cx="565828" cy="163969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98578" y="6454341"/>
              <a:ext cx="565828" cy="163969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(14/15)---[1-22.c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096" y="1117584"/>
            <a:ext cx="8286808" cy="575542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#include&lt;stdio.h&gt;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 {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    int x;     // x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좌표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         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    int y;     // y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좌표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struct student {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char name[20];    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point* link;  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};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int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student stu1 = {"Kim", NULL};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student stu2 = {"Lee", NULL};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 p1 = {30, 40};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struct point p2 = {60, 80}; 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 = &amp;p1;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 = &amp;p2; 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("%s %d %d \n",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stu1.name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link-&gt;x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stu1.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link-&gt;y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("%s %d %d \n",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stu2.name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link-&gt;x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stu2.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link-&gt;y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(15/15)---[1-22.c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197" y="1481146"/>
            <a:ext cx="7853033" cy="50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.5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구조체와 함수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00808"/>
            <a:ext cx="5760640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① 구조체 정의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② 구조체 변수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③ 구조체 변수로 멤버 변수에 접근하기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④ 구조체 변수의 초기화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</a:rPr>
              <a:t>⑤ 구조체 변수의 복사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605013"/>
            <a:ext cx="6192688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구조체를 함수의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인자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로 전달하기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 –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값에 의한 호출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과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주소에 의한 호출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구조체를 함수의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반환형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으로 전달하기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 –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값 반환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과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주소 반환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956941"/>
            <a:ext cx="6840760" cy="93610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(1/10)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값에 의한 호출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(Call by value)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12" name="그림 11" descr="P3-Ch01_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996" y="2857496"/>
            <a:ext cx="822797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(2/10)---[1-23.c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58630"/>
            <a:ext cx="7992888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point                               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          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endParaRPr lang="en-US" altLang="ko-KR" b="1" kern="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 function (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point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call);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함수의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en-US" altLang="ko-KR" b="1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p = {10, 20};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    function(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p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);                     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값에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의한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호출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(call by value)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en-US" altLang="ko-KR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void function (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함수의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call.x, call.y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10, 20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(3/10)---[1-23.c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52" y="1643050"/>
            <a:ext cx="3786214" cy="2000264"/>
          </a:xfrm>
          <a:prstGeom prst="rect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int main(void)</a:t>
            </a:r>
          </a:p>
          <a:p>
            <a:pPr algn="just"/>
            <a:r>
              <a:rPr lang="en-US" altLang="ko-KR" dirty="0" smtClean="0"/>
              <a:t>{</a:t>
            </a:r>
          </a:p>
          <a:p>
            <a:pPr algn="just"/>
            <a:r>
              <a:rPr lang="en-US" altLang="ko-KR" dirty="0" smtClean="0"/>
              <a:t>   struct point p = { 10, 20 };</a:t>
            </a:r>
          </a:p>
          <a:p>
            <a:pPr algn="just"/>
            <a:r>
              <a:rPr lang="en-US" altLang="ko-KR" dirty="0" smtClean="0"/>
              <a:t>   function ( p );</a:t>
            </a:r>
          </a:p>
          <a:p>
            <a:pPr algn="just"/>
            <a:r>
              <a:rPr lang="en-US" altLang="ko-KR" dirty="0" smtClean="0"/>
              <a:t>   …</a:t>
            </a:r>
          </a:p>
          <a:p>
            <a:pPr algn="just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85852" y="4071942"/>
            <a:ext cx="3786214" cy="2000264"/>
          </a:xfrm>
          <a:prstGeom prst="rect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void function (struct point call)</a:t>
            </a:r>
          </a:p>
          <a:p>
            <a:pPr algn="just"/>
            <a:r>
              <a:rPr lang="en-US" altLang="ko-KR" dirty="0" smtClean="0"/>
              <a:t>{</a:t>
            </a:r>
          </a:p>
          <a:p>
            <a:pPr algn="just"/>
            <a:r>
              <a:rPr lang="en-US" altLang="ko-KR" dirty="0" smtClean="0"/>
              <a:t>  </a:t>
            </a:r>
            <a:r>
              <a:rPr lang="en-US" dirty="0" smtClean="0"/>
              <a:t>printf("%d %d \n", </a:t>
            </a:r>
            <a:r>
              <a:rPr lang="en-US" b="1" dirty="0" smtClean="0"/>
              <a:t>call.x</a:t>
            </a:r>
            <a:r>
              <a:rPr lang="en-US" dirty="0" smtClean="0"/>
              <a:t>, </a:t>
            </a:r>
            <a:r>
              <a:rPr lang="en-US" b="1" dirty="0" smtClean="0"/>
              <a:t>call.y</a:t>
            </a:r>
            <a:r>
              <a:rPr lang="en-US" dirty="0" smtClean="0"/>
              <a:t>);}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43174" y="2655882"/>
            <a:ext cx="247652" cy="2730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72400" y="4525970"/>
            <a:ext cx="357190" cy="2857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43570" y="3714752"/>
            <a:ext cx="2500330" cy="557210"/>
          </a:xfrm>
          <a:prstGeom prst="rect">
            <a:avLst/>
          </a:prstGeom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에 복사됨 </a:t>
            </a:r>
            <a:endParaRPr lang="ko-KR" altLang="en-US" dirty="0"/>
          </a:p>
        </p:txBody>
      </p:sp>
      <p:cxnSp>
        <p:nvCxnSpPr>
          <p:cNvPr id="10" name="Shape 15"/>
          <p:cNvCxnSpPr>
            <a:endCxn id="9" idx="0"/>
          </p:cNvCxnSpPr>
          <p:nvPr/>
        </p:nvCxnSpPr>
        <p:spPr>
          <a:xfrm>
            <a:off x="2857488" y="2786058"/>
            <a:ext cx="4036247" cy="928694"/>
          </a:xfrm>
          <a:prstGeom prst="bentConnector2">
            <a:avLst/>
          </a:prstGeom>
          <a:ln w="19050">
            <a:solidFill>
              <a:srgbClr val="0000FF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9"/>
          <p:cNvCxnSpPr>
            <a:endCxn id="8" idx="2"/>
          </p:cNvCxnSpPr>
          <p:nvPr/>
        </p:nvCxnSpPr>
        <p:spPr>
          <a:xfrm rot="10800000" flipV="1">
            <a:off x="4350995" y="4286256"/>
            <a:ext cx="2597168" cy="525465"/>
          </a:xfrm>
          <a:prstGeom prst="bentConnector4">
            <a:avLst>
              <a:gd name="adj1" fmla="val -381"/>
              <a:gd name="adj2" fmla="val 143504"/>
            </a:avLst>
          </a:prstGeom>
          <a:ln w="19050">
            <a:solidFill>
              <a:srgbClr val="0033CC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00760" y="3903666"/>
            <a:ext cx="125414" cy="26829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05668" y="3857628"/>
            <a:ext cx="395290" cy="2857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9388" y="3903666"/>
            <a:ext cx="357190" cy="227014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(4/10)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주소에 의한 호출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(call by reference)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P3-Ch01_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261" y="2658828"/>
            <a:ext cx="7720926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(5/10)---[1-24.c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11266"/>
            <a:ext cx="7992888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 function (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point*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call);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함수의 선언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point p = {10, 20};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    function(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&amp;p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);                       // </a:t>
            </a:r>
            <a:r>
              <a:rPr lang="ko-KR" altLang="ko-KR" b="1" kern="0" dirty="0" smtClean="0">
                <a:latin typeface="+mj-lt"/>
                <a:ea typeface="굴림" pitchFamily="50" charset="-127"/>
                <a:cs typeface="Times New Roman"/>
              </a:rPr>
              <a:t>주소에 의한 호출</a:t>
            </a:r>
            <a:r>
              <a:rPr lang="en-US" altLang="ko-KR" b="1" kern="0" dirty="0" smtClean="0">
                <a:latin typeface="+mj-lt"/>
                <a:ea typeface="굴림" pitchFamily="50" charset="-127"/>
                <a:cs typeface="Times New Roman"/>
              </a:rPr>
              <a:t>(call by reference)</a:t>
            </a:r>
            <a:endParaRPr lang="ko-KR" altLang="ko-KR" b="1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 function (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point*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call)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함수의 정의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call-&gt;x, call-&gt;y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("%d %d \n",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(*call).x, (*call).y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(6/10)---[1-24.c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596" y="1643050"/>
            <a:ext cx="3714776" cy="2000264"/>
          </a:xfrm>
          <a:prstGeom prst="rect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int main(void)</a:t>
            </a:r>
          </a:p>
          <a:p>
            <a:pPr algn="just"/>
            <a:r>
              <a:rPr lang="en-US" altLang="ko-KR" dirty="0" smtClean="0"/>
              <a:t>{</a:t>
            </a:r>
          </a:p>
          <a:p>
            <a:pPr algn="just"/>
            <a:r>
              <a:rPr lang="en-US" altLang="ko-KR" dirty="0" smtClean="0"/>
              <a:t>   struct point p = { 10, 20 };</a:t>
            </a:r>
          </a:p>
          <a:p>
            <a:pPr algn="just"/>
            <a:r>
              <a:rPr lang="en-US" altLang="ko-KR" dirty="0" smtClean="0"/>
              <a:t>   function ( &amp;p );</a:t>
            </a:r>
          </a:p>
          <a:p>
            <a:pPr algn="just"/>
            <a:r>
              <a:rPr lang="en-US" altLang="ko-KR" dirty="0" smtClean="0"/>
              <a:t>   …</a:t>
            </a:r>
          </a:p>
          <a:p>
            <a:pPr algn="just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4071942"/>
            <a:ext cx="4357718" cy="2000264"/>
          </a:xfrm>
          <a:prstGeom prst="rect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void function (struct point*  call)</a:t>
            </a:r>
          </a:p>
          <a:p>
            <a:pPr algn="just"/>
            <a:r>
              <a:rPr lang="en-US" altLang="ko-KR" dirty="0" smtClean="0"/>
              <a:t>{</a:t>
            </a:r>
          </a:p>
          <a:p>
            <a:pPr lvl="0" latinLnBrk="0"/>
            <a:r>
              <a:rPr lang="en-US" altLang="ko-KR" dirty="0" smtClean="0"/>
              <a:t>  </a:t>
            </a:r>
            <a:r>
              <a:rPr lang="en-US" dirty="0" smtClean="0"/>
              <a:t>printf("%d %d \n",   </a:t>
            </a:r>
            <a:r>
              <a:rPr lang="en-US" b="1" dirty="0" smtClean="0"/>
              <a:t>call-&gt;x</a:t>
            </a:r>
            <a:r>
              <a:rPr lang="en-US" dirty="0" smtClean="0"/>
              <a:t>, </a:t>
            </a:r>
            <a:r>
              <a:rPr lang="en-US" b="1" dirty="0" smtClean="0"/>
              <a:t>call-&gt;y</a:t>
            </a:r>
            <a:r>
              <a:rPr lang="en-US" dirty="0" smtClean="0"/>
              <a:t>);</a:t>
            </a:r>
            <a:endParaRPr lang="ko-KR" altLang="en-US" dirty="0" smtClean="0"/>
          </a:p>
          <a:p>
            <a:pPr lvl="0" latinLnBrk="0"/>
            <a:r>
              <a:rPr lang="en-US" dirty="0" smtClean="0"/>
              <a:t>  printf("%d %d \n", </a:t>
            </a:r>
            <a:r>
              <a:rPr lang="en-US" b="1" dirty="0" smtClean="0"/>
              <a:t>(*call).x</a:t>
            </a:r>
            <a:r>
              <a:rPr lang="en-US" dirty="0" smtClean="0"/>
              <a:t>, </a:t>
            </a:r>
            <a:r>
              <a:rPr lang="en-US" b="1" dirty="0" smtClean="0"/>
              <a:t>(*call).y</a:t>
            </a:r>
            <a:r>
              <a:rPr lang="en-US" dirty="0" smtClean="0"/>
              <a:t>);</a:t>
            </a:r>
            <a:endParaRPr lang="ko-KR" altLang="en-US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85918" y="2655882"/>
            <a:ext cx="428628" cy="2730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4758" y="4273556"/>
            <a:ext cx="357190" cy="2857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86314" y="3714752"/>
            <a:ext cx="3929090" cy="557210"/>
          </a:xfrm>
          <a:prstGeom prst="rect">
            <a:avLst/>
          </a:prstGeom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주소가 포인터 변수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에 저장 </a:t>
            </a:r>
            <a:endParaRPr lang="ko-KR" altLang="en-US" dirty="0"/>
          </a:p>
        </p:txBody>
      </p:sp>
      <p:cxnSp>
        <p:nvCxnSpPr>
          <p:cNvPr id="10" name="Shape 15"/>
          <p:cNvCxnSpPr>
            <a:stCxn id="7" idx="3"/>
            <a:endCxn id="9" idx="0"/>
          </p:cNvCxnSpPr>
          <p:nvPr/>
        </p:nvCxnSpPr>
        <p:spPr>
          <a:xfrm>
            <a:off x="2214546" y="2792408"/>
            <a:ext cx="4536313" cy="922344"/>
          </a:xfrm>
          <a:prstGeom prst="bentConnector2">
            <a:avLst/>
          </a:prstGeom>
          <a:ln w="19050">
            <a:solidFill>
              <a:srgbClr val="0000FF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2"/>
            <a:endCxn id="8" idx="2"/>
          </p:cNvCxnSpPr>
          <p:nvPr/>
        </p:nvCxnSpPr>
        <p:spPr>
          <a:xfrm rot="5400000">
            <a:off x="5068433" y="2876882"/>
            <a:ext cx="287346" cy="3077506"/>
          </a:xfrm>
          <a:prstGeom prst="bentConnector3">
            <a:avLst>
              <a:gd name="adj1" fmla="val 179556"/>
            </a:avLst>
          </a:prstGeom>
          <a:ln w="19050">
            <a:solidFill>
              <a:srgbClr val="0033CC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72462" y="3857628"/>
            <a:ext cx="500066" cy="2857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83152" y="3890966"/>
            <a:ext cx="974732" cy="252414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29520" y="3857628"/>
            <a:ext cx="357190" cy="2984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구조체를 함수의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인자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로 전달하기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 –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값에 의한 호출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과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주소에 의한 호출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구조체를 함수의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반환형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으로 전달하기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/>
            </a:r>
            <a:br>
              <a:rPr lang="en-US" altLang="ko-KR" sz="2400" b="1" dirty="0" smtClean="0">
                <a:solidFill>
                  <a:srgbClr val="00B050"/>
                </a:solidFill>
              </a:rPr>
            </a:br>
            <a:r>
              <a:rPr lang="en-US" altLang="ko-KR" sz="2400" b="1" dirty="0" smtClean="0">
                <a:solidFill>
                  <a:srgbClr val="00B050"/>
                </a:solidFill>
              </a:rPr>
              <a:t>     –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값 반환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과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주소 반환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029400"/>
            <a:ext cx="6840760" cy="93610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(7/10)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구조체의 값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(value)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을 반환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(return)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하는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071670" y="2071678"/>
            <a:ext cx="4143404" cy="3143272"/>
            <a:chOff x="2071670" y="2071678"/>
            <a:chExt cx="4143404" cy="3143272"/>
          </a:xfrm>
        </p:grpSpPr>
        <p:sp>
          <p:nvSpPr>
            <p:cNvPr id="19" name="직사각형 18"/>
            <p:cNvSpPr/>
            <p:nvPr/>
          </p:nvSpPr>
          <p:spPr>
            <a:xfrm>
              <a:off x="3643306" y="4167393"/>
              <a:ext cx="142876" cy="2857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43174" y="3381575"/>
              <a:ext cx="1285884" cy="2857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0298" y="3238699"/>
              <a:ext cx="3714776" cy="1571636"/>
            </a:xfrm>
            <a:prstGeom prst="rect">
              <a:avLst/>
            </a:prstGeom>
            <a:noFill/>
            <a:ln w="19050">
              <a:noFill/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dirty="0" smtClean="0"/>
                <a:t>  struct point function ( )</a:t>
              </a:r>
            </a:p>
            <a:p>
              <a:pPr algn="just"/>
              <a:r>
                <a:rPr lang="en-US" altLang="ko-KR" dirty="0" smtClean="0"/>
                <a:t>  {</a:t>
              </a:r>
            </a:p>
            <a:p>
              <a:pPr algn="just"/>
              <a:r>
                <a:rPr lang="en-US" altLang="ko-KR" dirty="0" smtClean="0"/>
                <a:t>     struct point </a:t>
              </a:r>
              <a:r>
                <a:rPr lang="en-US" altLang="ko-KR" b="1" dirty="0" smtClean="0">
                  <a:solidFill>
                    <a:srgbClr val="0000FF"/>
                  </a:solidFill>
                </a:rPr>
                <a:t>p</a:t>
              </a:r>
              <a:r>
                <a:rPr lang="en-US" altLang="ko-KR" dirty="0" smtClean="0"/>
                <a:t>={10, 20};	</a:t>
              </a:r>
              <a:endParaRPr lang="en-US" altLang="ko-KR" sz="2800" dirty="0" smtClean="0"/>
            </a:p>
            <a:p>
              <a:pPr algn="just"/>
              <a:r>
                <a:rPr lang="en-US" altLang="ko-KR" dirty="0" smtClean="0"/>
                <a:t>     </a:t>
              </a:r>
              <a:r>
                <a:rPr lang="en-US" altLang="ko-KR" b="1" dirty="0" smtClean="0">
                  <a:solidFill>
                    <a:srgbClr val="0000FF"/>
                  </a:solidFill>
                </a:rPr>
                <a:t>return p</a:t>
              </a:r>
              <a:r>
                <a:rPr lang="en-US" altLang="ko-KR" dirty="0" smtClean="0"/>
                <a:t>;</a:t>
              </a:r>
            </a:p>
            <a:p>
              <a:pPr algn="just"/>
              <a:r>
                <a:rPr lang="en-US" altLang="ko-KR" dirty="0" smtClean="0"/>
                <a:t>   } </a:t>
              </a:r>
              <a:endParaRPr lang="ko-KR" altLang="en-US" dirty="0"/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2285984" y="2238567"/>
              <a:ext cx="3332964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>
                  <a:solidFill>
                    <a:schemeClr val="bg1"/>
                  </a:solidFill>
                </a:rPr>
                <a:t>함수의 반환형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구조체 값 반환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8"/>
            <p:cNvSpPr txBox="1"/>
            <p:nvPr/>
          </p:nvSpPr>
          <p:spPr>
            <a:xfrm>
              <a:off x="2701912" y="2784671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/>
                <a:t>① 반환 형태</a:t>
              </a:r>
              <a:endParaRPr lang="ko-KR" altLang="en-US" sz="1400" dirty="0"/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3286116" y="4692859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 smtClean="0"/>
                <a:t>② 구조체 변수 이름</a:t>
              </a:r>
              <a:endParaRPr lang="ko-KR" altLang="en-US" sz="1400" b="1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rot="5400000" flipH="1" flipV="1">
              <a:off x="3571868" y="4596021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rot="5400000">
              <a:off x="2928926" y="3238699"/>
              <a:ext cx="28575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2071670" y="2071678"/>
              <a:ext cx="3786214" cy="314327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(8/10)---[1-25.c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58" y="1351083"/>
            <a:ext cx="8640960" cy="50783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#include&lt;stdio.h&gt;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          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point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function(void);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함수의 선언</a:t>
            </a:r>
            <a:endParaRPr lang="en-US" altLang="ko-KR" b="1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int main(void)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p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;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 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p = function();                    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함수 호출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b="1" kern="0" dirty="0" smtClean="0">
                <a:solidFill>
                  <a:srgbClr val="FF0000"/>
                </a:solidFill>
                <a:ea typeface="굴림" pitchFamily="50" charset="-127"/>
                <a:cs typeface="Times New Roman"/>
              </a:rPr>
              <a:t>p.x, p.y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);    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function(void)        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함수의 정의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struct point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call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 = {10, 20};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return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call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;                         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구조체 변수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call </a:t>
            </a:r>
            <a:r>
              <a:rPr lang="ko-KR" altLang="en-US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반환</a:t>
            </a:r>
            <a:endParaRPr lang="en-US" altLang="ko-KR" b="1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9042" y="6126071"/>
            <a:ext cx="357190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3064" y="4211759"/>
            <a:ext cx="357190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hape 7"/>
          <p:cNvCxnSpPr>
            <a:stCxn id="4" idx="2"/>
            <a:endCxn id="6" idx="1"/>
          </p:cNvCxnSpPr>
          <p:nvPr/>
        </p:nvCxnSpPr>
        <p:spPr>
          <a:xfrm rot="5400000" flipH="1">
            <a:off x="79616" y="4832365"/>
            <a:ext cx="2021469" cy="994573"/>
          </a:xfrm>
          <a:prstGeom prst="bentConnector4">
            <a:avLst>
              <a:gd name="adj1" fmla="val -4129"/>
              <a:gd name="adj2" fmla="val 143416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(3/18)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dirty="0" smtClean="0"/>
              <a:t>구조체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구조체 변수 선언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동시에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Documents and Settings\Gubug\바탕 화면\C언어 강의자료\re_c_\PART3\P3-Ch01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060848"/>
            <a:ext cx="3024336" cy="43866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1988840"/>
            <a:ext cx="3888432" cy="40934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p1, p2, p3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;  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…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sz="2000" kern="1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(9/10)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주소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(reference)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를 반환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(return)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하는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2529326" y="2301638"/>
            <a:ext cx="4007219" cy="2984750"/>
            <a:chOff x="2529326" y="1944448"/>
            <a:chExt cx="4007219" cy="2984750"/>
          </a:xfrm>
        </p:grpSpPr>
        <p:grpSp>
          <p:nvGrpSpPr>
            <p:cNvPr id="13" name="그룹 12"/>
            <p:cNvGrpSpPr/>
            <p:nvPr/>
          </p:nvGrpSpPr>
          <p:grpSpPr>
            <a:xfrm>
              <a:off x="2607455" y="2067412"/>
              <a:ext cx="3929090" cy="2723176"/>
              <a:chOff x="2607455" y="2067412"/>
              <a:chExt cx="3929090" cy="272317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77477" y="3988300"/>
                <a:ext cx="285752" cy="2762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3207" y="3210420"/>
                <a:ext cx="1441460" cy="2397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21769" y="3067544"/>
                <a:ext cx="3714776" cy="1571636"/>
              </a:xfrm>
              <a:prstGeom prst="rect">
                <a:avLst/>
              </a:prstGeom>
              <a:noFill/>
              <a:ln w="19050">
                <a:noFill/>
                <a:prstDash val="solid"/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dirty="0" smtClean="0"/>
                  <a:t>  struct point* function ( )</a:t>
                </a:r>
              </a:p>
              <a:p>
                <a:pPr algn="just"/>
                <a:r>
                  <a:rPr lang="en-US" altLang="ko-KR" dirty="0" smtClean="0"/>
                  <a:t>  {</a:t>
                </a:r>
              </a:p>
              <a:p>
                <a:pPr algn="just"/>
                <a:r>
                  <a:rPr lang="en-US" altLang="ko-KR" dirty="0" smtClean="0"/>
                  <a:t>     static struct point p={10, 20};</a:t>
                </a:r>
              </a:p>
              <a:p>
                <a:pPr algn="just"/>
                <a:r>
                  <a:rPr lang="en-US" altLang="ko-KR" b="1" dirty="0" smtClean="0"/>
                  <a:t>     return</a:t>
                </a:r>
                <a:r>
                  <a:rPr lang="en-US" altLang="ko-KR" dirty="0" smtClean="0"/>
                  <a:t> &amp;p;</a:t>
                </a:r>
              </a:p>
              <a:p>
                <a:pPr algn="just"/>
                <a:r>
                  <a:rPr lang="en-US" altLang="ko-KR" dirty="0" smtClean="0"/>
                  <a:t>   } </a:t>
                </a:r>
                <a:endParaRPr lang="ko-KR" altLang="en-US" dirty="0"/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2607455" y="2067412"/>
                <a:ext cx="3482043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함수의 반환형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구조체 주소반환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20"/>
              <p:cNvSpPr txBox="1"/>
              <p:nvPr/>
            </p:nvSpPr>
            <p:spPr>
              <a:xfrm>
                <a:off x="3108986" y="2626216"/>
                <a:ext cx="1207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/>
                  <a:t>① 반환 형태</a:t>
                </a:r>
                <a:endParaRPr lang="ko-KR" alt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33001" y="4482811"/>
                <a:ext cx="2446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/>
                  <a:t>② 구조체 변수의 주소</a:t>
                </a:r>
                <a:endParaRPr lang="ko-KR" altLang="en-US" sz="1400" b="1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rot="5400000" flipH="1" flipV="1">
                <a:off x="4018753" y="4411372"/>
                <a:ext cx="285752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rot="5400000">
                <a:off x="3321835" y="3067544"/>
                <a:ext cx="285752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2529326" y="1944448"/>
              <a:ext cx="3786214" cy="29847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구조체와 함수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(10/10)---[1-26.c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88" y="1156366"/>
            <a:ext cx="8640960" cy="541686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#include&lt;stdio.h&gt;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          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     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 point*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function(void); 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함수의 선언</a:t>
            </a:r>
            <a:endParaRPr lang="en-US" altLang="ko-KR" b="1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int main(void)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point*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p</a:t>
            </a:r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;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 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p = function();                       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함수 호출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p-&gt;x, p-&gt;y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);    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printf("%d %d \n",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(*p).x,(*p).y</a:t>
            </a:r>
            <a:r>
              <a:rPr lang="en-US" altLang="ko-KR" b="1" kern="0" dirty="0" smtClean="0">
                <a:ea typeface="굴림" pitchFamily="50" charset="-127"/>
                <a:cs typeface="Times New Roman"/>
              </a:rPr>
              <a:t>)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struct point*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function(void)         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함수의 정의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FF0000"/>
                </a:solidFill>
                <a:ea typeface="굴림" pitchFamily="50" charset="-127"/>
                <a:cs typeface="Times New Roman"/>
              </a:rPr>
              <a:t>static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 struct point*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call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 = {10, 20};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return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&amp;call</a:t>
            </a:r>
            <a:r>
              <a:rPr lang="en-US" altLang="ko-KR" kern="0" dirty="0" smtClean="0">
                <a:ea typeface="굴림" pitchFamily="50" charset="-127"/>
                <a:cs typeface="Times New Roman"/>
              </a:rPr>
              <a:t>;                         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구조체 변수 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call</a:t>
            </a:r>
            <a:r>
              <a:rPr lang="ko-KR" altLang="en-US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의</a:t>
            </a:r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</a:t>
            </a:r>
            <a:r>
              <a:rPr lang="ko-KR" altLang="en-US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주소 반환</a:t>
            </a:r>
            <a:endParaRPr lang="en-US" altLang="ko-KR" b="1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50986" y="6192606"/>
            <a:ext cx="577808" cy="1653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0494" y="4017042"/>
            <a:ext cx="357190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hape 7"/>
          <p:cNvCxnSpPr>
            <a:stCxn id="4" idx="2"/>
            <a:endCxn id="6" idx="1"/>
          </p:cNvCxnSpPr>
          <p:nvPr/>
        </p:nvCxnSpPr>
        <p:spPr>
          <a:xfrm rot="5400000" flipH="1">
            <a:off x="-36688" y="4681381"/>
            <a:ext cx="2233759" cy="1119396"/>
          </a:xfrm>
          <a:prstGeom prst="bentConnector4">
            <a:avLst>
              <a:gd name="adj1" fmla="val -10234"/>
              <a:gd name="adj2" fmla="val 134685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.6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공용체와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열거형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smtClean="0"/>
              <a:t>공용체와 열거형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공용체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열거형</a:t>
            </a:r>
            <a:endParaRPr lang="ko-KR" alt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915844"/>
            <a:ext cx="669674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공용체와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(1/7)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공용체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dirty="0" smtClean="0"/>
              <a:t>멤버 변수들 중 가장 큰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메모리 공간을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공유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ko-KR" altLang="en-US" sz="2400" dirty="0" smtClean="0"/>
              <a:t>해서 사용</a:t>
            </a:r>
            <a:endParaRPr lang="en-US" altLang="ko-KR" sz="2400" dirty="0" smtClean="0"/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‘union’</a:t>
            </a:r>
            <a:r>
              <a:rPr lang="ko-KR" altLang="en-US" sz="2400" dirty="0" smtClean="0"/>
              <a:t> 키워드 사용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공용체 멤버 변수의 선언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2400" dirty="0" smtClean="0"/>
              <a:t> 구조체와 동일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공용체 변수의 선언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구조체와 동일</a:t>
            </a:r>
            <a:endParaRPr lang="en-US" altLang="ko-KR" sz="2400" dirty="0" smtClean="0"/>
          </a:p>
          <a:p>
            <a:pPr lvl="1"/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멤버 변수 접근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구조체와 동일</a:t>
            </a:r>
            <a:endParaRPr lang="en-US" altLang="ko-KR" sz="2400" dirty="0" smtClean="0"/>
          </a:p>
          <a:p>
            <a:pPr lvl="1"/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공용체와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(2/7)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9592" y="1916832"/>
            <a:ext cx="7203537" cy="4104456"/>
            <a:chOff x="899592" y="1916832"/>
            <a:chExt cx="7203537" cy="4104456"/>
          </a:xfrm>
        </p:grpSpPr>
        <p:pic>
          <p:nvPicPr>
            <p:cNvPr id="6" name="Picture 2" descr="C:\Documents and Settings\Gubug\바탕 화면\C언어 강의자료\re_c_\PART3\P3-Ch01_38.jpg"/>
            <p:cNvPicPr>
              <a:picLocks noChangeAspect="1" noChangeArrowheads="1"/>
            </p:cNvPicPr>
            <p:nvPr/>
          </p:nvPicPr>
          <p:blipFill>
            <a:blip r:embed="rId2" cstate="print"/>
            <a:srcRect l="28514" t="-135562" r="-781" b="15403"/>
            <a:stretch>
              <a:fillRect/>
            </a:stretch>
          </p:blipFill>
          <p:spPr bwMode="auto">
            <a:xfrm>
              <a:off x="899592" y="1916832"/>
              <a:ext cx="7203537" cy="41044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</p:pic>
        <p:pic>
          <p:nvPicPr>
            <p:cNvPr id="109570" name="Picture 2" descr="C:\Documents and Settings\Gubug\바탕 화면\C언어 강의자료\re_c_\PART3\P3-Ch01_38.jpg"/>
            <p:cNvPicPr>
              <a:picLocks noChangeAspect="1" noChangeArrowheads="1"/>
            </p:cNvPicPr>
            <p:nvPr/>
          </p:nvPicPr>
          <p:blipFill>
            <a:blip r:embed="rId2" cstate="print"/>
            <a:srcRect l="-1086" t="-4239" r="75612" b="-3909"/>
            <a:stretch>
              <a:fillRect/>
            </a:stretch>
          </p:blipFill>
          <p:spPr bwMode="auto">
            <a:xfrm>
              <a:off x="3275856" y="1988840"/>
              <a:ext cx="2539172" cy="20162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/>
            <p:nvPr/>
          </p:nvCxnSpPr>
          <p:spPr>
            <a:xfrm>
              <a:off x="1075507" y="4178555"/>
              <a:ext cx="6840760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공용체와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(3/7)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공용체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35696" y="1772816"/>
            <a:ext cx="5328592" cy="4752528"/>
            <a:chOff x="1835696" y="1772816"/>
            <a:chExt cx="5328592" cy="4752528"/>
          </a:xfrm>
        </p:grpSpPr>
        <p:pic>
          <p:nvPicPr>
            <p:cNvPr id="7" name="Picture 3" descr="C:\Documents and Settings\Gubug\바탕 화면\C언어 강의자료\re_c_\PART3\P3-Ch01_39.jpg"/>
            <p:cNvPicPr>
              <a:picLocks noChangeAspect="1" noChangeArrowheads="1"/>
            </p:cNvPicPr>
            <p:nvPr/>
          </p:nvPicPr>
          <p:blipFill>
            <a:blip r:embed="rId2" cstate="print"/>
            <a:srcRect l="32659" t="-104524" r="-8572" b="-3294"/>
            <a:stretch>
              <a:fillRect/>
            </a:stretch>
          </p:blipFill>
          <p:spPr bwMode="auto">
            <a:xfrm>
              <a:off x="1835696" y="1772816"/>
              <a:ext cx="5328592" cy="475252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</p:pic>
        <p:pic>
          <p:nvPicPr>
            <p:cNvPr id="109571" name="Picture 3" descr="C:\Documents and Settings\Gubug\바탕 화면\C언어 강의자료\re_c_\PART3\P3-Ch01_39.jpg"/>
            <p:cNvPicPr>
              <a:picLocks noChangeAspect="1" noChangeArrowheads="1"/>
            </p:cNvPicPr>
            <p:nvPr/>
          </p:nvPicPr>
          <p:blipFill>
            <a:blip r:embed="rId2" cstate="print"/>
            <a:srcRect l="-2220" t="-3764" r="67341" b="12450"/>
            <a:stretch>
              <a:fillRect/>
            </a:stretch>
          </p:blipFill>
          <p:spPr bwMode="auto">
            <a:xfrm>
              <a:off x="3275856" y="1823558"/>
              <a:ext cx="2448272" cy="20882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직선 연결선 7"/>
            <p:cNvCxnSpPr/>
            <p:nvPr/>
          </p:nvCxnSpPr>
          <p:spPr>
            <a:xfrm>
              <a:off x="1979712" y="3978952"/>
              <a:ext cx="5040560" cy="0"/>
            </a:xfrm>
            <a:prstGeom prst="line">
              <a:avLst/>
            </a:prstGeom>
            <a:ln w="25400">
              <a:solidFill>
                <a:srgbClr val="00B050">
                  <a:alpha val="80000"/>
                </a:srgb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smtClean="0"/>
              <a:t>공용체와 열거형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(4/7)---[1-27.c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11266"/>
            <a:ext cx="8640960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union point              // </a:t>
            </a:r>
            <a:r>
              <a:rPr lang="ko-KR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공용체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               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     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struct student           //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구조체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a;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b;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};</a:t>
            </a:r>
          </a:p>
          <a:p>
            <a:pPr latinLnBrk="0"/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printf("%d %d \n",</a:t>
            </a:r>
            <a:r>
              <a:rPr lang="en-US" altLang="ko-KR" sz="2000" b="1" kern="0" dirty="0" smtClean="0">
                <a:latin typeface="+mj-lt"/>
                <a:ea typeface="굴림" pitchFamily="50" charset="-127"/>
                <a:cs typeface="Times New Roman"/>
              </a:rPr>
              <a:t>sizeof(union point)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sz="2000" b="1" kern="0" dirty="0" smtClean="0">
                <a:latin typeface="+mj-lt"/>
                <a:ea typeface="굴림" pitchFamily="50" charset="-127"/>
                <a:cs typeface="Times New Roman"/>
              </a:rPr>
              <a:t>sizeof(struct student)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);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sz="2000" kern="10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smtClean="0"/>
              <a:t>공용체와 열거형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(5/7)---[1-28.c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690767"/>
            <a:ext cx="6500858" cy="452431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endParaRPr lang="ko-KR" altLang="en-US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union point              // </a:t>
            </a:r>
            <a:r>
              <a:rPr lang="ko-KR" altLang="en-US" b="1" dirty="0" smtClean="0">
                <a:solidFill>
                  <a:srgbClr val="00B050"/>
                </a:solidFill>
              </a:rPr>
              <a:t>공용체정의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int x;              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int y;     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};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union point p;       // </a:t>
            </a:r>
            <a:r>
              <a:rPr lang="ko-KR" altLang="en-US" b="1" dirty="0" smtClean="0">
                <a:solidFill>
                  <a:srgbClr val="0000FF"/>
                </a:solidFill>
              </a:rPr>
              <a:t>공용체변수선언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p.x = 10;            </a:t>
            </a:r>
          </a:p>
          <a:p>
            <a:endParaRPr lang="ko-KR" altLang="en-US" dirty="0" smtClean="0"/>
          </a:p>
          <a:p>
            <a:r>
              <a:rPr lang="pt-BR" altLang="ko-KR" b="1" dirty="0" smtClean="0">
                <a:solidFill>
                  <a:srgbClr val="0000FF"/>
                </a:solidFill>
              </a:rPr>
              <a:t>   printf("%d %d \n", p.x, p.y);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구조체와 포인터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98884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공용체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열거형</a:t>
            </a:r>
            <a:endParaRPr lang="ko-KR" alt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2636400"/>
            <a:ext cx="6696744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구조체란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(4/18)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dirty="0" smtClean="0"/>
              <a:t>구조체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구조체 변수 선언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따로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3888432" cy="440120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x;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y;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};  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struct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point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p1, p2, p3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…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sz="2000" kern="1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>
              <a:solidFill>
                <a:schemeClr val="tx1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5" name="Picture 2" descr="C:\Documents and Settings\Gubug\바탕 화면\C언어 강의자료\re_c_\PART3\P3-Ch01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060848"/>
            <a:ext cx="3024336" cy="4386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smtClean="0"/>
              <a:t>공용체와 열거형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(6/7)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열거형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변수가 갖는 값에 의미를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실제로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멤버들을 정수형 상수로 인식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정의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열거형 키워드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열거형 이름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열거형을 대표하는 열거형 이름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상수 이름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열거형 데이터로 사용할 상수 이름을 지정</a:t>
            </a:r>
            <a:endParaRPr lang="en-US" altLang="ko-KR" dirty="0" smtClean="0"/>
          </a:p>
        </p:txBody>
      </p:sp>
      <p:pic>
        <p:nvPicPr>
          <p:cNvPr id="110594" name="Picture 2" descr="C:\Documents and Settings\Gubug\바탕 화면\C언어 강의자료\re_c_\PART3\P3-Ch01_40.jpg"/>
          <p:cNvPicPr>
            <a:picLocks noChangeAspect="1" noChangeArrowheads="1"/>
          </p:cNvPicPr>
          <p:nvPr/>
        </p:nvPicPr>
        <p:blipFill>
          <a:blip r:embed="rId3" cstate="print"/>
          <a:srcRect l="-1200" t="-4562" r="-1142" b="-5257"/>
          <a:stretch>
            <a:fillRect/>
          </a:stretch>
        </p:blipFill>
        <p:spPr bwMode="auto">
          <a:xfrm>
            <a:off x="223284" y="3532832"/>
            <a:ext cx="8548576" cy="16055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smtClean="0"/>
              <a:t>공용체와 열거형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(7/7)---[1-28.c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61" y="1115088"/>
            <a:ext cx="8828685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cs typeface="Times New Roman"/>
              </a:rPr>
              <a:t>#include&lt;stdio.h&gt;</a:t>
            </a: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cs typeface="Times New Roman"/>
              </a:rPr>
              <a:t>enum week {ONE, TWO, THREE, FOUR, FIVE, SIX, SEVEN};   // </a:t>
            </a:r>
            <a:r>
              <a:rPr lang="ko-KR" altLang="ko-KR" sz="1600" b="1" kern="0" dirty="0" err="1" smtClean="0">
                <a:solidFill>
                  <a:srgbClr val="0000FF"/>
                </a:solidFill>
                <a:cs typeface="Times New Roman"/>
              </a:rPr>
              <a:t>열거형</a:t>
            </a:r>
            <a:r>
              <a:rPr lang="ko-KR" altLang="ko-KR" sz="1600" b="1" kern="0" dirty="0" smtClean="0">
                <a:solidFill>
                  <a:srgbClr val="0000FF"/>
                </a:solidFill>
                <a:cs typeface="Times New Roman"/>
              </a:rPr>
              <a:t> 정의</a:t>
            </a:r>
            <a:endParaRPr lang="ko-KR" altLang="ko-KR" sz="1600" b="1" kern="100" dirty="0" smtClean="0">
              <a:solidFill>
                <a:srgbClr val="0000FF"/>
              </a:solidFill>
              <a:cs typeface="Times New Roman"/>
            </a:endParaRPr>
          </a:p>
          <a:p>
            <a:pPr latinLnBrk="0"/>
            <a:r>
              <a:rPr lang="en-US" altLang="ko-KR" sz="1600" b="1" kern="0" dirty="0" err="1" smtClean="0">
                <a:solidFill>
                  <a:srgbClr val="0000FF"/>
                </a:solidFill>
                <a:cs typeface="Times New Roman"/>
              </a:rPr>
              <a:t>enum</a:t>
            </a:r>
            <a:r>
              <a:rPr lang="en-US" altLang="ko-KR" sz="1600" b="1" kern="0" dirty="0" smtClean="0">
                <a:solidFill>
                  <a:srgbClr val="0000FF"/>
                </a:solidFill>
                <a:cs typeface="Times New Roman"/>
              </a:rPr>
              <a:t> season {SPRING, SUMMER=2, FALL, WINTER};          // </a:t>
            </a:r>
            <a:r>
              <a:rPr lang="ko-KR" altLang="ko-KR" sz="1600" b="1" kern="0" dirty="0" smtClean="0">
                <a:solidFill>
                  <a:srgbClr val="0000FF"/>
                </a:solidFill>
                <a:cs typeface="Times New Roman"/>
              </a:rPr>
              <a:t>열거형 정의</a:t>
            </a:r>
            <a:endParaRPr lang="en-US" altLang="ko-KR" sz="1600" b="1" kern="0" dirty="0" smtClean="0">
              <a:solidFill>
                <a:srgbClr val="0000FF"/>
              </a:solidFill>
              <a:cs typeface="Times New Roman"/>
            </a:endParaRPr>
          </a:p>
          <a:p>
            <a:pPr latinLnBrk="0"/>
            <a:endParaRPr lang="en-US" altLang="ko-KR" sz="1400" kern="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int main(void)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{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    </a:t>
            </a:r>
            <a:r>
              <a:rPr lang="en-US" altLang="ko-KR" sz="1400" b="1" kern="0" dirty="0" err="1" smtClean="0">
                <a:solidFill>
                  <a:srgbClr val="00B050"/>
                </a:solidFill>
                <a:cs typeface="Times New Roman"/>
              </a:rPr>
              <a:t>enum</a:t>
            </a:r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 week   p1, p2, p3;       // </a:t>
            </a:r>
            <a:r>
              <a:rPr lang="ko-KR" altLang="ko-KR" sz="1400" b="1" kern="0" dirty="0" err="1" smtClean="0">
                <a:solidFill>
                  <a:srgbClr val="00B050"/>
                </a:solidFill>
                <a:cs typeface="Times New Roman"/>
              </a:rPr>
              <a:t>열거형</a:t>
            </a:r>
            <a:r>
              <a:rPr lang="ko-KR" altLang="ko-KR" sz="1400" b="1" kern="0" dirty="0" smtClean="0">
                <a:solidFill>
                  <a:srgbClr val="00B050"/>
                </a:solidFill>
                <a:cs typeface="Times New Roman"/>
              </a:rPr>
              <a:t> 변수 </a:t>
            </a:r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p1, p2, p3 </a:t>
            </a:r>
            <a:r>
              <a:rPr lang="ko-KR" altLang="ko-KR" sz="1400" b="1" kern="0" dirty="0" smtClean="0">
                <a:solidFill>
                  <a:srgbClr val="00B050"/>
                </a:solidFill>
                <a:cs typeface="Times New Roman"/>
              </a:rPr>
              <a:t>선언</a:t>
            </a:r>
            <a:endParaRPr lang="ko-KR" altLang="ko-KR" sz="1400" b="1" kern="100" dirty="0" smtClean="0">
              <a:solidFill>
                <a:srgbClr val="00B050"/>
              </a:solidFill>
              <a:cs typeface="Times New Roman"/>
            </a:endParaRPr>
          </a:p>
          <a:p>
            <a:pPr latinLnBrk="0"/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    </a:t>
            </a:r>
            <a:r>
              <a:rPr lang="en-US" altLang="ko-KR" sz="1400" b="1" kern="0" dirty="0" err="1" smtClean="0">
                <a:solidFill>
                  <a:srgbClr val="00B050"/>
                </a:solidFill>
                <a:cs typeface="Times New Roman"/>
              </a:rPr>
              <a:t>enum</a:t>
            </a:r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 season s1, s2, s3, s4;   // </a:t>
            </a:r>
            <a:r>
              <a:rPr lang="ko-KR" altLang="ko-KR" sz="1400" b="1" kern="0" dirty="0" err="1" smtClean="0">
                <a:solidFill>
                  <a:srgbClr val="00B050"/>
                </a:solidFill>
                <a:cs typeface="Times New Roman"/>
              </a:rPr>
              <a:t>열거형</a:t>
            </a:r>
            <a:r>
              <a:rPr lang="ko-KR" altLang="ko-KR" sz="1400" b="1" kern="0" dirty="0" smtClean="0">
                <a:solidFill>
                  <a:srgbClr val="00B050"/>
                </a:solidFill>
                <a:cs typeface="Times New Roman"/>
              </a:rPr>
              <a:t> 변수 </a:t>
            </a:r>
            <a:r>
              <a:rPr lang="en-US" altLang="ko-KR" sz="1400" b="1" kern="0" dirty="0" smtClean="0">
                <a:solidFill>
                  <a:srgbClr val="00B050"/>
                </a:solidFill>
                <a:cs typeface="Times New Roman"/>
              </a:rPr>
              <a:t>s1, s2, s3, s4 </a:t>
            </a:r>
            <a:r>
              <a:rPr lang="ko-KR" altLang="ko-KR" sz="1400" b="1" kern="0" dirty="0" smtClean="0">
                <a:solidFill>
                  <a:srgbClr val="00B050"/>
                </a:solidFill>
                <a:cs typeface="Times New Roman"/>
              </a:rPr>
              <a:t>선언</a:t>
            </a:r>
            <a:endParaRPr lang="en-US" altLang="ko-KR" sz="1400" b="1" kern="0" dirty="0" smtClean="0">
              <a:solidFill>
                <a:srgbClr val="00B050"/>
              </a:solidFill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</a:t>
            </a: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p1 = ONE;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p2 = TWO;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p3 = THREE;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printf("%d %d %d \n", ONE, TWO, THREE );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printf("%d %d %d \n", p1, p2, p3 );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s1 = SPRING;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s2 = SUMMER;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s3 = FALL;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s4 = WINTER;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printf("%d %d %d %d \n", SPRING, SUMMER, FALL, WINTER );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400" kern="0" dirty="0" smtClean="0">
                <a:cs typeface="Times New Roman"/>
              </a:rPr>
              <a:t>    printf("%d %d %d %d \n", s1, s2, s3, s4 );</a:t>
            </a:r>
            <a:endParaRPr lang="ko-KR" altLang="ko-KR" sz="1400" kern="100" dirty="0" smtClean="0">
              <a:cs typeface="Times New Roman"/>
            </a:endParaRPr>
          </a:p>
          <a:p>
            <a:pPr latinLnBrk="0"/>
            <a:r>
              <a:rPr lang="en-US" altLang="ko-KR" sz="1600" kern="100" dirty="0" smtClean="0">
                <a:cs typeface="Times New Roman"/>
              </a:rPr>
              <a:t>   return 0;</a:t>
            </a:r>
          </a:p>
          <a:p>
            <a:pPr latinLnBrk="0"/>
            <a:r>
              <a:rPr lang="en-US" altLang="ko-KR" sz="1600" kern="100" dirty="0" smtClean="0">
                <a:cs typeface="Times New Roman"/>
              </a:rPr>
              <a:t>}</a:t>
            </a:r>
            <a:endParaRPr lang="ko-KR" altLang="ko-KR" sz="1600" kern="100" dirty="0" smtClean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변수로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멤버 변수의 접근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구조체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변수의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변수의 복사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중첩 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중첩 구조체의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를 이용하여 사용자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자료형의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재정의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배열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 포인터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구조체와 함수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공용체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열거형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 w="31750">
          <a:solidFill>
            <a:schemeClr val="accent6">
              <a:lumMod val="75000"/>
            </a:schemeClr>
          </a:solidFill>
        </a:ln>
      </a:spPr>
      <a:bodyPr wrap="square" rtlCol="0">
        <a:spAutoFit/>
      </a:bodyPr>
      <a:lstStyle>
        <a:defPPr>
          <a:defRPr sz="2400" b="1" dirty="0" smtClean="0">
            <a:solidFill>
              <a:srgbClr val="00B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19197</TotalTime>
  <Words>3708</Words>
  <Application>Microsoft Office PowerPoint</Application>
  <PresentationFormat>화면 슬라이드 쇼(4:3)</PresentationFormat>
  <Paragraphs>1101</Paragraphs>
  <Slides>92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3" baseType="lpstr">
      <vt:lpstr>Office 테마</vt:lpstr>
      <vt:lpstr>-Part3- 제1장 구조체와 공용체란 무엇인가 </vt:lpstr>
      <vt:lpstr>학습목차</vt:lpstr>
      <vt:lpstr>슬라이드 3</vt:lpstr>
      <vt:lpstr>1.1 구조체란</vt:lpstr>
      <vt:lpstr>1.1 구조체란 (1/18) </vt:lpstr>
      <vt:lpstr>1.1 구조체란 (2/18) </vt:lpstr>
      <vt:lpstr>1.1 구조체란</vt:lpstr>
      <vt:lpstr>1.1 구조체란 (3/18) </vt:lpstr>
      <vt:lpstr>1.1 구조체란 (4/18) </vt:lpstr>
      <vt:lpstr>1.1 구조체란 (5/18) </vt:lpstr>
      <vt:lpstr>1.1 구조체란</vt:lpstr>
      <vt:lpstr>1.1 구조체란 (6/18)---[1-1.c 실습] </vt:lpstr>
      <vt:lpstr>1.1 구조체란 (7/18)---[1-1.c 분석] </vt:lpstr>
      <vt:lpstr>1.1 구조체란 (8/18)---[1-2.c 실습]</vt:lpstr>
      <vt:lpstr>1.1 구조체란 (9/18)</vt:lpstr>
      <vt:lpstr>1.1 구조체란</vt:lpstr>
      <vt:lpstr>1.1 구조체란 (10/18)---[1-3.c 실습]</vt:lpstr>
      <vt:lpstr>1.1 구조체란 (11/18)---[1-3.c 분석]</vt:lpstr>
      <vt:lpstr>1.1 구조체란 (12/18)---[1-4.c 실습]</vt:lpstr>
      <vt:lpstr>1.1 구조체란 (13/18)---[1-4.c 분석]</vt:lpstr>
      <vt:lpstr>1.1 구조체란 (14/18) </vt:lpstr>
      <vt:lpstr>1.1 구조체란</vt:lpstr>
      <vt:lpstr>1.1 구조체란 (15/18) </vt:lpstr>
      <vt:lpstr>1.1 구조체란 (16/18)---[1-5.c 실습]</vt:lpstr>
      <vt:lpstr>1.1 구조체란 (17/18)---[1-5.c 분석]</vt:lpstr>
      <vt:lpstr>1.1 구조체란 (18/18)---[1-6.c 실습]</vt:lpstr>
      <vt:lpstr>슬라이드 27</vt:lpstr>
      <vt:lpstr>1.2 중첩 구조체</vt:lpstr>
      <vt:lpstr>1.2 중첩 구조체 (1/9) </vt:lpstr>
      <vt:lpstr>1.2 중첩 구조체 (2/9)---[1-7.c 실습]</vt:lpstr>
      <vt:lpstr>1.2 중첩 구조체 (3/9)---[1-7.c 분석]</vt:lpstr>
      <vt:lpstr>1.2 중첩 구조체</vt:lpstr>
      <vt:lpstr>1.2 중첩 구조체 (4/9)---[1-8.c 실습]</vt:lpstr>
      <vt:lpstr>1.2 중첩 구조체 (5/9)---[1-8.c 분석] </vt:lpstr>
      <vt:lpstr>1.2 중첩 구조체 (6/9)---[1-8.c 분석] </vt:lpstr>
      <vt:lpstr>1.2 중첩 구조체</vt:lpstr>
      <vt:lpstr>1.2 중첩 구조체 (7/9) </vt:lpstr>
      <vt:lpstr>1.2 중첩 구조체 (8/9)---[1-9.c 실습(1/2)]</vt:lpstr>
      <vt:lpstr>1.2 중첩 구조체 (9/9) </vt:lpstr>
      <vt:lpstr>슬라이드 40</vt:lpstr>
      <vt:lpstr>1.3 구조체와 배열</vt:lpstr>
      <vt:lpstr>1.3 구조체와 배열 (1/7)---[1-10.c 실습(1/2)] </vt:lpstr>
      <vt:lpstr>1.3 구조체와 배열 (2/7)---[1-10.c 실습(2/2)] </vt:lpstr>
      <vt:lpstr>1.3 구조체와 배열</vt:lpstr>
      <vt:lpstr>1.3 구조체와 배열 (3/7)---[1-11.c 실습(1/2)] </vt:lpstr>
      <vt:lpstr>1.3 구조체와 배열 (4/7)---[1-11.c 분석] </vt:lpstr>
      <vt:lpstr>1.3 구조체와 배열</vt:lpstr>
      <vt:lpstr>1.3 구조체와 배열 (5/7)---[1-13.c 실습] </vt:lpstr>
      <vt:lpstr>1.3 구조체와 배열 (6/7)---[1-14.c 실습] </vt:lpstr>
      <vt:lpstr>1.3 구조체와 배열 (7/7)---[참고] </vt:lpstr>
      <vt:lpstr>슬라이드 51</vt:lpstr>
      <vt:lpstr>1.4 구조체와 포인터</vt:lpstr>
      <vt:lpstr>1.4 구조체와 포인터 (1/15) </vt:lpstr>
      <vt:lpstr>1.4 구조체와 포인터 (3/15)---[1-15.c 실습] </vt:lpstr>
      <vt:lpstr>1.4 구조체와 포인터 (4/15)---[1-16.c 실습] </vt:lpstr>
      <vt:lpstr>1.4 구조체와 포인터 (5/15)---[1-17.c 실습] </vt:lpstr>
      <vt:lpstr>1.4 구조체와 포인터</vt:lpstr>
      <vt:lpstr>1.4 구조체와 포인터 (6/15)---[1-18.c 실습] </vt:lpstr>
      <vt:lpstr>1.4 구조체와 포인터 (7/15)---[1-19.c 실습(1/2)] </vt:lpstr>
      <vt:lpstr>1.4 구조체와 포인터 (8/15)---[1-19.c 실습(2/2)] </vt:lpstr>
      <vt:lpstr>1.4 구조체와 포인터</vt:lpstr>
      <vt:lpstr>1.4 구조체와 포인터 (9/15) </vt:lpstr>
      <vt:lpstr>1.4 구조체와 포인터 (10/15)---[1-20.c 실습(1/2)] </vt:lpstr>
      <vt:lpstr>1.4 구조체와 포인터 (11/15)---[1-20.c 실습(2/2)] </vt:lpstr>
      <vt:lpstr>1.4 구조체와 포인터 (12/15)---[1-21.c 실습(1/2)] </vt:lpstr>
      <vt:lpstr>1.4 구조체와 포인터 (13/15)---[1-21.c 실습(2/2)] </vt:lpstr>
      <vt:lpstr>1.4 구조체와 포인터 (14/15)---[1-22.c 실습(1/2)] </vt:lpstr>
      <vt:lpstr>1.4 구조체와 포인터 (15/15)---[1-22.c 분석] </vt:lpstr>
      <vt:lpstr>슬라이드 69</vt:lpstr>
      <vt:lpstr>1.4 구조체와 포인터</vt:lpstr>
      <vt:lpstr>1.5 구조체와 함수 (1/10) </vt:lpstr>
      <vt:lpstr>1.5 구조체와 함수 (2/10)---[1-23.c 실습] </vt:lpstr>
      <vt:lpstr>1.5 구조체와 함수 (3/10)---[1-23.c 분석] </vt:lpstr>
      <vt:lpstr>1.5 구조체와 함수 (4/10) </vt:lpstr>
      <vt:lpstr>1.5 구조체와 함수 (5/10)---[1-24.c 실습] </vt:lpstr>
      <vt:lpstr>1.5 구조체와 함수 (6/10)---[1-24.c 분석] </vt:lpstr>
      <vt:lpstr>1.4 구조체와 포인터</vt:lpstr>
      <vt:lpstr>1.5 구조체와 함수 (7/10) </vt:lpstr>
      <vt:lpstr>1.5 구조체와 함수 (8/10)---[1-25.c 실습] </vt:lpstr>
      <vt:lpstr>1.5 구조체와 함수 (9/10) </vt:lpstr>
      <vt:lpstr>1.5 구조체와 함수 (10/10)---[1-26.c 실습] </vt:lpstr>
      <vt:lpstr>슬라이드 82</vt:lpstr>
      <vt:lpstr>1.6 공용체와 열거형</vt:lpstr>
      <vt:lpstr>1.6 공용체와 열거형 (1/7) </vt:lpstr>
      <vt:lpstr>1.6 공용체와 열거형 (2/7) </vt:lpstr>
      <vt:lpstr>1.6 공용체와 열거형 (3/7) </vt:lpstr>
      <vt:lpstr>1.6 공용체와 열거형 (4/7)---[1-27.c 실습] </vt:lpstr>
      <vt:lpstr>1.6 공용체와 열거형 (5/7)---[1-28.c 실습] </vt:lpstr>
      <vt:lpstr>1.4 구조체와 포인터</vt:lpstr>
      <vt:lpstr>1.6 공용체와 열거형 (6/7) </vt:lpstr>
      <vt:lpstr>1.6 공용체와 열거형 (7/7)---[1-28.c 실습(1/2)] 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1483</cp:revision>
  <dcterms:created xsi:type="dcterms:W3CDTF">2009-09-09T07:37:10Z</dcterms:created>
  <dcterms:modified xsi:type="dcterms:W3CDTF">2011-03-02T03:53:53Z</dcterms:modified>
</cp:coreProperties>
</file>