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61" r:id="rId2"/>
    <p:sldId id="311" r:id="rId3"/>
    <p:sldId id="388" r:id="rId4"/>
    <p:sldId id="592" r:id="rId5"/>
    <p:sldId id="516" r:id="rId6"/>
    <p:sldId id="517" r:id="rId7"/>
    <p:sldId id="518" r:id="rId8"/>
    <p:sldId id="593" r:id="rId9"/>
    <p:sldId id="519" r:id="rId10"/>
    <p:sldId id="520" r:id="rId11"/>
    <p:sldId id="513" r:id="rId12"/>
    <p:sldId id="594" r:id="rId13"/>
    <p:sldId id="522" r:id="rId14"/>
    <p:sldId id="521" r:id="rId15"/>
    <p:sldId id="523" r:id="rId16"/>
    <p:sldId id="595" r:id="rId17"/>
    <p:sldId id="524" r:id="rId18"/>
    <p:sldId id="514" r:id="rId19"/>
    <p:sldId id="596" r:id="rId20"/>
    <p:sldId id="526" r:id="rId21"/>
    <p:sldId id="527" r:id="rId22"/>
    <p:sldId id="597" r:id="rId23"/>
    <p:sldId id="528" r:id="rId24"/>
    <p:sldId id="598" r:id="rId25"/>
    <p:sldId id="529" r:id="rId26"/>
    <p:sldId id="607" r:id="rId27"/>
    <p:sldId id="531" r:id="rId28"/>
    <p:sldId id="608" r:id="rId29"/>
    <p:sldId id="570" r:id="rId30"/>
    <p:sldId id="609" r:id="rId31"/>
    <p:sldId id="573" r:id="rId32"/>
    <p:sldId id="574" r:id="rId33"/>
    <p:sldId id="515" r:id="rId34"/>
    <p:sldId id="599" r:id="rId35"/>
    <p:sldId id="535" r:id="rId36"/>
    <p:sldId id="536" r:id="rId37"/>
    <p:sldId id="600" r:id="rId38"/>
    <p:sldId id="537" r:id="rId39"/>
    <p:sldId id="575" r:id="rId40"/>
    <p:sldId id="578" r:id="rId41"/>
    <p:sldId id="601" r:id="rId42"/>
    <p:sldId id="542" r:id="rId43"/>
    <p:sldId id="579" r:id="rId44"/>
    <p:sldId id="602" r:id="rId45"/>
    <p:sldId id="544" r:id="rId46"/>
    <p:sldId id="580" r:id="rId47"/>
    <p:sldId id="582" r:id="rId48"/>
    <p:sldId id="603" r:id="rId49"/>
    <p:sldId id="547" r:id="rId50"/>
    <p:sldId id="571" r:id="rId51"/>
    <p:sldId id="583" r:id="rId52"/>
    <p:sldId id="604" r:id="rId53"/>
    <p:sldId id="549" r:id="rId54"/>
    <p:sldId id="584" r:id="rId55"/>
    <p:sldId id="551" r:id="rId56"/>
    <p:sldId id="605" r:id="rId57"/>
    <p:sldId id="552" r:id="rId58"/>
    <p:sldId id="610" r:id="rId59"/>
    <p:sldId id="585" r:id="rId60"/>
    <p:sldId id="606" r:id="rId61"/>
    <p:sldId id="556" r:id="rId62"/>
    <p:sldId id="588" r:id="rId63"/>
    <p:sldId id="560" r:id="rId64"/>
    <p:sldId id="563" r:id="rId65"/>
    <p:sldId id="564" r:id="rId66"/>
    <p:sldId id="565" r:id="rId67"/>
    <p:sldId id="590" r:id="rId68"/>
    <p:sldId id="591" r:id="rId69"/>
    <p:sldId id="346" r:id="rId70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F0175"/>
    <a:srgbClr val="354F6F"/>
    <a:srgbClr val="00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80638" autoAdjust="0"/>
  </p:normalViewPr>
  <p:slideViewPr>
    <p:cSldViewPr>
      <p:cViewPr varScale="1">
        <p:scale>
          <a:sx n="58" d="100"/>
          <a:sy n="58" d="100"/>
        </p:scale>
        <p:origin x="-18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196" y="-96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58575-7DF7-480C-B7A7-A15322A8CFFA}" type="datetimeFigureOut">
              <a:rPr lang="ko-KR" altLang="en-US" smtClean="0"/>
              <a:pPr/>
              <a:t>2011-03-02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E322D-88BD-42E8-8276-40ACA8C7F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7F38221-2BE1-4391-B1E9-C443B153E15F}" type="datetimeFigureOut">
              <a:rPr lang="ko-KR" altLang="en-US" smtClean="0"/>
              <a:pPr/>
              <a:t>2011-03-02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0CFACD4-296C-4A27-A8DD-7826D7A7B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71679"/>
            <a:ext cx="7772400" cy="1214445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171952"/>
            <a:ext cx="6400800" cy="614370"/>
          </a:xfrm>
        </p:spPr>
        <p:txBody>
          <a:bodyPr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54F6F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title" hasCustomPrompt="1"/>
          </p:nvPr>
        </p:nvSpPr>
        <p:spPr>
          <a:xfrm>
            <a:off x="71438" y="655618"/>
            <a:ext cx="9072562" cy="428628"/>
          </a:xfrm>
        </p:spPr>
        <p:txBody>
          <a:bodyPr>
            <a:noAutofit/>
          </a:bodyPr>
          <a:lstStyle>
            <a:lvl1pPr>
              <a:defRPr sz="2800" b="1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4281047" y="6601557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- </a:t>
            </a:r>
            <a:fld id="{416CE5A6-E363-4E55-B443-8C6E49C9DC55}" type="slidenum">
              <a:rPr lang="en-US" altLang="ko-KR" sz="1200" b="1" smtClean="0">
                <a:solidFill>
                  <a:schemeClr val="bg1"/>
                </a:solidFill>
              </a:rPr>
              <a:pPr/>
              <a:t>‹#›</a:t>
            </a:fld>
            <a:r>
              <a:rPr lang="en-US" altLang="ko-KR" sz="1200" b="1" dirty="0" smtClean="0">
                <a:solidFill>
                  <a:schemeClr val="bg1"/>
                </a:solidFill>
              </a:rPr>
              <a:t> -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>
            <a:lvl1pPr>
              <a:lnSpc>
                <a:spcPct val="100000"/>
              </a:lnSpc>
              <a:buFont typeface="Arial" pitchFamily="34" charset="0"/>
              <a:buChar char="►"/>
              <a:defRPr sz="2400" b="0">
                <a:solidFill>
                  <a:schemeClr val="tx1"/>
                </a:solidFill>
                <a:effectLst/>
              </a:defRPr>
            </a:lvl1pPr>
            <a:lvl2pPr>
              <a:lnSpc>
                <a:spcPct val="100000"/>
              </a:lnSpc>
              <a:buFont typeface="Wingdings" pitchFamily="2" charset="2"/>
              <a:buChar char="ü"/>
              <a:defRPr sz="2000" b="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800" b="0">
                <a:solidFill>
                  <a:schemeClr val="tx1"/>
                </a:solidFill>
              </a:defRPr>
            </a:lvl3pPr>
            <a:lvl5pPr>
              <a:lnSpc>
                <a:spcPct val="100000"/>
              </a:lnSpc>
              <a:defRPr sz="18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2776" y="1138222"/>
            <a:ext cx="9098449" cy="15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26"/>
          <p:cNvSpPr txBox="1"/>
          <p:nvPr userDrawn="1"/>
        </p:nvSpPr>
        <p:spPr>
          <a:xfrm>
            <a:off x="42895" y="6593725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 smtClean="0">
                <a:solidFill>
                  <a:schemeClr val="tx1"/>
                </a:solidFill>
              </a:rPr>
              <a:t>- </a:t>
            </a:r>
            <a:fld id="{416CE5A6-E363-4E55-B443-8C6E49C9DC55}" type="slidenum">
              <a:rPr lang="en-US" altLang="ko-KR" sz="1200" b="1" smtClean="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200" b="1" dirty="0" smtClean="0">
                <a:solidFill>
                  <a:schemeClr val="tx1"/>
                </a:solidFill>
              </a:rPr>
              <a:t> -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언어본색_배경화면_수정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14282" y="774704"/>
            <a:ext cx="8715436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14282" y="1660531"/>
            <a:ext cx="8715436" cy="4911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b="0" kern="1200" cap="none" spc="0">
          <a:ln w="12700">
            <a:solidFill>
              <a:schemeClr val="tx2">
                <a:satMod val="155000"/>
              </a:schemeClr>
            </a:solidFill>
            <a:prstDash val="solid"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7158" y="2463374"/>
            <a:ext cx="8429684" cy="1714511"/>
          </a:xfrm>
          <a:noFill/>
          <a:ln w="38100">
            <a:noFill/>
          </a:ln>
          <a:effectLst/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ea typeface="휴먼둥근헤드라인" pitchFamily="18" charset="-127"/>
              </a:rPr>
              <a:t>-Part3-</a:t>
            </a:r>
            <a:r>
              <a:rPr lang="en-US" altLang="ko-KR" b="1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lang="en-US" altLang="ko-KR" b="1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ko-KR" altLang="en-US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제</a:t>
            </a:r>
            <a:r>
              <a:rPr lang="en-US" altLang="ko-KR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ko-KR" altLang="en-US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장</a:t>
            </a:r>
            <a:r>
              <a:rPr lang="en-US" altLang="ko-KR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ko-KR" altLang="en-US" b="1" dirty="0" smtClean="0">
                <a:ln>
                  <a:noFill/>
                </a:ln>
                <a:solidFill>
                  <a:schemeClr val="tx1"/>
                </a:solidFill>
              </a:rPr>
              <a:t>콘솔 입출력과 파일 입출력</a:t>
            </a:r>
            <a:r>
              <a:rPr lang="en-US" altLang="ko-KR" b="1" dirty="0" smtClean="0">
                <a:ln>
                  <a:noFill/>
                </a:ln>
                <a:solidFill>
                  <a:schemeClr val="tx1"/>
                </a:solidFill>
              </a:rPr>
              <a:t/>
            </a:r>
            <a:br>
              <a:rPr lang="en-US" altLang="ko-KR" b="1" dirty="0" smtClean="0">
                <a:ln>
                  <a:noFill/>
                </a:ln>
                <a:solidFill>
                  <a:schemeClr val="tx1"/>
                </a:solidFill>
              </a:rPr>
            </a:br>
            <a:endParaRPr lang="ko-KR" altLang="en-US" sz="2000" b="1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err="1" smtClean="0"/>
              <a:t>스트림이란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(5/5)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버퍼링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버퍼를 채우는 동작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버퍼링을</a:t>
            </a:r>
            <a:r>
              <a:rPr lang="ko-KR" altLang="en-US" dirty="0" smtClean="0"/>
              <a:t> 하는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이유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성능 향상</a:t>
            </a:r>
            <a:r>
              <a:rPr lang="ko-KR" altLang="en-US" sz="2000" dirty="0" smtClean="0"/>
              <a:t>을 위해</a:t>
            </a:r>
            <a:r>
              <a:rPr lang="en-US" altLang="ko-KR" sz="2000" dirty="0" smtClean="0"/>
              <a:t>…</a:t>
            </a:r>
          </a:p>
          <a:p>
            <a:pPr lvl="2">
              <a:lnSpc>
                <a:spcPct val="150000"/>
              </a:lnSpc>
            </a:pPr>
            <a:r>
              <a:rPr lang="ko-KR" altLang="en-US" sz="2000" dirty="0" smtClean="0"/>
              <a:t>문자를 개별 처리하는 것보다 </a:t>
            </a: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문자들을 모아 일괄 처리</a:t>
            </a:r>
            <a:r>
              <a:rPr lang="ko-KR" altLang="en-US" sz="2000" dirty="0" smtClean="0"/>
              <a:t>하는 것이 효율적</a:t>
            </a:r>
            <a:endParaRPr lang="en-US" altLang="ko-KR" sz="2000" dirty="0" smtClean="0"/>
          </a:p>
          <a:p>
            <a:pPr lvl="3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en-US" altLang="ko-KR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3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.2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콘솔 입출력</a:t>
            </a:r>
            <a:endParaRPr kumimoji="1" lang="ko-KR" altLang="en-US" sz="3200" b="1" kern="0" dirty="0" smtClean="0">
              <a:solidFill>
                <a:srgbClr val="FFFFFF"/>
              </a:solidFill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콘솔 입출력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2228671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50"/>
                </a:solidFill>
              </a:rPr>
              <a:t>① 콘솔 표준 입출력 함수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ko-KR" altLang="en-US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② 콘솔 </a:t>
            </a:r>
            <a:r>
              <a:rPr lang="ko-KR" altLang="en-US" sz="2400" b="1" dirty="0" err="1" smtClean="0">
                <a:solidFill>
                  <a:srgbClr val="00B050"/>
                </a:solidFill>
              </a:rPr>
              <a:t>비표준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 입출력 함수</a:t>
            </a:r>
            <a:endParaRPr lang="en-US" altLang="ko-KR" sz="2400" b="1" dirty="0" smtClean="0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48850" y="2132856"/>
            <a:ext cx="7128792" cy="64807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콘솔 입출력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(1/4)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0000FF"/>
                </a:solidFill>
              </a:rPr>
              <a:t>콘솔 입출력 함수의 종류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헤더파일 </a:t>
            </a:r>
            <a:r>
              <a:rPr lang="en-US" altLang="ko-KR" dirty="0" smtClean="0"/>
              <a:t>: 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stdio.h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36316" y="2645742"/>
          <a:ext cx="8643997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776"/>
                <a:gridCol w="3546182"/>
                <a:gridCol w="1383039"/>
              </a:tblGrid>
              <a:tr h="299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함수의 원형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헤더파일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int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="1" baseline="0" dirty="0" smtClean="0">
                          <a:solidFill>
                            <a:srgbClr val="C00000"/>
                          </a:solidFill>
                        </a:rPr>
                        <a:t>getchar</a:t>
                      </a:r>
                      <a:r>
                        <a:rPr lang="en-US" altLang="ko-KR" sz="1600" baseline="0" dirty="0" smtClean="0"/>
                        <a:t> (void);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C00000"/>
                          </a:solidFill>
                        </a:rPr>
                        <a:t>키보드</a:t>
                      </a:r>
                      <a:r>
                        <a:rPr lang="ko-KR" altLang="en-US" sz="1400" dirty="0" smtClean="0"/>
                        <a:t>로 부터 한 </a:t>
                      </a:r>
                      <a:r>
                        <a:rPr lang="ko-KR" altLang="en-US" sz="1400" dirty="0" smtClean="0">
                          <a:solidFill>
                            <a:srgbClr val="C00000"/>
                          </a:solidFill>
                        </a:rPr>
                        <a:t>문자</a:t>
                      </a:r>
                      <a:r>
                        <a:rPr lang="ko-KR" altLang="en-US" sz="1400" dirty="0" smtClean="0"/>
                        <a:t>를 </a:t>
                      </a:r>
                      <a:r>
                        <a:rPr lang="ko-KR" altLang="en-US" sz="1400" dirty="0" smtClean="0">
                          <a:solidFill>
                            <a:srgbClr val="C00000"/>
                          </a:solidFill>
                        </a:rPr>
                        <a:t>입력</a:t>
                      </a:r>
                      <a:r>
                        <a:rPr lang="ko-KR" altLang="en-US" sz="1400" dirty="0" smtClean="0"/>
                        <a:t> 받는다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stdio.h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int 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putchar</a:t>
                      </a:r>
                      <a:r>
                        <a:rPr lang="en-US" altLang="ko-KR" sz="1600" dirty="0" smtClean="0"/>
                        <a:t> (int c);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C00000"/>
                          </a:solidFill>
                        </a:rPr>
                        <a:t>모니터</a:t>
                      </a:r>
                      <a:r>
                        <a:rPr lang="ko-KR" altLang="en-US" sz="1400" dirty="0" smtClean="0"/>
                        <a:t>에 한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smtClean="0">
                          <a:solidFill>
                            <a:srgbClr val="C00000"/>
                          </a:solidFill>
                        </a:rPr>
                        <a:t>문자</a:t>
                      </a:r>
                      <a:r>
                        <a:rPr lang="ko-KR" altLang="en-US" sz="1400" baseline="0" dirty="0" smtClean="0"/>
                        <a:t>를 </a:t>
                      </a:r>
                      <a:r>
                        <a:rPr lang="ko-KR" altLang="en-US" sz="1400" baseline="0" dirty="0" smtClean="0">
                          <a:solidFill>
                            <a:srgbClr val="C00000"/>
                          </a:solidFill>
                        </a:rPr>
                        <a:t>출력</a:t>
                      </a:r>
                      <a:r>
                        <a:rPr lang="ko-KR" altLang="en-US" sz="1400" baseline="0" dirty="0" smtClean="0"/>
                        <a:t>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stdio.h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char* 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gets</a:t>
                      </a:r>
                      <a:r>
                        <a:rPr lang="en-US" altLang="ko-KR" sz="1600" dirty="0" smtClean="0"/>
                        <a:t> (char *s);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C00000"/>
                          </a:solidFill>
                        </a:rPr>
                        <a:t>키보드</a:t>
                      </a:r>
                      <a:r>
                        <a:rPr lang="ko-KR" altLang="en-US" sz="1400" dirty="0" smtClean="0"/>
                        <a:t>로 부터 </a:t>
                      </a:r>
                      <a:r>
                        <a:rPr lang="ko-KR" altLang="en-US" sz="1400" dirty="0" smtClean="0">
                          <a:solidFill>
                            <a:srgbClr val="C00000"/>
                          </a:solidFill>
                        </a:rPr>
                        <a:t>문자열</a:t>
                      </a:r>
                      <a:r>
                        <a:rPr lang="ko-KR" altLang="en-US" sz="1400" dirty="0" smtClean="0"/>
                        <a:t>을 </a:t>
                      </a:r>
                      <a:r>
                        <a:rPr lang="ko-KR" altLang="en-US" sz="1400" dirty="0" smtClean="0">
                          <a:solidFill>
                            <a:srgbClr val="C00000"/>
                          </a:solidFill>
                        </a:rPr>
                        <a:t>입력</a:t>
                      </a:r>
                      <a:r>
                        <a:rPr lang="ko-KR" altLang="en-US" sz="1400" dirty="0" smtClean="0"/>
                        <a:t> 받는다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stdio.h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int 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puts</a:t>
                      </a:r>
                      <a:r>
                        <a:rPr lang="en-US" altLang="ko-KR" sz="1600" dirty="0" smtClean="0"/>
                        <a:t> (char* str);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C00000"/>
                          </a:solidFill>
                        </a:rPr>
                        <a:t>모니터</a:t>
                      </a:r>
                      <a:r>
                        <a:rPr lang="ko-KR" altLang="en-US" sz="1400" dirty="0" smtClean="0"/>
                        <a:t>에 </a:t>
                      </a:r>
                      <a:r>
                        <a:rPr lang="ko-KR" altLang="en-US" sz="1400" dirty="0" smtClean="0">
                          <a:solidFill>
                            <a:srgbClr val="C00000"/>
                          </a:solidFill>
                        </a:rPr>
                        <a:t>문자열</a:t>
                      </a:r>
                      <a:r>
                        <a:rPr lang="ko-KR" altLang="en-US" sz="1400" dirty="0" smtClean="0"/>
                        <a:t>을 </a:t>
                      </a:r>
                      <a:r>
                        <a:rPr lang="ko-KR" altLang="en-US" sz="1400" dirty="0" smtClean="0">
                          <a:solidFill>
                            <a:srgbClr val="C00000"/>
                          </a:solidFill>
                        </a:rPr>
                        <a:t>출력</a:t>
                      </a:r>
                      <a:r>
                        <a:rPr lang="ko-KR" altLang="en-US" sz="1400" dirty="0" smtClean="0"/>
                        <a:t>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stdio.h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int 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scanf</a:t>
                      </a:r>
                      <a:r>
                        <a:rPr lang="en-US" altLang="ko-KR" sz="1600" dirty="0" smtClean="0"/>
                        <a:t> (const char*</a:t>
                      </a:r>
                      <a:r>
                        <a:rPr lang="en-US" altLang="ko-KR" sz="1600" baseline="0" dirty="0" smtClean="0"/>
                        <a:t> format, …);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C00000"/>
                          </a:solidFill>
                        </a:rPr>
                        <a:t>키보드</a:t>
                      </a:r>
                      <a:r>
                        <a:rPr lang="ko-KR" altLang="en-US" sz="1400" dirty="0" smtClean="0"/>
                        <a:t>로 부터 </a:t>
                      </a:r>
                      <a:r>
                        <a:rPr lang="ko-KR" altLang="en-US" sz="1400" dirty="0" smtClean="0">
                          <a:solidFill>
                            <a:srgbClr val="C00000"/>
                          </a:solidFill>
                        </a:rPr>
                        <a:t>데이터</a:t>
                      </a:r>
                      <a:r>
                        <a:rPr lang="ko-KR" altLang="en-US" sz="1400" dirty="0" smtClean="0"/>
                        <a:t>를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C00000"/>
                          </a:solidFill>
                        </a:rPr>
                        <a:t>서식</a:t>
                      </a:r>
                      <a:r>
                        <a:rPr lang="ko-KR" altLang="en-US" sz="1400" dirty="0" smtClean="0"/>
                        <a:t>에 맞춰 </a:t>
                      </a:r>
                      <a:r>
                        <a:rPr lang="ko-KR" altLang="en-US" sz="1400" dirty="0" smtClean="0">
                          <a:solidFill>
                            <a:srgbClr val="C00000"/>
                          </a:solidFill>
                        </a:rPr>
                        <a:t>출력</a:t>
                      </a:r>
                      <a:r>
                        <a:rPr lang="ko-KR" altLang="en-US" sz="1400" dirty="0" smtClean="0"/>
                        <a:t>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stdio.h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int 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printf</a:t>
                      </a:r>
                      <a:r>
                        <a:rPr lang="en-US" altLang="ko-KR" sz="1600" dirty="0" smtClean="0"/>
                        <a:t> (const char*</a:t>
                      </a:r>
                      <a:r>
                        <a:rPr lang="en-US" altLang="ko-KR" sz="1600" baseline="0" dirty="0" smtClean="0"/>
                        <a:t> format, …);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C00000"/>
                          </a:solidFill>
                        </a:rPr>
                        <a:t>모니터</a:t>
                      </a:r>
                      <a:r>
                        <a:rPr lang="ko-KR" altLang="en-US" sz="1400" dirty="0" smtClean="0"/>
                        <a:t>에 </a:t>
                      </a:r>
                      <a:r>
                        <a:rPr lang="ko-KR" altLang="en-US" sz="1400" dirty="0" smtClean="0">
                          <a:solidFill>
                            <a:srgbClr val="C00000"/>
                          </a:solidFill>
                        </a:rPr>
                        <a:t>데이터</a:t>
                      </a:r>
                      <a:r>
                        <a:rPr lang="ko-KR" altLang="en-US" sz="1400" dirty="0" smtClean="0"/>
                        <a:t>를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C00000"/>
                          </a:solidFill>
                        </a:rPr>
                        <a:t>서식</a:t>
                      </a:r>
                      <a:r>
                        <a:rPr lang="ko-KR" altLang="en-US" sz="1400" dirty="0" smtClean="0"/>
                        <a:t>에 맞춰 </a:t>
                      </a:r>
                      <a:r>
                        <a:rPr lang="ko-KR" altLang="en-US" sz="1400" dirty="0" smtClean="0">
                          <a:solidFill>
                            <a:srgbClr val="C00000"/>
                          </a:solidFill>
                        </a:rPr>
                        <a:t>출력</a:t>
                      </a:r>
                      <a:r>
                        <a:rPr lang="ko-KR" altLang="en-US" sz="1400" dirty="0" smtClean="0"/>
                        <a:t>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stdio.h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콘솔 입출력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(2/4)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>
            <a:normAutofit/>
          </a:bodyPr>
          <a:lstStyle/>
          <a:p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getchar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 )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0000FF"/>
                </a:solidFill>
              </a:rPr>
              <a:t>문자를 입력하는 함수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2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호출이 실패</a:t>
            </a:r>
            <a:r>
              <a:rPr lang="ko-KR" altLang="en-US" dirty="0" smtClean="0"/>
              <a:t>했을 때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EOF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반환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ko-KR" altLang="en-US" dirty="0" smtClean="0"/>
              <a:t>일일이 </a:t>
            </a:r>
            <a:r>
              <a:rPr lang="en-US" altLang="ko-KR" dirty="0" smtClean="0"/>
              <a:t>EOF </a:t>
            </a:r>
            <a:r>
              <a:rPr lang="ko-KR" altLang="en-US" dirty="0" smtClean="0"/>
              <a:t>반환 여부를 검사할 필요는 없음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putchar( )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함수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0000FF"/>
                </a:solidFill>
              </a:rPr>
              <a:t>문자를 출력하는 함수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2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호출이 실패</a:t>
            </a:r>
            <a:r>
              <a:rPr lang="ko-KR" altLang="en-US" dirty="0" smtClean="0"/>
              <a:t>했을 때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EOF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반환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ko-KR" altLang="en-US" dirty="0" smtClean="0"/>
              <a:t>일일이 </a:t>
            </a:r>
            <a:r>
              <a:rPr lang="en-US" altLang="ko-KR" dirty="0" smtClean="0"/>
              <a:t>EOF </a:t>
            </a:r>
            <a:r>
              <a:rPr lang="ko-KR" altLang="en-US" dirty="0" smtClean="0"/>
              <a:t>반환 여부를 검사할 필요는 없음</a:t>
            </a:r>
            <a:endParaRPr lang="en-US" altLang="ko-KR" sz="1600" dirty="0" smtClean="0"/>
          </a:p>
          <a:p>
            <a:pPr lvl="1"/>
            <a:endParaRPr lang="en-US" altLang="ko-KR" dirty="0" smtClean="0"/>
          </a:p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EOF(End Of File)</a:t>
            </a:r>
          </a:p>
          <a:p>
            <a:pPr lvl="1"/>
            <a:r>
              <a:rPr lang="ko-KR" altLang="en-US" dirty="0" smtClean="0"/>
              <a:t>파일의 끝을 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stdio.h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-1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매크로 상수 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[ctr+z]</a:t>
            </a:r>
            <a:r>
              <a:rPr lang="ko-KR" altLang="en-US" dirty="0" smtClean="0"/>
              <a:t>를 입력하면 </a:t>
            </a:r>
            <a:r>
              <a:rPr lang="en-US" altLang="ko-KR" dirty="0" smtClean="0"/>
              <a:t>EOF</a:t>
            </a:r>
            <a:r>
              <a:rPr lang="ko-KR" altLang="en-US" dirty="0" smtClean="0"/>
              <a:t>로 인식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1659572"/>
            <a:ext cx="7853620" cy="3785652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#include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&lt;</a:t>
            </a:r>
            <a:r>
              <a:rPr lang="en-US" altLang="ko-KR" sz="2000" kern="0" dirty="0" err="1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sz="2000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main(</a:t>
            </a:r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void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)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char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ch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=0;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while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(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ch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!= EOF) </a:t>
            </a:r>
            <a:r>
              <a:rPr lang="en-US" altLang="ko-KR" sz="2000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EOF == -1      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{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ch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=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getchar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();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putchar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ch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);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}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return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0;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sz="2000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콘솔 입출력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(3/4)---[3-1.c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콘솔 입출력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2228671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50"/>
                </a:solidFill>
              </a:rPr>
              <a:t>① 콘솔 표준 입출력 함수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ko-KR" altLang="en-US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② 콘솔 </a:t>
            </a:r>
            <a:r>
              <a:rPr lang="ko-KR" altLang="en-US" sz="2400" b="1" dirty="0" err="1" smtClean="0">
                <a:solidFill>
                  <a:srgbClr val="00B050"/>
                </a:solidFill>
              </a:rPr>
              <a:t>비표준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 입출력 함수</a:t>
            </a:r>
            <a:endParaRPr lang="en-US" altLang="ko-KR" sz="2400" b="1" dirty="0" smtClean="0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48850" y="2884835"/>
            <a:ext cx="7128792" cy="64807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콘솔 입출력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(4/4)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4394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0000FF"/>
                </a:solidFill>
              </a:rPr>
              <a:t>콘솔 비표준 입출력 함수</a:t>
            </a:r>
            <a:endParaRPr lang="en-US" altLang="ko-KR" b="1" dirty="0" smtClean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헤더파일 </a:t>
            </a:r>
            <a:r>
              <a:rPr lang="en-US" altLang="ko-KR" dirty="0" smtClean="0"/>
              <a:t>: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 conio.h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버퍼를 사용하지 않는다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.’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데이터를 일괄해서 처리</a:t>
            </a:r>
            <a:r>
              <a:rPr lang="ko-KR" altLang="en-US" dirty="0" smtClean="0"/>
              <a:t>하는 경우에는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비효율적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sz="105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71472" y="3708734"/>
          <a:ext cx="7715304" cy="226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591"/>
                <a:gridCol w="4166264"/>
                <a:gridCol w="1234449"/>
              </a:tblGrid>
              <a:tr h="299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함수의 원형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헤더파일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int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="1" baseline="0" dirty="0" smtClean="0">
                          <a:solidFill>
                            <a:srgbClr val="C00000"/>
                          </a:solidFill>
                        </a:rPr>
                        <a:t>getch</a:t>
                      </a:r>
                      <a:r>
                        <a:rPr lang="en-US" altLang="ko-KR" sz="1400" baseline="0" dirty="0" smtClean="0"/>
                        <a:t> (void);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C00000"/>
                          </a:solidFill>
                        </a:rPr>
                        <a:t>키보드</a:t>
                      </a:r>
                      <a:r>
                        <a:rPr lang="ko-KR" altLang="en-US" sz="1400" dirty="0" smtClean="0"/>
                        <a:t>로 부터 한 </a:t>
                      </a:r>
                      <a:r>
                        <a:rPr lang="ko-KR" altLang="en-US" sz="1400" dirty="0" smtClean="0">
                          <a:solidFill>
                            <a:srgbClr val="C00000"/>
                          </a:solidFill>
                        </a:rPr>
                        <a:t>문자</a:t>
                      </a:r>
                      <a:r>
                        <a:rPr lang="ko-KR" altLang="en-US" sz="1400" dirty="0" smtClean="0"/>
                        <a:t>를 </a:t>
                      </a:r>
                      <a:r>
                        <a:rPr lang="ko-KR" altLang="en-US" sz="1400" dirty="0" smtClean="0">
                          <a:solidFill>
                            <a:srgbClr val="C00000"/>
                          </a:solidFill>
                        </a:rPr>
                        <a:t>입력</a:t>
                      </a:r>
                      <a:r>
                        <a:rPr lang="ko-KR" altLang="en-US" sz="1400" dirty="0" smtClean="0"/>
                        <a:t> 받는다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입력 화면에 입력 문자가 보이지 않는다</a:t>
                      </a:r>
                      <a:r>
                        <a:rPr lang="en-US" altLang="ko-KR" sz="1400" dirty="0" smtClean="0"/>
                        <a:t>.)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conio.h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int </a:t>
                      </a:r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getche </a:t>
                      </a:r>
                      <a:r>
                        <a:rPr lang="en-US" altLang="ko-KR" sz="1400" dirty="0" smtClean="0"/>
                        <a:t>(int c);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C00000"/>
                          </a:solidFill>
                        </a:rPr>
                        <a:t>키보드</a:t>
                      </a:r>
                      <a:r>
                        <a:rPr lang="ko-KR" altLang="en-US" sz="1400" dirty="0" smtClean="0"/>
                        <a:t>로 부터 한 </a:t>
                      </a:r>
                      <a:r>
                        <a:rPr lang="ko-KR" altLang="en-US" sz="1400" dirty="0" smtClean="0">
                          <a:solidFill>
                            <a:srgbClr val="C00000"/>
                          </a:solidFill>
                        </a:rPr>
                        <a:t>문자</a:t>
                      </a:r>
                      <a:r>
                        <a:rPr lang="ko-KR" altLang="en-US" sz="1400" dirty="0" smtClean="0"/>
                        <a:t>를 </a:t>
                      </a:r>
                      <a:r>
                        <a:rPr lang="ko-KR" altLang="en-US" sz="1400" dirty="0" smtClean="0">
                          <a:solidFill>
                            <a:srgbClr val="C00000"/>
                          </a:solidFill>
                        </a:rPr>
                        <a:t>입력</a:t>
                      </a:r>
                      <a:r>
                        <a:rPr lang="ko-KR" altLang="en-US" sz="1400" dirty="0" smtClean="0"/>
                        <a:t> 받는다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입력 화면에 입력 문자가 보인다</a:t>
                      </a:r>
                      <a:r>
                        <a:rPr lang="en-US" altLang="ko-KR" sz="1400" dirty="0" smtClean="0"/>
                        <a:t>.)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conio.h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int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="1" baseline="0" dirty="0" smtClean="0">
                          <a:solidFill>
                            <a:srgbClr val="C00000"/>
                          </a:solidFill>
                        </a:rPr>
                        <a:t>putch</a:t>
                      </a:r>
                      <a:r>
                        <a:rPr lang="en-US" altLang="ko-KR" sz="1400" baseline="0" dirty="0" smtClean="0"/>
                        <a:t> (int c);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rgbClr val="C00000"/>
                          </a:solidFill>
                        </a:rPr>
                        <a:t>모니터</a:t>
                      </a:r>
                      <a:r>
                        <a:rPr lang="ko-KR" altLang="en-US" sz="1400" dirty="0" smtClean="0"/>
                        <a:t>에 한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smtClean="0">
                          <a:solidFill>
                            <a:srgbClr val="C00000"/>
                          </a:solidFill>
                        </a:rPr>
                        <a:t>문자</a:t>
                      </a:r>
                      <a:r>
                        <a:rPr lang="ko-KR" altLang="en-US" sz="1400" baseline="0" dirty="0" smtClean="0"/>
                        <a:t>를 </a:t>
                      </a:r>
                      <a:r>
                        <a:rPr lang="ko-KR" altLang="en-US" sz="1400" baseline="0" dirty="0" smtClean="0">
                          <a:solidFill>
                            <a:srgbClr val="C00000"/>
                          </a:solidFill>
                        </a:rPr>
                        <a:t>출력</a:t>
                      </a:r>
                      <a:r>
                        <a:rPr lang="ko-KR" altLang="en-US" sz="1400" baseline="0" dirty="0" smtClean="0"/>
                        <a:t>한다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conio.h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int </a:t>
                      </a:r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kbhit</a:t>
                      </a:r>
                      <a:r>
                        <a:rPr lang="en-US" altLang="ko-KR" sz="1400" dirty="0" smtClean="0"/>
                        <a:t> (void);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키보드상에 있는 </a:t>
                      </a:r>
                      <a:r>
                        <a:rPr lang="ko-KR" altLang="en-US" sz="1400" dirty="0" smtClean="0">
                          <a:solidFill>
                            <a:srgbClr val="C00000"/>
                          </a:solidFill>
                        </a:rPr>
                        <a:t>키</a:t>
                      </a:r>
                      <a:r>
                        <a:rPr lang="ko-KR" altLang="en-US" sz="1400" dirty="0" smtClean="0"/>
                        <a:t>가 </a:t>
                      </a:r>
                      <a:r>
                        <a:rPr lang="ko-KR" altLang="en-US" sz="1400" dirty="0" smtClean="0">
                          <a:solidFill>
                            <a:srgbClr val="C00000"/>
                          </a:solidFill>
                        </a:rPr>
                        <a:t>눌려졌는지를 조사</a:t>
                      </a:r>
                      <a:r>
                        <a:rPr lang="ko-KR" altLang="en-US" sz="1400" dirty="0" smtClean="0"/>
                        <a:t>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누른 경우 </a:t>
                      </a:r>
                      <a:r>
                        <a:rPr lang="en-US" altLang="ko-KR" sz="14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ko-KR" altLang="en-US" sz="1400" dirty="0" smtClean="0">
                          <a:solidFill>
                            <a:srgbClr val="C00000"/>
                          </a:solidFill>
                        </a:rPr>
                        <a:t>이 아닌 수</a:t>
                      </a:r>
                      <a:r>
                        <a:rPr lang="ko-KR" altLang="en-US" sz="1400" dirty="0" smtClean="0"/>
                        <a:t>를 반환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conio.h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en-US" altLang="ko-KR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3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.3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파일 입출력</a:t>
            </a:r>
            <a:endParaRPr kumimoji="1" lang="ko-KR" altLang="en-US" sz="3200" b="1" kern="0" dirty="0" smtClean="0">
              <a:solidFill>
                <a:srgbClr val="FFFFFF"/>
              </a:solidFill>
              <a:latin typeface="Arial" charset="0"/>
              <a:ea typeface="굴림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7394" y="4274114"/>
            <a:ext cx="2618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교재</a:t>
            </a:r>
            <a:r>
              <a:rPr kumimoji="1" lang="en-US" altLang="ko-KR" sz="2400" b="1" kern="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굴림" charset="-127"/>
              </a:rPr>
              <a:t> 584</a:t>
            </a:r>
            <a:r>
              <a:rPr kumimoji="1" lang="ko-KR" alt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굴림" charset="-127"/>
              </a:rPr>
              <a:t>페이지 </a:t>
            </a:r>
            <a:r>
              <a:rPr kumimoji="1" lang="en-US" altLang="ko-KR" sz="2400" b="1" kern="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굴림" charset="-127"/>
              </a:rPr>
              <a:t>-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파일 입출력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2066072"/>
            <a:ext cx="67687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50"/>
                </a:solidFill>
              </a:rPr>
              <a:t>① 파일 입출력의 필요성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ko-KR" altLang="en-US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② 파일을 이용한 입출력 과정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③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fopen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fclose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</a:t>
            </a:r>
            <a:endParaRPr lang="en-US" altLang="ko-KR" sz="2400" b="1" dirty="0" smtClean="0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48850" y="1988840"/>
            <a:ext cx="7128792" cy="64807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학습목차</a:t>
            </a:r>
            <a:endParaRPr lang="ko-KR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822988" y="2256542"/>
            <a:ext cx="7392349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3.1</a:t>
            </a:r>
            <a:r>
              <a:rPr kumimoji="1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2400" b="1" kern="0" dirty="0" err="1" smtClean="0">
                <a:solidFill>
                  <a:srgbClr val="FFFFFF"/>
                </a:solidFill>
                <a:latin typeface="Arial" charset="0"/>
                <a:ea typeface="굴림" charset="-127"/>
              </a:rPr>
              <a:t>스트림이란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831344" y="3134728"/>
            <a:ext cx="7392349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3.2</a:t>
            </a:r>
            <a:r>
              <a:rPr kumimoji="1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콘솔 입출력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gray">
          <a:xfrm>
            <a:off x="834310" y="4012914"/>
            <a:ext cx="7392349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ko-KR" altLang="en-US" sz="2400" b="1" kern="0" dirty="0" smtClean="0">
                <a:solidFill>
                  <a:sysClr val="windowText" lastClr="000000"/>
                </a:solidFill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3.3 </a:t>
            </a:r>
            <a:r>
              <a:rPr kumimoji="1" lang="ko-KR" altLang="en-US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파일 입출력</a:t>
            </a:r>
            <a:endParaRPr kumimoji="1" lang="en-US" altLang="ko-KR" b="1" kern="0" dirty="0" smtClean="0">
              <a:solidFill>
                <a:schemeClr val="accent6"/>
              </a:solidFill>
              <a:latin typeface="Arial" charset="0"/>
              <a:ea typeface="굴림" charset="-127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gray">
          <a:xfrm>
            <a:off x="834310" y="4891101"/>
            <a:ext cx="7392349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ko-KR" altLang="en-US" sz="2400" b="1" kern="0" dirty="0" smtClean="0">
                <a:solidFill>
                  <a:sysClr val="windowText" lastClr="000000"/>
                </a:solidFill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3.4 </a:t>
            </a:r>
            <a:r>
              <a:rPr kumimoji="1" lang="ko-KR" altLang="en-US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표준 파일 입출력 함수</a:t>
            </a:r>
            <a:endParaRPr kumimoji="1" lang="en-US" altLang="ko-KR" b="1" kern="0" dirty="0" smtClean="0">
              <a:solidFill>
                <a:schemeClr val="accent6"/>
              </a:solidFill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파일 입출력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(1/11)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70014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파일 입출력의 필요성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실행 중에 데이터가 생성되면 데이터는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메모리에 보관 된다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.’ </a:t>
            </a:r>
          </a:p>
          <a:p>
            <a:pPr lvl="2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문제점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: </a:t>
            </a:r>
            <a:r>
              <a:rPr lang="ko-KR" altLang="en-US" dirty="0" smtClean="0">
                <a:sym typeface="Wingdings" pitchFamily="2" charset="2"/>
              </a:rPr>
              <a:t>프로그램이 종료되면 사라짐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데이터를 프로그램이 종료된 후에도 계속해서 사용하려면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파일에 저장</a:t>
            </a:r>
            <a:endParaRPr lang="en-US" altLang="ko-KR" sz="2000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lvl="3"/>
            <a:r>
              <a:rPr lang="en-US" altLang="ko-KR" dirty="0" smtClean="0">
                <a:sym typeface="Wingdings" pitchFamily="2" charset="2"/>
              </a:rPr>
              <a:t>‘</a:t>
            </a:r>
            <a:r>
              <a:rPr lang="ko-KR" altLang="en-US" dirty="0" smtClean="0">
                <a:sym typeface="Wingdings" pitchFamily="2" charset="2"/>
              </a:rPr>
              <a:t>중요한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데이터를 파일에 저장한다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.’</a:t>
            </a:r>
          </a:p>
          <a:p>
            <a:pPr lvl="3"/>
            <a:r>
              <a:rPr lang="en-US" altLang="ko-KR" dirty="0" smtClean="0">
                <a:sym typeface="Wingdings" pitchFamily="2" charset="2"/>
              </a:rPr>
              <a:t>‘</a:t>
            </a:r>
            <a:r>
              <a:rPr lang="ko-KR" altLang="en-US" dirty="0" smtClean="0">
                <a:sym typeface="Wingdings" pitchFamily="2" charset="2"/>
              </a:rPr>
              <a:t>필요할 때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파일을 읽어 데이터를 사용한다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.’</a:t>
            </a:r>
            <a:endParaRPr lang="en-US" altLang="ko-KR" dirty="0" smtClean="0">
              <a:sym typeface="Wingdings" pitchFamily="2" charset="2"/>
            </a:endParaRPr>
          </a:p>
          <a:p>
            <a:pPr lvl="3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파일 입출력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(2/11)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70014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파일의 유형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  <a:sym typeface="Wingdings" pitchFamily="2" charset="2"/>
              </a:rPr>
              <a:t>텍스트 파일</a:t>
            </a:r>
            <a:r>
              <a:rPr lang="en-US" altLang="ko-KR" b="1" dirty="0" smtClean="0">
                <a:solidFill>
                  <a:srgbClr val="00B050"/>
                </a:solidFill>
                <a:sym typeface="Wingdings" pitchFamily="2" charset="2"/>
              </a:rPr>
              <a:t>(Text File)</a:t>
            </a:r>
            <a:r>
              <a:rPr lang="en-US" altLang="ko-KR" dirty="0" smtClean="0">
                <a:sym typeface="Wingdings" pitchFamily="2" charset="2"/>
              </a:rPr>
              <a:t>  </a:t>
            </a:r>
          </a:p>
          <a:p>
            <a:pPr lvl="2"/>
            <a:r>
              <a:rPr lang="ko-KR" altLang="en-US" sz="2000" dirty="0" smtClean="0">
                <a:sym typeface="Wingdings" pitchFamily="2" charset="2"/>
              </a:rPr>
              <a:t>데이터 내용을 확인할 수 있는 문자들을 저장해놓은 파일</a:t>
            </a:r>
            <a:endParaRPr lang="en-US" altLang="ko-KR" sz="2000" dirty="0" smtClean="0">
              <a:sym typeface="Wingdings" pitchFamily="2" charset="2"/>
            </a:endParaRPr>
          </a:p>
          <a:p>
            <a:pPr lvl="2"/>
            <a:r>
              <a:rPr lang="ko-KR" altLang="en-US" sz="2000" dirty="0" smtClean="0">
                <a:sym typeface="Wingdings" pitchFamily="2" charset="2"/>
              </a:rPr>
              <a:t>문자열과 같은 </a:t>
            </a: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텍스트 기반의 데이터 파일</a:t>
            </a:r>
            <a:endParaRPr lang="en-US" altLang="ko-KR" sz="2000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lvl="2">
              <a:buNone/>
            </a:pP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  예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) *.txt, *c, *.hwp, *.doc</a:t>
            </a:r>
          </a:p>
          <a:p>
            <a:pPr lvl="2"/>
            <a:endParaRPr lang="en-US" altLang="ko-KR" sz="2000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  <a:sym typeface="Wingdings" pitchFamily="2" charset="2"/>
              </a:rPr>
              <a:t>바이너리 파일</a:t>
            </a:r>
            <a:r>
              <a:rPr lang="en-US" altLang="ko-KR" b="1" dirty="0" smtClean="0">
                <a:solidFill>
                  <a:srgbClr val="00B050"/>
                </a:solidFill>
                <a:sym typeface="Wingdings" pitchFamily="2" charset="2"/>
              </a:rPr>
              <a:t>(Binary File)  </a:t>
            </a:r>
          </a:p>
          <a:p>
            <a:pPr lvl="2"/>
            <a:r>
              <a:rPr lang="ko-KR" altLang="en-US" sz="2000" dirty="0" smtClean="0">
                <a:sym typeface="Wingdings" pitchFamily="2" charset="2"/>
              </a:rPr>
              <a:t>일반 문서 편집기에서 </a:t>
            </a: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내용을 확인 할 수 없음</a:t>
            </a:r>
            <a:endParaRPr lang="en-US" altLang="ko-KR" sz="2000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lvl="2"/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이진 형식으로 인코딩된 데이터 파일</a:t>
            </a:r>
            <a:endParaRPr lang="en-US" altLang="ko-KR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ko-KR" altLang="en-US" sz="2000" dirty="0" smtClean="0"/>
              <a:t>바이너리 파일을 텍스트 모드로 열면 글자가 깨지는 현상이 발생</a:t>
            </a:r>
            <a:endParaRPr lang="en-US" altLang="ko-KR" sz="2000" dirty="0" smtClean="0"/>
          </a:p>
          <a:p>
            <a:pPr lvl="3">
              <a:buNone/>
            </a:pP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</a:rPr>
              <a:t>예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) *.obj, .exe, *.lib, *.dll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파일 입출력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2066072"/>
            <a:ext cx="67687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50"/>
                </a:solidFill>
              </a:rPr>
              <a:t>① 파일 입출력의 필요성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ko-KR" altLang="en-US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② 파일을 이용한 입출력 과정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③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fopen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fclose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</a:t>
            </a:r>
            <a:endParaRPr lang="en-US" altLang="ko-KR" sz="2400" b="1" dirty="0" smtClean="0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48850" y="2730186"/>
            <a:ext cx="7128792" cy="64807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파일 입출력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(3/11)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70014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파일 입출력 과정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</p:txBody>
      </p:sp>
      <p:sp>
        <p:nvSpPr>
          <p:cNvPr id="7" name="액자 6"/>
          <p:cNvSpPr/>
          <p:nvPr/>
        </p:nvSpPr>
        <p:spPr>
          <a:xfrm>
            <a:off x="466301" y="1918863"/>
            <a:ext cx="4071966" cy="714380"/>
          </a:xfrm>
          <a:prstGeom prst="frame">
            <a:avLst>
              <a:gd name="adj1" fmla="val 12732"/>
            </a:avLst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chemeClr val="tx1"/>
            </a:solidFill>
            <a:prstDash val="solid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b="1" dirty="0" smtClean="0">
                <a:solidFill>
                  <a:schemeClr val="tx1"/>
                </a:solidFill>
              </a:rPr>
              <a:t>Step1. </a:t>
            </a:r>
            <a:r>
              <a:rPr lang="ko-KR" altLang="en-US" b="1" dirty="0" smtClean="0">
                <a:solidFill>
                  <a:schemeClr val="tx1"/>
                </a:solidFill>
              </a:rPr>
              <a:t>파일 스트림을 생성한다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액자 7"/>
          <p:cNvSpPr/>
          <p:nvPr/>
        </p:nvSpPr>
        <p:spPr>
          <a:xfrm>
            <a:off x="466301" y="3061871"/>
            <a:ext cx="4083770" cy="714380"/>
          </a:xfrm>
          <a:prstGeom prst="frame">
            <a:avLst>
              <a:gd name="adj1" fmla="val 12732"/>
            </a:avLst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chemeClr val="tx1"/>
            </a:solidFill>
            <a:prstDash val="solid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b="1" dirty="0" smtClean="0">
                <a:solidFill>
                  <a:schemeClr val="tx1"/>
                </a:solidFill>
              </a:rPr>
              <a:t>Step2. </a:t>
            </a:r>
            <a:r>
              <a:rPr lang="ko-KR" altLang="en-US" b="1" dirty="0" smtClean="0">
                <a:solidFill>
                  <a:schemeClr val="tx1"/>
                </a:solidFill>
              </a:rPr>
              <a:t>파일을 연다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액자 8"/>
          <p:cNvSpPr/>
          <p:nvPr/>
        </p:nvSpPr>
        <p:spPr>
          <a:xfrm>
            <a:off x="466301" y="4204879"/>
            <a:ext cx="4071966" cy="714380"/>
          </a:xfrm>
          <a:prstGeom prst="frame">
            <a:avLst>
              <a:gd name="adj1" fmla="val 12732"/>
            </a:avLst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chemeClr val="tx1"/>
            </a:solidFill>
            <a:prstDash val="solid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b="1" dirty="0" smtClean="0">
                <a:solidFill>
                  <a:schemeClr val="tx1"/>
                </a:solidFill>
              </a:rPr>
              <a:t>Step3. </a:t>
            </a:r>
            <a:r>
              <a:rPr lang="ko-KR" altLang="en-US" b="1" dirty="0" smtClean="0">
                <a:solidFill>
                  <a:schemeClr val="tx1"/>
                </a:solidFill>
              </a:rPr>
              <a:t>파일의 입출력을 수행한다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액자 9"/>
          <p:cNvSpPr/>
          <p:nvPr/>
        </p:nvSpPr>
        <p:spPr>
          <a:xfrm>
            <a:off x="466301" y="5357826"/>
            <a:ext cx="4071966" cy="714380"/>
          </a:xfrm>
          <a:prstGeom prst="frame">
            <a:avLst>
              <a:gd name="adj1" fmla="val 12732"/>
            </a:avLst>
          </a:prstGeom>
          <a:solidFill>
            <a:schemeClr val="tx2">
              <a:lumMod val="40000"/>
              <a:lumOff val="60000"/>
            </a:schemeClr>
          </a:solidFill>
          <a:ln w="25400">
            <a:solidFill>
              <a:schemeClr val="tx1"/>
            </a:solidFill>
            <a:prstDash val="solid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ko-KR" b="1" dirty="0" smtClean="0">
                <a:solidFill>
                  <a:schemeClr val="tx1"/>
                </a:solidFill>
              </a:rPr>
              <a:t>Step4. </a:t>
            </a:r>
            <a:r>
              <a:rPr lang="ko-KR" altLang="en-US" b="1" dirty="0" smtClean="0">
                <a:solidFill>
                  <a:schemeClr val="tx1"/>
                </a:solidFill>
              </a:rPr>
              <a:t>파일을 닫는다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2506321" y="2672999"/>
            <a:ext cx="285752" cy="3571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olid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2528064" y="3829676"/>
            <a:ext cx="285752" cy="3571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olid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2547942" y="4978893"/>
            <a:ext cx="285752" cy="3571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olid"/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TextBox 11"/>
          <p:cNvSpPr txBox="1"/>
          <p:nvPr/>
        </p:nvSpPr>
        <p:spPr>
          <a:xfrm>
            <a:off x="5258856" y="3262178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rgbClr val="FF0000"/>
                </a:solidFill>
              </a:rPr>
              <a:t>fopen() </a:t>
            </a:r>
            <a:r>
              <a:rPr lang="ko-KR" altLang="en-US" dirty="0" smtClean="0"/>
              <a:t>함수</a:t>
            </a:r>
            <a:r>
              <a:rPr lang="ko-KR" altLang="en-US" b="1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15" name="TextBox 13"/>
          <p:cNvSpPr txBox="1"/>
          <p:nvPr/>
        </p:nvSpPr>
        <p:spPr>
          <a:xfrm>
            <a:off x="5268795" y="208969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>
                <a:solidFill>
                  <a:srgbClr val="FF0000"/>
                </a:solidFill>
              </a:rPr>
              <a:t>파일 포인터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cxnSp>
        <p:nvCxnSpPr>
          <p:cNvPr id="16" name="직선 화살표 연결선 15"/>
          <p:cNvCxnSpPr>
            <a:stCxn id="7" idx="3"/>
            <a:endCxn id="15" idx="1"/>
          </p:cNvCxnSpPr>
          <p:nvPr/>
        </p:nvCxnSpPr>
        <p:spPr>
          <a:xfrm flipV="1">
            <a:off x="4538267" y="2274357"/>
            <a:ext cx="730528" cy="1696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4538267" y="3437074"/>
            <a:ext cx="730528" cy="1696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78734" y="5538255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rgbClr val="FF0000"/>
                </a:solidFill>
              </a:rPr>
              <a:t>fclose()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사용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4558145" y="5713151"/>
            <a:ext cx="730528" cy="1696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88673" y="4375369"/>
            <a:ext cx="3783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solidFill>
                  <a:srgbClr val="FF0000"/>
                </a:solidFill>
              </a:rPr>
              <a:t>fgetc(),fputc,fgets(),fputs(),fscanf(),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fprintf(),fread(),fwrite(),fseek(),ftell()</a:t>
            </a:r>
          </a:p>
          <a:p>
            <a:r>
              <a:rPr lang="ko-KR" altLang="en-US" dirty="0" smtClean="0"/>
              <a:t>등의 함수 사용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4568084" y="4550265"/>
            <a:ext cx="730528" cy="1696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파일 입출력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2066072"/>
            <a:ext cx="67687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50"/>
                </a:solidFill>
              </a:rPr>
              <a:t>① 파일 입출력의 필요성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ko-KR" altLang="en-US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② 파일을 이용한 입출력 과정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en-US" altLang="ko-KR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③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fopen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400" b="1" dirty="0" err="1" smtClean="0">
                <a:solidFill>
                  <a:srgbClr val="00B050"/>
                </a:solidFill>
              </a:rPr>
              <a:t>fclose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함수</a:t>
            </a:r>
            <a:endParaRPr lang="en-US" altLang="ko-KR" sz="2400" b="1" dirty="0" smtClean="0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48850" y="3460899"/>
            <a:ext cx="7128792" cy="64807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파일 입출력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(4/11)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7001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fopen()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함수와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fclose()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함수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ym typeface="Wingdings" pitchFamily="2" charset="2"/>
              </a:rPr>
              <a:t>헤더파일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stdio.h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fopen()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함수</a:t>
            </a:r>
            <a:r>
              <a:rPr lang="en-US" altLang="ko-KR" dirty="0" smtClean="0">
                <a:sym typeface="Wingdings" pitchFamily="2" charset="2"/>
              </a:rPr>
              <a:t>: ‘</a:t>
            </a:r>
            <a:r>
              <a:rPr lang="ko-KR" altLang="en-US" dirty="0" smtClean="0">
                <a:sym typeface="Wingdings" pitchFamily="2" charset="2"/>
              </a:rPr>
              <a:t>파일 스트림을 생성하고 파일을 오픈 한다</a:t>
            </a:r>
            <a:r>
              <a:rPr lang="en-US" altLang="ko-KR" dirty="0" smtClean="0">
                <a:sym typeface="Wingdings" pitchFamily="2" charset="2"/>
              </a:rPr>
              <a:t>.’</a:t>
            </a: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fclose()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함수</a:t>
            </a:r>
            <a:r>
              <a:rPr lang="en-US" altLang="ko-KR" dirty="0" smtClean="0">
                <a:sym typeface="Wingdings" pitchFamily="2" charset="2"/>
              </a:rPr>
              <a:t>: ‘</a:t>
            </a:r>
            <a:r>
              <a:rPr lang="ko-KR" altLang="en-US" dirty="0" smtClean="0">
                <a:sym typeface="Wingdings" pitchFamily="2" charset="2"/>
              </a:rPr>
              <a:t>파일 스트림을 닫고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파일도 닫는다</a:t>
            </a:r>
            <a:r>
              <a:rPr lang="en-US" altLang="ko-KR" dirty="0" smtClean="0">
                <a:sym typeface="Wingdings" pitchFamily="2" charset="2"/>
              </a:rPr>
              <a:t>.’ 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57158" y="2968628"/>
          <a:ext cx="857256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2392"/>
                <a:gridCol w="372016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함수의 원형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latin typeface="Arial"/>
                          <a:ea typeface="바탕"/>
                          <a:cs typeface="Times New Roman"/>
                        </a:rPr>
                        <a:t>#include&lt;stdio.h&gt;</a:t>
                      </a:r>
                      <a:endParaRPr lang="ko-KR" altLang="en-US" sz="12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r>
                        <a:rPr lang="en-US" sz="1400" b="1" kern="0" dirty="0" smtClean="0">
                          <a:latin typeface="Arial"/>
                          <a:ea typeface="바탕"/>
                        </a:rPr>
                        <a:t>FILE* fopen</a:t>
                      </a:r>
                      <a:r>
                        <a:rPr lang="en-US" sz="1400" b="1" kern="0" baseline="0" dirty="0" smtClean="0">
                          <a:latin typeface="Arial"/>
                          <a:ea typeface="바탕"/>
                        </a:rPr>
                        <a:t> (const char* </a:t>
                      </a:r>
                      <a:r>
                        <a:rPr lang="en-US" sz="1400" b="1" kern="0" baseline="0" dirty="0" smtClean="0">
                          <a:solidFill>
                            <a:srgbClr val="FF0000"/>
                          </a:solidFill>
                          <a:latin typeface="Arial"/>
                          <a:ea typeface="바탕"/>
                        </a:rPr>
                        <a:t>filename</a:t>
                      </a:r>
                      <a:r>
                        <a:rPr lang="en-US" sz="1400" b="1" kern="0" baseline="0" dirty="0" smtClean="0">
                          <a:latin typeface="Arial"/>
                          <a:ea typeface="바탕"/>
                        </a:rPr>
                        <a:t>, const char* </a:t>
                      </a:r>
                      <a:r>
                        <a:rPr lang="en-US" sz="1400" b="1" kern="0" baseline="0" dirty="0" smtClean="0">
                          <a:solidFill>
                            <a:srgbClr val="FF0000"/>
                          </a:solidFill>
                          <a:latin typeface="Arial"/>
                          <a:ea typeface="바탕"/>
                        </a:rPr>
                        <a:t>mode</a:t>
                      </a:r>
                      <a:r>
                        <a:rPr lang="en-US" sz="1400" b="1" kern="0" baseline="0" dirty="0" smtClean="0">
                          <a:latin typeface="Arial"/>
                          <a:ea typeface="바탕"/>
                        </a:rPr>
                        <a:t>);</a:t>
                      </a:r>
                      <a:endParaRPr lang="ko-KR" altLang="en-US" sz="1400" b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파일 스트림을 생성하고 파일을 연다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algn="ctr" latinLnBrk="1"/>
                      <a:r>
                        <a:rPr lang="ko-KR" altLang="en-US" sz="1400" b="1" baseline="0" dirty="0" smtClean="0"/>
                        <a:t>호출 실패의 경우</a:t>
                      </a:r>
                      <a:r>
                        <a:rPr lang="en-US" altLang="ko-KR" sz="1400" baseline="0" dirty="0" smtClean="0"/>
                        <a:t>: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="1" baseline="0" dirty="0" smtClean="0">
                          <a:solidFill>
                            <a:srgbClr val="FF0000"/>
                          </a:solidFill>
                        </a:rPr>
                        <a:t>NULL</a:t>
                      </a:r>
                      <a:r>
                        <a:rPr lang="en-US" altLang="ko-KR" sz="1400" b="1" baseline="0" dirty="0" smtClean="0"/>
                        <a:t> </a:t>
                      </a:r>
                      <a:r>
                        <a:rPr lang="ko-KR" altLang="en-US" sz="1400" b="1" baseline="0" dirty="0" smtClean="0"/>
                        <a:t>반환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57158" y="4786322"/>
          <a:ext cx="8572560" cy="885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7784"/>
                <a:gridCol w="371477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함수의 원형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latin typeface="Arial"/>
                          <a:ea typeface="바탕"/>
                          <a:cs typeface="Times New Roman"/>
                        </a:rPr>
                        <a:t>#include&lt;stdio.h&gt;</a:t>
                      </a:r>
                      <a:endParaRPr lang="ko-KR" altLang="en-US" sz="12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r>
                        <a:rPr lang="en-US" sz="1400" b="1" kern="0" dirty="0" smtClean="0">
                          <a:latin typeface="Arial"/>
                          <a:ea typeface="바탕"/>
                        </a:rPr>
                        <a:t>int fclose</a:t>
                      </a:r>
                      <a:r>
                        <a:rPr lang="en-US" sz="1400" b="1" kern="0" baseline="0" dirty="0" smtClean="0">
                          <a:latin typeface="Arial"/>
                          <a:ea typeface="바탕"/>
                        </a:rPr>
                        <a:t> (FILE* </a:t>
                      </a:r>
                      <a:r>
                        <a:rPr lang="en-US" sz="1400" b="1" kern="0" baseline="0" dirty="0" smtClean="0">
                          <a:solidFill>
                            <a:srgbClr val="FF0000"/>
                          </a:solidFill>
                          <a:latin typeface="Arial"/>
                          <a:ea typeface="바탕"/>
                        </a:rPr>
                        <a:t>stream</a:t>
                      </a:r>
                      <a:r>
                        <a:rPr lang="en-US" sz="1400" b="1" kern="0" baseline="0" dirty="0" smtClean="0">
                          <a:latin typeface="Arial"/>
                          <a:ea typeface="바탕"/>
                        </a:rPr>
                        <a:t>);</a:t>
                      </a:r>
                      <a:endParaRPr lang="ko-KR" altLang="en-US" sz="1400" b="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smtClean="0"/>
                        <a:t>파일을 닫는다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baseline="0" dirty="0" smtClean="0"/>
                        <a:t>호출 실패의 경우</a:t>
                      </a:r>
                      <a:r>
                        <a:rPr lang="en-US" altLang="ko-KR" sz="1200" b="1" baseline="0" dirty="0" smtClean="0"/>
                        <a:t>: </a:t>
                      </a:r>
                      <a:r>
                        <a:rPr lang="en-US" altLang="ko-KR" sz="1200" b="1" baseline="0" dirty="0" smtClean="0">
                          <a:solidFill>
                            <a:srgbClr val="FF0000"/>
                          </a:solidFill>
                        </a:rPr>
                        <a:t>EOF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반환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파일 입출력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(5/11)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파일 스트림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lvl="1"/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‘FILE*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구조체 포인터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’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를 이용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lvl="2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예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) FILE* </a:t>
            </a:r>
            <a:r>
              <a:rPr lang="en-US" altLang="ko-KR" b="1" dirty="0" smtClean="0">
                <a:solidFill>
                  <a:srgbClr val="00B050"/>
                </a:solidFill>
                <a:sym typeface="Wingdings" pitchFamily="2" charset="2"/>
              </a:rPr>
              <a:t>stream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;</a:t>
            </a: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fopen( 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의 인자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  <a:sym typeface="Wingdings" pitchFamily="2" charset="2"/>
              </a:rPr>
              <a:t>첫 번째 인자</a:t>
            </a:r>
            <a:r>
              <a:rPr lang="en-US" altLang="ko-KR" b="1" dirty="0" smtClean="0">
                <a:solidFill>
                  <a:srgbClr val="00B050"/>
                </a:solidFill>
                <a:sym typeface="Wingdings" pitchFamily="2" charset="2"/>
              </a:rPr>
              <a:t>: 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filename</a:t>
            </a:r>
          </a:p>
          <a:p>
            <a:pPr lvl="2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파일의 경로와 이름</a:t>
            </a:r>
            <a:r>
              <a:rPr lang="ko-KR" altLang="en-US" dirty="0" smtClean="0">
                <a:sym typeface="Wingdings" pitchFamily="2" charset="2"/>
              </a:rPr>
              <a:t>을 동시에 표현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b="1" dirty="0" smtClean="0">
              <a:solidFill>
                <a:srgbClr val="00B050"/>
              </a:solidFill>
              <a:sym typeface="Wingdings" pitchFamily="2" charset="2"/>
            </a:endParaRPr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  <a:sym typeface="Wingdings" pitchFamily="2" charset="2"/>
              </a:rPr>
              <a:t>두 번째 인자</a:t>
            </a:r>
            <a:r>
              <a:rPr lang="en-US" altLang="ko-KR" b="1" dirty="0" smtClean="0">
                <a:solidFill>
                  <a:srgbClr val="00B050"/>
                </a:solidFill>
                <a:sym typeface="Wingdings" pitchFamily="2" charset="2"/>
              </a:rPr>
              <a:t>: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mode</a:t>
            </a:r>
          </a:p>
          <a:p>
            <a:pPr lvl="2"/>
            <a:r>
              <a:rPr lang="ko-KR" altLang="en-US" b="1" dirty="0" smtClean="0">
                <a:solidFill>
                  <a:srgbClr val="0000FF"/>
                </a:solidFill>
                <a:sym typeface="Wingdings" pitchFamily="2" charset="2"/>
              </a:rPr>
              <a:t>파일의 접근 모드</a:t>
            </a:r>
            <a:r>
              <a:rPr lang="ko-KR" altLang="en-US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와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ko-KR" altLang="en-US" b="1" dirty="0" smtClean="0">
                <a:solidFill>
                  <a:srgbClr val="0000FF"/>
                </a:solidFill>
                <a:sym typeface="Wingdings" pitchFamily="2" charset="2"/>
              </a:rPr>
              <a:t>파일 입출력 모드</a:t>
            </a:r>
            <a:r>
              <a:rPr lang="ko-KR" altLang="en-US" dirty="0" smtClean="0">
                <a:sym typeface="Wingdings" pitchFamily="2" charset="2"/>
              </a:rPr>
              <a:t> 표현</a:t>
            </a:r>
            <a:endParaRPr lang="en-US" altLang="ko-KR" dirty="0" smtClean="0">
              <a:sym typeface="Wingdings" pitchFamily="2" charset="2"/>
            </a:endParaRP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파일 입출력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(6/11)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70014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파일의 접근 모드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(r, w, a, r+, w+, a+)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323528" y="1679488"/>
          <a:ext cx="8568952" cy="47327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7528"/>
                <a:gridCol w="7861424"/>
              </a:tblGrid>
              <a:tr h="3702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모드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73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r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rgbClr val="00B050"/>
                          </a:solidFill>
                        </a:rPr>
                        <a:t>읽기 전용</a:t>
                      </a:r>
                      <a:r>
                        <a:rPr lang="ko-KR" altLang="en-US" sz="1600" dirty="0" smtClean="0"/>
                        <a:t>으로 파일을 연다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b="1" dirty="0" smtClean="0">
                          <a:solidFill>
                            <a:srgbClr val="00B050"/>
                          </a:solidFill>
                        </a:rPr>
                        <a:t>파일이 없거나 찾을 수 없는 경우</a:t>
                      </a:r>
                      <a:r>
                        <a:rPr lang="ko-KR" altLang="en-US" sz="1600" dirty="0" smtClean="0"/>
                        <a:t>에 호출 </a:t>
                      </a:r>
                      <a:r>
                        <a:rPr lang="ko-KR" altLang="en-US" sz="1600" b="1" dirty="0" smtClean="0">
                          <a:solidFill>
                            <a:srgbClr val="00B050"/>
                          </a:solidFill>
                        </a:rPr>
                        <a:t>실패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857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w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rgbClr val="00B050"/>
                          </a:solidFill>
                        </a:rPr>
                        <a:t>쓰기 전용</a:t>
                      </a:r>
                      <a:r>
                        <a:rPr lang="ko-KR" altLang="en-US" sz="1600" dirty="0" smtClean="0"/>
                        <a:t>으로 파일을 연다</a:t>
                      </a:r>
                      <a:r>
                        <a:rPr lang="en-US" altLang="ko-KR" sz="1600" dirty="0" smtClean="0"/>
                        <a:t>. 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600" dirty="0" smtClean="0"/>
                        <a:t> 지정한 파일명이 있는 경우</a:t>
                      </a:r>
                      <a:r>
                        <a:rPr lang="en-US" altLang="ko-KR" sz="1600" dirty="0" smtClean="0"/>
                        <a:t>: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b="1" dirty="0" smtClean="0">
                          <a:solidFill>
                            <a:srgbClr val="00B050"/>
                          </a:solidFill>
                        </a:rPr>
                        <a:t>파일 내용을 모두 지우고 새로 만든다</a:t>
                      </a:r>
                      <a:r>
                        <a:rPr lang="en-US" altLang="ko-KR" sz="1600" b="1" dirty="0" smtClean="0">
                          <a:solidFill>
                            <a:srgbClr val="00B050"/>
                          </a:solidFill>
                        </a:rPr>
                        <a:t>.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600" dirty="0" smtClean="0"/>
                        <a:t> 지정한 파일명이 없는 경우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ko-KR" altLang="en-US" sz="1600" b="1" dirty="0" smtClean="0">
                          <a:solidFill>
                            <a:srgbClr val="00B050"/>
                          </a:solidFill>
                        </a:rPr>
                        <a:t>새로운 파일을 생성 한다</a:t>
                      </a:r>
                      <a:r>
                        <a:rPr lang="en-US" altLang="ko-KR" sz="1600" b="1" dirty="0" smtClean="0">
                          <a:solidFill>
                            <a:srgbClr val="00B050"/>
                          </a:solidFill>
                        </a:rPr>
                        <a:t>. 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62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a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rgbClr val="00B050"/>
                          </a:solidFill>
                        </a:rPr>
                        <a:t>추가 쓰기 전용</a:t>
                      </a:r>
                      <a:r>
                        <a:rPr lang="ko-KR" altLang="en-US" sz="1600" dirty="0" smtClean="0"/>
                        <a:t>으로 파일을 열다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600" dirty="0" smtClean="0"/>
                        <a:t>지정한 파일이 있으면 </a:t>
                      </a:r>
                      <a:r>
                        <a:rPr lang="ko-KR" altLang="en-US" sz="1600" b="1" dirty="0" smtClean="0">
                          <a:solidFill>
                            <a:srgbClr val="00B050"/>
                          </a:solidFill>
                        </a:rPr>
                        <a:t>파일의 끝에서부터 내용을 추가</a:t>
                      </a:r>
                      <a:r>
                        <a:rPr lang="ko-KR" altLang="en-US" sz="1600" dirty="0" smtClean="0"/>
                        <a:t>합니다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6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smtClean="0"/>
                        <a:t>r+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rgbClr val="00B050"/>
                          </a:solidFill>
                        </a:rPr>
                        <a:t>파일을 읽고 쓰기 </a:t>
                      </a:r>
                      <a:r>
                        <a:rPr lang="ko-KR" altLang="en-US" sz="1600" dirty="0" smtClean="0"/>
                        <a:t>위해 연다</a:t>
                      </a:r>
                      <a:r>
                        <a:rPr lang="en-US" altLang="ko-KR" sz="1600" dirty="0" smtClean="0"/>
                        <a:t>. 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600" dirty="0" smtClean="0"/>
                        <a:t> 지정한 파일이 있는 경우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ko-KR" altLang="en-US" sz="1600" b="1" dirty="0" smtClean="0">
                          <a:solidFill>
                            <a:srgbClr val="00B050"/>
                          </a:solidFill>
                        </a:rPr>
                        <a:t>기존의 내용을 덮어쓴다</a:t>
                      </a:r>
                      <a:r>
                        <a:rPr lang="en-US" altLang="ko-KR" sz="1600" b="1" dirty="0" smtClean="0">
                          <a:solidFill>
                            <a:srgbClr val="00B050"/>
                          </a:solidFill>
                        </a:rPr>
                        <a:t>.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지정한 파일이 없는 경우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ko-KR" altLang="en-US" sz="1600" b="1" dirty="0" smtClean="0">
                          <a:solidFill>
                            <a:srgbClr val="00B050"/>
                          </a:solidFill>
                        </a:rPr>
                        <a:t>새로운 파일을 생성</a:t>
                      </a:r>
                      <a:r>
                        <a:rPr lang="ko-KR" altLang="en-US" sz="1600" dirty="0" smtClean="0"/>
                        <a:t>해서 데이터를 쓴다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6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smtClean="0"/>
                        <a:t>w+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rgbClr val="00B050"/>
                          </a:solidFill>
                        </a:rPr>
                        <a:t>파일을 읽고 쓰기 </a:t>
                      </a:r>
                      <a:r>
                        <a:rPr lang="ko-KR" altLang="en-US" sz="1600" dirty="0" smtClean="0"/>
                        <a:t>위해 연다</a:t>
                      </a:r>
                      <a:r>
                        <a:rPr lang="en-US" altLang="ko-KR" sz="1600" dirty="0" smtClean="0"/>
                        <a:t>. 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600" dirty="0" smtClean="0"/>
                        <a:t>지정한 파일이 있는 경우</a:t>
                      </a:r>
                      <a:r>
                        <a:rPr lang="en-US" altLang="ko-KR" sz="1600" dirty="0" smtClean="0"/>
                        <a:t>: </a:t>
                      </a:r>
                      <a:r>
                        <a:rPr lang="ko-KR" altLang="en-US" sz="1600" b="1" dirty="0" smtClean="0">
                          <a:solidFill>
                            <a:srgbClr val="00B050"/>
                          </a:solidFill>
                        </a:rPr>
                        <a:t>파일의 내용을 모두 지우고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새 파일을 만든다</a:t>
                      </a:r>
                      <a:r>
                        <a:rPr lang="en-US" altLang="ko-KR" sz="1600" baseline="0" dirty="0" smtClean="0"/>
                        <a:t>.- 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지정한 파일이 없는 경우</a:t>
                      </a:r>
                      <a:r>
                        <a:rPr lang="en-US" altLang="ko-KR" sz="1600" baseline="0" dirty="0" smtClean="0"/>
                        <a:t>: </a:t>
                      </a:r>
                      <a:r>
                        <a:rPr lang="ko-KR" altLang="en-US" sz="1600" b="1" baseline="0" dirty="0" smtClean="0">
                          <a:solidFill>
                            <a:srgbClr val="00B050"/>
                          </a:solidFill>
                        </a:rPr>
                        <a:t>새로운 파일을 생성 한다</a:t>
                      </a:r>
                      <a:r>
                        <a:rPr lang="en-US" altLang="ko-KR" sz="1600" b="1" baseline="0" dirty="0" smtClean="0">
                          <a:solidFill>
                            <a:srgbClr val="00B050"/>
                          </a:solidFill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629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smtClean="0"/>
                        <a:t>a+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 smtClean="0">
                          <a:solidFill>
                            <a:srgbClr val="00B050"/>
                          </a:solidFill>
                        </a:rPr>
                        <a:t>파일을 읽고 추가 쓰기</a:t>
                      </a:r>
                      <a:r>
                        <a:rPr lang="ko-KR" altLang="en-US" sz="1600" dirty="0" smtClean="0"/>
                        <a:t> 위해 연다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600" dirty="0" smtClean="0"/>
                        <a:t>지정한 파일이 있으면 파일의 끝에서부터 내용을 추가한다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나</a:t>
                      </a:r>
                      <a:endParaRPr lang="en-US" altLang="ko-KR" sz="1600" dirty="0" smtClean="0"/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600" dirty="0" smtClean="0"/>
                        <a:t>나머지 기능은 </a:t>
                      </a:r>
                      <a:r>
                        <a:rPr lang="en-US" altLang="ko-KR" sz="1600" dirty="0" smtClean="0"/>
                        <a:t>r+</a:t>
                      </a:r>
                      <a:r>
                        <a:rPr lang="ko-KR" altLang="en-US" sz="1600" dirty="0" smtClean="0"/>
                        <a:t>와 같다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파일 입출력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(7/11)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70014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파일 입출력 모드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lvl="1"/>
            <a:r>
              <a:rPr lang="en-US" altLang="ko-KR" b="1" dirty="0" smtClean="0">
                <a:sym typeface="Wingdings" pitchFamily="2" charset="2"/>
              </a:rPr>
              <a:t>text  </a:t>
            </a:r>
            <a:r>
              <a:rPr lang="ko-KR" altLang="en-US" b="1" dirty="0" smtClean="0">
                <a:sym typeface="Wingdings" pitchFamily="2" charset="2"/>
              </a:rPr>
              <a:t>모드</a:t>
            </a:r>
            <a:endParaRPr lang="en-US" altLang="ko-KR" b="1" dirty="0" smtClean="0">
              <a:sym typeface="Wingdings" pitchFamily="2" charset="2"/>
            </a:endParaRPr>
          </a:p>
          <a:p>
            <a:pPr lvl="1"/>
            <a:r>
              <a:rPr lang="en-US" altLang="ko-KR" b="1" dirty="0" smtClean="0">
                <a:sym typeface="Wingdings" pitchFamily="2" charset="2"/>
              </a:rPr>
              <a:t>binary </a:t>
            </a:r>
            <a:r>
              <a:rPr lang="ko-KR" altLang="en-US" b="1" dirty="0" smtClean="0">
                <a:sym typeface="Wingdings" pitchFamily="2" charset="2"/>
              </a:rPr>
              <a:t>모드</a:t>
            </a:r>
            <a:endParaRPr lang="en-US" altLang="ko-KR" b="1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sz="3200" dirty="0" smtClean="0">
              <a:sym typeface="Wingdings" pitchFamily="2" charset="2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14348" y="2643182"/>
          <a:ext cx="8001056" cy="144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51553"/>
                <a:gridCol w="5949503"/>
              </a:tblGrid>
              <a:tr h="441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/>
                        <a:t>모드</a:t>
                      </a:r>
                      <a:endParaRPr lang="ko-KR" altLang="en-US" sz="1900" dirty="0"/>
                    </a:p>
                  </a:txBody>
                  <a:tcPr marL="96819" marR="96819" marT="48409" marB="4840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/>
                        <a:t>설명</a:t>
                      </a:r>
                      <a:endParaRPr lang="ko-KR" altLang="en-US" sz="1900" dirty="0"/>
                    </a:p>
                  </a:txBody>
                  <a:tcPr marL="96819" marR="96819" marT="48409" marB="48409" anchor="ctr"/>
                </a:tc>
              </a:tr>
              <a:tr h="517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t</a:t>
                      </a:r>
                      <a:endParaRPr lang="ko-KR" altLang="en-US" sz="2400" b="1" dirty="0"/>
                    </a:p>
                  </a:txBody>
                  <a:tcPr marL="96819" marR="96819" marT="48409" marB="4840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/>
                        <a:t>텍스트 파일 모드</a:t>
                      </a:r>
                      <a:endParaRPr lang="ko-KR" altLang="en-US" sz="1900" dirty="0"/>
                    </a:p>
                  </a:txBody>
                  <a:tcPr marL="96819" marR="96819" marT="48409" marB="48409" anchor="ctr"/>
                </a:tc>
              </a:tr>
              <a:tr h="481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/>
                        <a:t>b</a:t>
                      </a:r>
                      <a:endParaRPr lang="ko-KR" altLang="en-US" sz="2400" b="1" dirty="0"/>
                    </a:p>
                  </a:txBody>
                  <a:tcPr marL="96819" marR="96819" marT="48409" marB="4840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smtClean="0"/>
                        <a:t>바이너리 파일 모드</a:t>
                      </a:r>
                      <a:endParaRPr lang="ko-KR" altLang="en-US" sz="1900" dirty="0"/>
                    </a:p>
                  </a:txBody>
                  <a:tcPr marL="96819" marR="96819" marT="48409" marB="48409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파일 입출력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(8/11)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52"/>
          <p:cNvSpPr txBox="1"/>
          <p:nvPr/>
        </p:nvSpPr>
        <p:spPr>
          <a:xfrm>
            <a:off x="1071538" y="1736231"/>
            <a:ext cx="6750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 dirty="0" smtClean="0"/>
              <a:t>파일 접근 모드        텍스트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바이너리 모드               파일 오픈 모드</a:t>
            </a:r>
            <a:endParaRPr lang="ko-KR" altLang="en-US" sz="1600" b="1" dirty="0"/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6005" y="2195661"/>
            <a:ext cx="792549" cy="2395936"/>
          </a:xfrm>
          <a:prstGeom prst="rect">
            <a:avLst/>
          </a:prstGeom>
        </p:spPr>
      </p:pic>
      <p:pic>
        <p:nvPicPr>
          <p:cNvPr id="6" name="tabl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62189" y="2483693"/>
            <a:ext cx="1012024" cy="1585097"/>
          </a:xfrm>
          <a:prstGeom prst="rect">
            <a:avLst/>
          </a:prstGeom>
        </p:spPr>
      </p:pic>
      <p:sp>
        <p:nvSpPr>
          <p:cNvPr id="7" name="덧셈 기호 6"/>
          <p:cNvSpPr/>
          <p:nvPr/>
        </p:nvSpPr>
        <p:spPr>
          <a:xfrm>
            <a:off x="2653841" y="3003886"/>
            <a:ext cx="576064" cy="57606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등호 7"/>
          <p:cNvSpPr/>
          <p:nvPr/>
        </p:nvSpPr>
        <p:spPr>
          <a:xfrm>
            <a:off x="4730341" y="2915741"/>
            <a:ext cx="720080" cy="64807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tabl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61917" y="2264249"/>
            <a:ext cx="762066" cy="518205"/>
          </a:xfrm>
          <a:prstGeom prst="rect">
            <a:avLst/>
          </a:prstGeom>
        </p:spPr>
      </p:pic>
      <p:pic>
        <p:nvPicPr>
          <p:cNvPr id="10" name="tabl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61917" y="2618709"/>
            <a:ext cx="762066" cy="518205"/>
          </a:xfrm>
          <a:prstGeom prst="rect">
            <a:avLst/>
          </a:prstGeom>
        </p:spPr>
      </p:pic>
      <p:pic>
        <p:nvPicPr>
          <p:cNvPr id="11" name="table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61917" y="2973169"/>
            <a:ext cx="762066" cy="518205"/>
          </a:xfrm>
          <a:prstGeom prst="rect">
            <a:avLst/>
          </a:prstGeom>
        </p:spPr>
      </p:pic>
      <p:pic>
        <p:nvPicPr>
          <p:cNvPr id="12" name="table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61917" y="3327629"/>
            <a:ext cx="762066" cy="518205"/>
          </a:xfrm>
          <a:prstGeom prst="rect">
            <a:avLst/>
          </a:prstGeom>
        </p:spPr>
      </p:pic>
      <p:pic>
        <p:nvPicPr>
          <p:cNvPr id="13" name="table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61917" y="3682089"/>
            <a:ext cx="762066" cy="512108"/>
          </a:xfrm>
          <a:prstGeom prst="rect">
            <a:avLst/>
          </a:prstGeom>
        </p:spPr>
      </p:pic>
      <p:pic>
        <p:nvPicPr>
          <p:cNvPr id="14" name="table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61917" y="4036549"/>
            <a:ext cx="762066" cy="518205"/>
          </a:xfrm>
          <a:prstGeom prst="rect">
            <a:avLst/>
          </a:prstGeom>
        </p:spPr>
      </p:pic>
      <p:pic>
        <p:nvPicPr>
          <p:cNvPr id="15" name="table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547735" y="2264249"/>
            <a:ext cx="859611" cy="518205"/>
          </a:xfrm>
          <a:prstGeom prst="rect">
            <a:avLst/>
          </a:prstGeom>
        </p:spPr>
      </p:pic>
      <p:pic>
        <p:nvPicPr>
          <p:cNvPr id="16" name="table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547735" y="2618709"/>
            <a:ext cx="859611" cy="518205"/>
          </a:xfrm>
          <a:prstGeom prst="rect">
            <a:avLst/>
          </a:prstGeom>
        </p:spPr>
      </p:pic>
      <p:pic>
        <p:nvPicPr>
          <p:cNvPr id="17" name="table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547735" y="2973169"/>
            <a:ext cx="859611" cy="518205"/>
          </a:xfrm>
          <a:prstGeom prst="rect">
            <a:avLst/>
          </a:prstGeom>
        </p:spPr>
      </p:pic>
      <p:pic>
        <p:nvPicPr>
          <p:cNvPr id="18" name="table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547735" y="3327629"/>
            <a:ext cx="859611" cy="518205"/>
          </a:xfrm>
          <a:prstGeom prst="rect">
            <a:avLst/>
          </a:prstGeom>
        </p:spPr>
      </p:pic>
      <p:pic>
        <p:nvPicPr>
          <p:cNvPr id="19" name="table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547735" y="3693009"/>
            <a:ext cx="859611" cy="518205"/>
          </a:xfrm>
          <a:prstGeom prst="rect">
            <a:avLst/>
          </a:prstGeom>
        </p:spPr>
      </p:pic>
      <p:pic>
        <p:nvPicPr>
          <p:cNvPr id="20" name="table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547735" y="4056427"/>
            <a:ext cx="859611" cy="51820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61389" y="5880616"/>
            <a:ext cx="5500726" cy="646331"/>
          </a:xfrm>
          <a:prstGeom prst="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t</a:t>
            </a:r>
            <a:r>
              <a:rPr lang="en-US" altLang="ko-KR" dirty="0" smtClean="0"/>
              <a:t> :  </a:t>
            </a:r>
            <a:r>
              <a:rPr lang="ko-KR" altLang="en-US" dirty="0" smtClean="0"/>
              <a:t>텍스트 파일 모드</a:t>
            </a:r>
            <a:r>
              <a:rPr lang="en-US" altLang="ko-KR" dirty="0" smtClean="0"/>
              <a:t>(text file mode)</a:t>
            </a:r>
          </a:p>
          <a:p>
            <a:r>
              <a:rPr lang="en-US" altLang="ko-KR" b="1" dirty="0" smtClean="0"/>
              <a:t>b</a:t>
            </a:r>
            <a:r>
              <a:rPr lang="en-US" altLang="ko-KR" dirty="0" smtClean="0"/>
              <a:t>:  </a:t>
            </a:r>
            <a:r>
              <a:rPr lang="ko-KR" altLang="en-US" dirty="0" smtClean="0"/>
              <a:t>바이너리 파일 모드 </a:t>
            </a:r>
            <a:r>
              <a:rPr lang="en-US" altLang="ko-KR" dirty="0" smtClean="0"/>
              <a:t>(binary file mode)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61389" y="4857760"/>
            <a:ext cx="5500726" cy="923330"/>
          </a:xfrm>
          <a:prstGeom prst="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/>
              <a:t>r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읽기 </a:t>
            </a:r>
            <a:r>
              <a:rPr lang="en-US" altLang="ko-KR" dirty="0" smtClean="0"/>
              <a:t>(read)</a:t>
            </a:r>
          </a:p>
          <a:p>
            <a:r>
              <a:rPr lang="en-US" altLang="ko-KR" b="1" dirty="0" smtClean="0"/>
              <a:t>w</a:t>
            </a:r>
            <a:r>
              <a:rPr lang="en-US" altLang="ko-KR" dirty="0" smtClean="0"/>
              <a:t>: </a:t>
            </a:r>
            <a:r>
              <a:rPr lang="ko-KR" altLang="en-US" dirty="0" smtClean="0"/>
              <a:t>쓰기 </a:t>
            </a:r>
            <a:r>
              <a:rPr lang="en-US" altLang="ko-KR" dirty="0" smtClean="0"/>
              <a:t>(write)</a:t>
            </a:r>
          </a:p>
          <a:p>
            <a:r>
              <a:rPr lang="en-US" altLang="ko-KR" b="1" dirty="0" smtClean="0"/>
              <a:t>a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추가 </a:t>
            </a:r>
            <a:r>
              <a:rPr lang="en-US" altLang="ko-KR" dirty="0" smtClean="0"/>
              <a:t>(append)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en-US" altLang="ko-KR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3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.1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스트림이란</a:t>
            </a:r>
            <a:endParaRPr kumimoji="1" lang="ko-KR" altLang="en-US" sz="3200" b="1" kern="0" dirty="0" smtClean="0">
              <a:solidFill>
                <a:srgbClr val="FFFFFF"/>
              </a:solidFill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파일 입출력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(9/11)</a:t>
            </a:r>
            <a:endParaRPr lang="ko-KR" alt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134111" y="1225439"/>
            <a:ext cx="8677472" cy="5239896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돋움" pitchFamily="50" charset="-127"/>
                <a:cs typeface="Times New Roman"/>
              </a:rPr>
              <a:t>/* case 1 */</a:t>
            </a:r>
            <a:endParaRPr lang="ko-KR" altLang="ko-KR" sz="1050" b="1" kern="100" dirty="0" smtClean="0">
              <a:solidFill>
                <a:srgbClr val="00B050"/>
              </a:solidFill>
              <a:latin typeface="+mj-lt"/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돋움" pitchFamily="50" charset="-127"/>
                <a:cs typeface="Times New Roman"/>
              </a:rPr>
              <a:t>FILE* stream;     </a:t>
            </a:r>
            <a:endParaRPr lang="ko-KR" altLang="ko-KR" sz="1050" kern="100" dirty="0" smtClean="0">
              <a:latin typeface="+mj-lt"/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돋움" pitchFamily="50" charset="-127"/>
                <a:cs typeface="Times New Roman"/>
              </a:rPr>
              <a:t>stream=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돋움" pitchFamily="50" charset="-127"/>
                <a:cs typeface="Times New Roman"/>
              </a:rPr>
              <a:t>fopen</a:t>
            </a:r>
            <a:r>
              <a:rPr lang="en-US" altLang="ko-KR" kern="0" dirty="0" smtClean="0">
                <a:latin typeface="+mj-lt"/>
                <a:ea typeface="돋움" pitchFamily="50" charset="-127"/>
                <a:cs typeface="Times New Roman"/>
              </a:rPr>
              <a:t>("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돋움" pitchFamily="50" charset="-127"/>
                <a:cs typeface="Times New Roman"/>
              </a:rPr>
              <a:t>d:\\project\\data.txt</a:t>
            </a:r>
            <a:r>
              <a:rPr lang="en-US" altLang="ko-KR" kern="0" dirty="0" smtClean="0">
                <a:latin typeface="+mj-lt"/>
                <a:ea typeface="돋움" pitchFamily="50" charset="-127"/>
                <a:cs typeface="Times New Roman"/>
              </a:rPr>
              <a:t>", "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돋움" pitchFamily="50" charset="-127"/>
                <a:cs typeface="Times New Roman"/>
              </a:rPr>
              <a:t>rt</a:t>
            </a:r>
            <a:r>
              <a:rPr lang="en-US" altLang="ko-KR" kern="0" dirty="0" smtClean="0">
                <a:latin typeface="+mj-lt"/>
                <a:ea typeface="돋움" pitchFamily="50" charset="-127"/>
                <a:cs typeface="Times New Roman"/>
              </a:rPr>
              <a:t>");   </a:t>
            </a:r>
            <a:endParaRPr lang="ko-KR" altLang="ko-KR" sz="1050" kern="100" dirty="0" smtClean="0">
              <a:latin typeface="+mj-lt"/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돋움" pitchFamily="50" charset="-127"/>
                <a:cs typeface="Times New Roman"/>
              </a:rPr>
              <a:t> </a:t>
            </a:r>
            <a:endParaRPr lang="ko-KR" altLang="ko-KR" sz="1050" kern="100" dirty="0" smtClean="0">
              <a:latin typeface="+mj-lt"/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돋움" pitchFamily="50" charset="-127"/>
                <a:cs typeface="Times New Roman"/>
              </a:rPr>
              <a:t>/* case 2 */</a:t>
            </a:r>
            <a:endParaRPr lang="ko-KR" altLang="ko-KR" sz="1050" b="1" kern="100" dirty="0" smtClean="0">
              <a:solidFill>
                <a:srgbClr val="00B050"/>
              </a:solidFill>
              <a:latin typeface="+mj-lt"/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돋움" pitchFamily="50" charset="-127"/>
                <a:cs typeface="Times New Roman"/>
              </a:rPr>
              <a:t>FILE* stream</a:t>
            </a:r>
            <a:endParaRPr lang="ko-KR" altLang="ko-KR" sz="1050" kern="100" dirty="0" smtClean="0">
              <a:latin typeface="+mj-lt"/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돋움" pitchFamily="50" charset="-127"/>
                <a:cs typeface="Times New Roman"/>
              </a:rPr>
              <a:t>stream=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돋움" pitchFamily="50" charset="-127"/>
                <a:cs typeface="Times New Roman"/>
              </a:rPr>
              <a:t>fopen</a:t>
            </a:r>
            <a:r>
              <a:rPr lang="en-US" altLang="ko-KR" kern="0" dirty="0" smtClean="0">
                <a:latin typeface="+mj-lt"/>
                <a:ea typeface="돋움" pitchFamily="50" charset="-127"/>
                <a:cs typeface="Times New Roman"/>
              </a:rPr>
              <a:t>("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돋움" pitchFamily="50" charset="-127"/>
                <a:cs typeface="Times New Roman"/>
              </a:rPr>
              <a:t>data.txt</a:t>
            </a:r>
            <a:r>
              <a:rPr lang="en-US" altLang="ko-KR" kern="0" dirty="0" smtClean="0">
                <a:latin typeface="+mj-lt"/>
                <a:ea typeface="돋움" pitchFamily="50" charset="-127"/>
                <a:cs typeface="Times New Roman"/>
              </a:rPr>
              <a:t>", "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돋움" pitchFamily="50" charset="-127"/>
                <a:cs typeface="Times New Roman"/>
              </a:rPr>
              <a:t>rt</a:t>
            </a:r>
            <a:r>
              <a:rPr lang="en-US" altLang="ko-KR" kern="0" dirty="0" smtClean="0">
                <a:latin typeface="+mj-lt"/>
                <a:ea typeface="돋움" pitchFamily="50" charset="-127"/>
                <a:cs typeface="Times New Roman"/>
              </a:rPr>
              <a:t>");</a:t>
            </a:r>
          </a:p>
          <a:p>
            <a:pPr latinLnBrk="0"/>
            <a:endParaRPr lang="en-US" altLang="ko-KR" sz="1050" kern="0" dirty="0" smtClean="0">
              <a:latin typeface="+mj-lt"/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ea typeface="돋움" pitchFamily="50" charset="-127"/>
                <a:cs typeface="Times New Roman"/>
              </a:rPr>
              <a:t>/* case 3 */</a:t>
            </a:r>
            <a:endParaRPr lang="ko-KR" altLang="ko-KR" b="1" kern="100" dirty="0" smtClean="0">
              <a:solidFill>
                <a:srgbClr val="00B050"/>
              </a:solidFill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ea typeface="돋움" pitchFamily="50" charset="-127"/>
                <a:cs typeface="Times New Roman"/>
              </a:rPr>
              <a:t>FILE* stream;     </a:t>
            </a:r>
            <a:endParaRPr lang="ko-KR" altLang="ko-KR" kern="100" dirty="0" smtClean="0"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ea typeface="돋움" pitchFamily="50" charset="-127"/>
                <a:cs typeface="Times New Roman"/>
              </a:rPr>
              <a:t>stream=</a:t>
            </a:r>
            <a:r>
              <a:rPr lang="en-US" altLang="ko-KR" b="1" kern="0" dirty="0" smtClean="0">
                <a:solidFill>
                  <a:srgbClr val="0000FF"/>
                </a:solidFill>
                <a:ea typeface="돋움" pitchFamily="50" charset="-127"/>
                <a:cs typeface="Times New Roman"/>
              </a:rPr>
              <a:t>fopen</a:t>
            </a:r>
            <a:r>
              <a:rPr lang="en-US" altLang="ko-KR" kern="0" dirty="0" smtClean="0">
                <a:ea typeface="돋움" pitchFamily="50" charset="-127"/>
                <a:cs typeface="Times New Roman"/>
              </a:rPr>
              <a:t>("</a:t>
            </a:r>
            <a:r>
              <a:rPr lang="en-US" altLang="ko-KR" b="1" kern="0" dirty="0" smtClean="0">
                <a:solidFill>
                  <a:srgbClr val="0000FF"/>
                </a:solidFill>
                <a:ea typeface="돋움" pitchFamily="50" charset="-127"/>
                <a:cs typeface="Times New Roman"/>
              </a:rPr>
              <a:t>d:\\project\\data.txt</a:t>
            </a:r>
            <a:r>
              <a:rPr lang="en-US" altLang="ko-KR" kern="0" dirty="0" smtClean="0">
                <a:ea typeface="돋움" pitchFamily="50" charset="-127"/>
                <a:cs typeface="Times New Roman"/>
              </a:rPr>
              <a:t>", “</a:t>
            </a:r>
            <a:r>
              <a:rPr lang="en-US" altLang="ko-KR" b="1" kern="0" dirty="0" smtClean="0">
                <a:solidFill>
                  <a:srgbClr val="0000FF"/>
                </a:solidFill>
                <a:ea typeface="돋움" pitchFamily="50" charset="-127"/>
                <a:cs typeface="Times New Roman"/>
              </a:rPr>
              <a:t>r</a:t>
            </a:r>
            <a:r>
              <a:rPr lang="en-US" altLang="ko-KR" kern="0" dirty="0" smtClean="0">
                <a:ea typeface="돋움" pitchFamily="50" charset="-127"/>
                <a:cs typeface="Times New Roman"/>
              </a:rPr>
              <a:t>"); </a:t>
            </a:r>
            <a:endParaRPr lang="ko-KR" altLang="ko-KR" kern="100" dirty="0" smtClean="0"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ea typeface="돋움" pitchFamily="50" charset="-127"/>
                <a:cs typeface="Times New Roman"/>
              </a:rPr>
              <a:t> </a:t>
            </a:r>
            <a:endParaRPr lang="ko-KR" altLang="ko-KR" kern="100" dirty="0" smtClean="0"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ea typeface="돋움" pitchFamily="50" charset="-127"/>
                <a:cs typeface="Times New Roman"/>
              </a:rPr>
              <a:t>/* case 4 */</a:t>
            </a:r>
            <a:endParaRPr lang="ko-KR" altLang="ko-KR" b="1" kern="100" dirty="0" smtClean="0">
              <a:solidFill>
                <a:srgbClr val="00B050"/>
              </a:solidFill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ea typeface="돋움" pitchFamily="50" charset="-127"/>
                <a:cs typeface="Times New Roman"/>
              </a:rPr>
              <a:t>FILE* stream;     </a:t>
            </a:r>
            <a:endParaRPr lang="ko-KR" altLang="ko-KR" kern="100" dirty="0" smtClean="0"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ea typeface="돋움" pitchFamily="50" charset="-127"/>
                <a:cs typeface="Times New Roman"/>
              </a:rPr>
              <a:t>stream=</a:t>
            </a:r>
            <a:r>
              <a:rPr lang="en-US" altLang="ko-KR" b="1" kern="0" dirty="0" smtClean="0">
                <a:solidFill>
                  <a:srgbClr val="0000FF"/>
                </a:solidFill>
                <a:ea typeface="돋움" pitchFamily="50" charset="-127"/>
                <a:cs typeface="Times New Roman"/>
              </a:rPr>
              <a:t>fopen</a:t>
            </a:r>
            <a:r>
              <a:rPr lang="en-US" altLang="ko-KR" kern="0" dirty="0" smtClean="0">
                <a:ea typeface="돋움" pitchFamily="50" charset="-127"/>
                <a:cs typeface="Times New Roman"/>
              </a:rPr>
              <a:t>("</a:t>
            </a:r>
            <a:r>
              <a:rPr lang="en-US" altLang="ko-KR" b="1" kern="0" dirty="0" smtClean="0">
                <a:solidFill>
                  <a:srgbClr val="0000FF"/>
                </a:solidFill>
                <a:ea typeface="돋움" pitchFamily="50" charset="-127"/>
                <a:cs typeface="Times New Roman"/>
              </a:rPr>
              <a:t>d:\\project\\data.txt</a:t>
            </a:r>
            <a:r>
              <a:rPr lang="en-US" altLang="ko-KR" kern="0" dirty="0" smtClean="0">
                <a:ea typeface="돋움" pitchFamily="50" charset="-127"/>
                <a:cs typeface="Times New Roman"/>
              </a:rPr>
              <a:t>", “</a:t>
            </a:r>
            <a:r>
              <a:rPr lang="en-US" altLang="ko-KR" b="1" kern="0" dirty="0" smtClean="0">
                <a:solidFill>
                  <a:srgbClr val="0000FF"/>
                </a:solidFill>
                <a:ea typeface="돋움" pitchFamily="50" charset="-127"/>
                <a:cs typeface="Times New Roman"/>
              </a:rPr>
              <a:t>w</a:t>
            </a:r>
            <a:r>
              <a:rPr lang="en-US" altLang="ko-KR" kern="0" dirty="0" smtClean="0">
                <a:ea typeface="돋움" pitchFamily="50" charset="-127"/>
                <a:cs typeface="Times New Roman"/>
              </a:rPr>
              <a:t>");</a:t>
            </a:r>
          </a:p>
          <a:p>
            <a:pPr latinLnBrk="0"/>
            <a:endParaRPr lang="en-US" altLang="ko-KR" kern="0" dirty="0" smtClean="0"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B050"/>
                </a:solidFill>
                <a:ea typeface="돋움" pitchFamily="50" charset="-127"/>
                <a:cs typeface="Times New Roman"/>
              </a:rPr>
              <a:t>/* case 5 */</a:t>
            </a:r>
            <a:endParaRPr lang="ko-KR" altLang="ko-KR" b="1" kern="100" dirty="0" smtClean="0">
              <a:solidFill>
                <a:srgbClr val="00B050"/>
              </a:solidFill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ea typeface="돋움" pitchFamily="50" charset="-127"/>
                <a:cs typeface="Times New Roman"/>
              </a:rPr>
              <a:t>FILE* stream;     </a:t>
            </a:r>
            <a:endParaRPr lang="ko-KR" altLang="ko-KR" kern="100" dirty="0" smtClean="0">
              <a:ea typeface="돋움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ea typeface="돋움" pitchFamily="50" charset="-127"/>
                <a:cs typeface="Times New Roman"/>
              </a:rPr>
              <a:t>stream=</a:t>
            </a:r>
            <a:r>
              <a:rPr lang="en-US" altLang="ko-KR" b="1" kern="0" dirty="0" smtClean="0">
                <a:solidFill>
                  <a:srgbClr val="0000FF"/>
                </a:solidFill>
                <a:ea typeface="돋움" pitchFamily="50" charset="-127"/>
                <a:cs typeface="Times New Roman"/>
              </a:rPr>
              <a:t>fopen</a:t>
            </a:r>
            <a:r>
              <a:rPr lang="en-US" altLang="ko-KR" kern="0" dirty="0" smtClean="0">
                <a:ea typeface="돋움" pitchFamily="50" charset="-127"/>
                <a:cs typeface="Times New Roman"/>
              </a:rPr>
              <a:t>("</a:t>
            </a:r>
            <a:r>
              <a:rPr lang="en-US" altLang="ko-KR" b="1" kern="0" dirty="0" smtClean="0">
                <a:solidFill>
                  <a:srgbClr val="0000FF"/>
                </a:solidFill>
                <a:ea typeface="돋움" pitchFamily="50" charset="-127"/>
                <a:cs typeface="Times New Roman"/>
              </a:rPr>
              <a:t>d:\\project\\data.txt</a:t>
            </a:r>
            <a:r>
              <a:rPr lang="en-US" altLang="ko-KR" kern="0" dirty="0" smtClean="0">
                <a:ea typeface="돋움" pitchFamily="50" charset="-127"/>
                <a:cs typeface="Times New Roman"/>
              </a:rPr>
              <a:t>", “</a:t>
            </a:r>
            <a:r>
              <a:rPr lang="en-US" altLang="ko-KR" b="1" kern="0" dirty="0" smtClean="0">
                <a:solidFill>
                  <a:srgbClr val="0000FF"/>
                </a:solidFill>
                <a:ea typeface="돋움" pitchFamily="50" charset="-127"/>
                <a:cs typeface="Times New Roman"/>
              </a:rPr>
              <a:t>ab</a:t>
            </a:r>
            <a:r>
              <a:rPr lang="en-US" altLang="ko-KR" kern="0" dirty="0" smtClean="0">
                <a:ea typeface="돋움" pitchFamily="50" charset="-127"/>
                <a:cs typeface="Times New Roman"/>
              </a:rPr>
              <a:t>");</a:t>
            </a:r>
            <a:endParaRPr lang="ko-KR" altLang="ko-KR" sz="1050" kern="100" dirty="0" smtClean="0">
              <a:latin typeface="+mj-lt"/>
              <a:ea typeface="돋움" pitchFamily="50" charset="-127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57884" y="4214818"/>
            <a:ext cx="2674267" cy="646331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텍스트 모드의 경우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‘t’ </a:t>
            </a:r>
            <a:r>
              <a:rPr lang="ko-KR" altLang="en-US" dirty="0" smtClean="0"/>
              <a:t>생략 가능</a:t>
            </a:r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rot="10800000">
            <a:off x="5000628" y="4071942"/>
            <a:ext cx="857256" cy="466042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1"/>
          </p:cNvCxnSpPr>
          <p:nvPr/>
        </p:nvCxnSpPr>
        <p:spPr>
          <a:xfrm rot="10800000" flipV="1">
            <a:off x="5143504" y="4537984"/>
            <a:ext cx="714380" cy="534090"/>
          </a:xfrm>
          <a:prstGeom prst="straightConnector1">
            <a:avLst/>
          </a:prstGeom>
          <a:ln w="2540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84791" y="1251551"/>
            <a:ext cx="8051174" cy="5324535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#include&lt;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FILE* stream;   // 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파일 </a:t>
            </a:r>
            <a:r>
              <a:rPr lang="ko-KR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스트림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 생성을 위한 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FILE 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포인터 선언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file_state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;   // 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파일의 종료를 위한 상태 체크 변수 선언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 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파일 </a:t>
            </a:r>
            <a:r>
              <a:rPr lang="ko-KR" altLang="ko-KR" sz="2000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스트림</a:t>
            </a:r>
            <a:r>
              <a:rPr lang="ko-KR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생성과 파일 열기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stream = </a:t>
            </a:r>
            <a:r>
              <a:rPr lang="en-US" altLang="ko-KR" sz="2000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fopen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("data1.txt","w");</a:t>
            </a:r>
            <a:endParaRPr lang="ko-KR" altLang="ko-KR" sz="200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if (stream == NULL)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("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파일 열기 에러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\n");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// </a:t>
            </a:r>
            <a:r>
              <a:rPr lang="ko-KR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파일 닫기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ko-KR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파일 스트림 소멸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)</a:t>
            </a:r>
            <a:endParaRPr lang="ko-KR" altLang="ko-KR" sz="20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file_state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= </a:t>
            </a:r>
            <a:r>
              <a:rPr lang="en-US" altLang="ko-KR" sz="2000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fclose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(stream);</a:t>
            </a:r>
            <a:endParaRPr lang="ko-KR" altLang="ko-KR" sz="200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if (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file_state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== EOF)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    puts("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파일 닫기 에러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");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return 0;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sz="2000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파일 입출력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(10/11)---[3-3.c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72517" y="2433949"/>
            <a:ext cx="5395852" cy="2554545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#include&lt;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FILE* stream;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stream = </a:t>
            </a:r>
            <a:r>
              <a:rPr lang="en-US" altLang="ko-KR" sz="2000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fopen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("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data1.txt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","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w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");</a:t>
            </a:r>
            <a:endParaRPr lang="en-US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10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fclose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(stream);</a:t>
            </a:r>
            <a:endParaRPr lang="en-US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10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return 0;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en-US" altLang="ko-KR" sz="2000" b="1" kern="0" dirty="0" smtClean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파일 입출력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(11/11)---[3-3.c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분석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92787" y="2088159"/>
            <a:ext cx="2499402" cy="369332"/>
          </a:xfrm>
          <a:prstGeom prst="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3-3.c</a:t>
            </a:r>
            <a:r>
              <a:rPr lang="ko-KR" altLang="en-US" b="1" dirty="0" smtClean="0">
                <a:solidFill>
                  <a:srgbClr val="00B050"/>
                </a:solidFill>
              </a:rPr>
              <a:t>를 간략화한 코드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en-US" altLang="ko-KR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3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.4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표준 파일 입출력 함수</a:t>
            </a:r>
            <a:endParaRPr kumimoji="1" lang="ko-KR" altLang="en-US" sz="3200" b="1" kern="0" dirty="0" smtClean="0">
              <a:solidFill>
                <a:srgbClr val="FFFFFF"/>
              </a:solidFill>
              <a:latin typeface="Arial" charset="0"/>
              <a:ea typeface="굴림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7394" y="4274114"/>
            <a:ext cx="2618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교재</a:t>
            </a:r>
            <a:r>
              <a:rPr kumimoji="1" lang="en-US" altLang="ko-KR" sz="2400" b="1" kern="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굴림" charset="-127"/>
              </a:rPr>
              <a:t> 592</a:t>
            </a:r>
            <a:r>
              <a:rPr kumimoji="1" lang="ko-KR" altLang="en-US" sz="2400" b="1" kern="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굴림" charset="-127"/>
              </a:rPr>
              <a:t>페이지 </a:t>
            </a:r>
            <a:r>
              <a:rPr kumimoji="1" lang="en-US" altLang="ko-KR" sz="2400" b="1" kern="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굴림" charset="-127"/>
              </a:rPr>
              <a:t>-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표준 파일 입출력 함수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1772816"/>
            <a:ext cx="67687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00B050"/>
                </a:solidFill>
              </a:rPr>
              <a:t>① 대표적인 표준 파일 입출력 함수</a:t>
            </a:r>
            <a:endParaRPr lang="en-US" altLang="ko-KR" sz="2000" b="1" dirty="0" smtClean="0">
              <a:solidFill>
                <a:srgbClr val="00B050"/>
              </a:solidFill>
            </a:endParaRPr>
          </a:p>
          <a:p>
            <a:endParaRPr lang="ko-KR" altLang="en-US" sz="2000" b="1" dirty="0" smtClean="0">
              <a:solidFill>
                <a:srgbClr val="00B050"/>
              </a:solidFill>
            </a:endParaRPr>
          </a:p>
          <a:p>
            <a:r>
              <a:rPr lang="ko-KR" altLang="en-US" sz="2000" b="1" dirty="0" smtClean="0">
                <a:solidFill>
                  <a:srgbClr val="00B050"/>
                </a:solidFill>
              </a:rPr>
              <a:t>②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fgetc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fputc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/>
            </a:r>
            <a:br>
              <a:rPr lang="en-US" altLang="ko-KR" sz="2000" b="1" dirty="0" smtClean="0">
                <a:solidFill>
                  <a:srgbClr val="00B050"/>
                </a:solidFill>
              </a:rPr>
            </a:br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ko-KR" altLang="en-US" sz="2000" b="1" dirty="0" smtClean="0">
                <a:solidFill>
                  <a:srgbClr val="00B050"/>
                </a:solidFill>
              </a:rPr>
              <a:t>③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fgets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fputs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/>
            </a:r>
            <a:br>
              <a:rPr lang="en-US" altLang="ko-KR" sz="2000" b="1" dirty="0" smtClean="0">
                <a:solidFill>
                  <a:srgbClr val="00B050"/>
                </a:solidFill>
              </a:rPr>
            </a:br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ko-KR" altLang="en-US" sz="2000" b="1" dirty="0" smtClean="0">
                <a:solidFill>
                  <a:srgbClr val="00B050"/>
                </a:solidFill>
              </a:rPr>
              <a:t>④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fprintf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fscanf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</a:t>
            </a:r>
            <a:endParaRPr lang="en-US" altLang="ko-KR" sz="2000" b="1" dirty="0" smtClean="0">
              <a:solidFill>
                <a:srgbClr val="00B050"/>
              </a:solidFill>
            </a:endParaRPr>
          </a:p>
          <a:p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ko-KR" altLang="en-US" sz="2000" b="1" dirty="0" smtClean="0">
                <a:solidFill>
                  <a:srgbClr val="00B050"/>
                </a:solidFill>
              </a:rPr>
              <a:t>⑤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feof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</a:t>
            </a:r>
            <a:endParaRPr lang="en-US" altLang="ko-KR" sz="2000" b="1" dirty="0" smtClean="0">
              <a:solidFill>
                <a:srgbClr val="00B050"/>
              </a:solidFill>
            </a:endParaRPr>
          </a:p>
          <a:p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en-US" altLang="ko-KR" sz="2000" b="1" dirty="0" smtClean="0">
                <a:solidFill>
                  <a:srgbClr val="00B050"/>
                </a:solidFill>
              </a:rPr>
              <a:t>⑥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fflush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</a:t>
            </a:r>
            <a:endParaRPr lang="en-US" altLang="ko-KR" sz="2000" b="1" dirty="0" smtClean="0">
              <a:solidFill>
                <a:srgbClr val="00B050"/>
              </a:solidFill>
            </a:endParaRPr>
          </a:p>
          <a:p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en-US" altLang="ko-KR" sz="2000" b="1" dirty="0" smtClean="0">
                <a:solidFill>
                  <a:srgbClr val="00B050"/>
                </a:solidFill>
              </a:rPr>
              <a:t>⑦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fread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fwrite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</a:t>
            </a:r>
            <a:endParaRPr lang="en-US" altLang="ko-KR" sz="2000" b="1" dirty="0" smtClean="0">
              <a:solidFill>
                <a:srgbClr val="00B050"/>
              </a:solidFill>
            </a:endParaRPr>
          </a:p>
          <a:p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en-US" altLang="ko-KR" sz="2000" b="1" dirty="0" smtClean="0">
                <a:solidFill>
                  <a:srgbClr val="00B050"/>
                </a:solidFill>
              </a:rPr>
              <a:t>⑧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fseek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ftell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</a:t>
            </a:r>
            <a:endParaRPr lang="en-US" altLang="ko-KR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48850" y="1732595"/>
            <a:ext cx="7128792" cy="48290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표준 파일 입출력 함수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(1/27)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70014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대표적인 표준 입출력 함수와 표준 파일 입출력 함수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sz="1200" dirty="0" smtClean="0">
              <a:sym typeface="Wingdings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  <a:sym typeface="Wingdings" pitchFamily="2" charset="2"/>
              </a:rPr>
              <a:t>stream</a:t>
            </a:r>
            <a:r>
              <a:rPr lang="ko-KR" altLang="en-US" b="1" dirty="0" smtClean="0">
                <a:solidFill>
                  <a:srgbClr val="00B050"/>
                </a:solidFill>
                <a:sym typeface="Wingdings" pitchFamily="2" charset="2"/>
              </a:rPr>
              <a:t>을 입력하는 함수인 경우</a:t>
            </a:r>
            <a:r>
              <a:rPr lang="en-US" altLang="ko-KR" b="1" dirty="0" smtClean="0">
                <a:solidFill>
                  <a:srgbClr val="00B050"/>
                </a:solidFill>
                <a:sym typeface="Wingdings" pitchFamily="2" charset="2"/>
              </a:rPr>
              <a:t>-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stdin</a:t>
            </a:r>
            <a:r>
              <a:rPr lang="en-US" altLang="ko-KR" b="1" dirty="0" smtClean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ko-KR" altLang="en-US" b="1" dirty="0" smtClean="0">
                <a:solidFill>
                  <a:srgbClr val="00B050"/>
                </a:solidFill>
                <a:sym typeface="Wingdings" pitchFamily="2" charset="2"/>
              </a:rPr>
              <a:t>또는</a:t>
            </a:r>
            <a:r>
              <a:rPr lang="en-US" altLang="ko-KR" b="1" dirty="0" smtClean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stdout</a:t>
            </a:r>
            <a:r>
              <a:rPr lang="en-US" altLang="ko-KR" b="1" dirty="0" smtClean="0">
                <a:solidFill>
                  <a:srgbClr val="00B050"/>
                </a:solidFill>
                <a:sym typeface="Wingdings" pitchFamily="2" charset="2"/>
              </a:rPr>
              <a:t>  </a:t>
            </a:r>
            <a:r>
              <a:rPr lang="ko-KR" altLang="en-US" b="1" dirty="0" smtClean="0">
                <a:solidFill>
                  <a:srgbClr val="00B050"/>
                </a:solidFill>
                <a:sym typeface="Wingdings" pitchFamily="2" charset="2"/>
              </a:rPr>
              <a:t>선택적 사용 가능</a:t>
            </a:r>
            <a:endParaRPr lang="en-US" altLang="ko-KR" b="1" dirty="0" smtClean="0">
              <a:solidFill>
                <a:srgbClr val="00B050"/>
              </a:solidFill>
              <a:sym typeface="Wingdings" pitchFamily="2" charset="2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14282" y="1808496"/>
          <a:ext cx="8715437" cy="390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272"/>
                <a:gridCol w="4429156"/>
                <a:gridCol w="114300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표준 입출력 함수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표준파일 입출력 함수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기능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/>
                        <a:t>int</a:t>
                      </a:r>
                      <a:r>
                        <a:rPr lang="en-US" altLang="ko-KR" sz="1400" baseline="0" dirty="0" smtClean="0"/>
                        <a:t>    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</a:rPr>
                        <a:t>getchar</a:t>
                      </a:r>
                      <a:r>
                        <a:rPr lang="en-US" altLang="ko-KR" sz="1400" baseline="0" dirty="0" smtClean="0"/>
                        <a:t> (void);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/>
                        <a:t>int</a:t>
                      </a:r>
                      <a:r>
                        <a:rPr lang="en-US" altLang="ko-KR" sz="1400" baseline="0" dirty="0" smtClean="0"/>
                        <a:t>    </a:t>
                      </a:r>
                      <a:r>
                        <a:rPr lang="en-US" altLang="ko-KR" sz="1400" b="1" baseline="0" dirty="0" smtClean="0">
                          <a:solidFill>
                            <a:srgbClr val="C00000"/>
                          </a:solidFill>
                        </a:rPr>
                        <a:t>fgetc</a:t>
                      </a:r>
                      <a:r>
                        <a:rPr lang="en-US" altLang="ko-KR" sz="1400" baseline="0" dirty="0" smtClean="0"/>
                        <a:t> (</a:t>
                      </a:r>
                      <a:r>
                        <a:rPr lang="en-US" altLang="ko-KR" sz="1400" u="sng" baseline="0" dirty="0" smtClean="0"/>
                        <a:t>FILE* </a:t>
                      </a:r>
                      <a:r>
                        <a:rPr lang="en-US" altLang="ko-KR" sz="1400" b="1" u="sng" baseline="0" dirty="0" smtClean="0">
                          <a:solidFill>
                            <a:srgbClr val="0000FF"/>
                          </a:solidFill>
                        </a:rPr>
                        <a:t>stream</a:t>
                      </a:r>
                      <a:r>
                        <a:rPr lang="en-US" altLang="ko-KR" sz="1400" baseline="0" dirty="0" smtClean="0"/>
                        <a:t>);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문자 단위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입력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/>
                        <a:t>int   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putchar</a:t>
                      </a:r>
                      <a:r>
                        <a:rPr lang="en-US" altLang="ko-KR" sz="1400" dirty="0" smtClean="0"/>
                        <a:t> (int c);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/>
                        <a:t>int    </a:t>
                      </a:r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fputc</a:t>
                      </a:r>
                      <a:r>
                        <a:rPr lang="en-US" altLang="ko-KR" sz="1400" dirty="0" smtClean="0"/>
                        <a:t> (int c, </a:t>
                      </a:r>
                      <a:r>
                        <a:rPr lang="en-US" altLang="ko-KR" sz="1400" u="sng" baseline="0" dirty="0" smtClean="0">
                          <a:solidFill>
                            <a:schemeClr val="tx1"/>
                          </a:solidFill>
                        </a:rPr>
                        <a:t>FILE* </a:t>
                      </a:r>
                      <a:r>
                        <a:rPr lang="en-US" altLang="ko-KR" sz="1400" b="1" u="sng" baseline="0" dirty="0" smtClean="0">
                          <a:solidFill>
                            <a:srgbClr val="0000FF"/>
                          </a:solidFill>
                        </a:rPr>
                        <a:t>stream</a:t>
                      </a:r>
                      <a:r>
                        <a:rPr lang="en-US" altLang="ko-KR" sz="1400" dirty="0" smtClean="0"/>
                        <a:t>);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문자 단위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출력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/>
                        <a:t>char*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gets</a:t>
                      </a:r>
                      <a:r>
                        <a:rPr lang="en-US" altLang="ko-KR" sz="1400" dirty="0" smtClean="0"/>
                        <a:t> (char *s);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/>
                        <a:t>char* </a:t>
                      </a:r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fgets</a:t>
                      </a:r>
                      <a:r>
                        <a:rPr lang="en-US" altLang="ko-KR" sz="1400" dirty="0" smtClean="0"/>
                        <a:t> (char *s, int n</a:t>
                      </a:r>
                      <a:r>
                        <a:rPr lang="en-US" altLang="ko-KR" sz="1400" u="none" dirty="0" smtClean="0"/>
                        <a:t>, </a:t>
                      </a:r>
                      <a:r>
                        <a:rPr lang="en-US" altLang="ko-KR" sz="1400" u="sng" dirty="0" smtClean="0"/>
                        <a:t>FILE* </a:t>
                      </a:r>
                      <a:r>
                        <a:rPr lang="en-US" altLang="ko-KR" sz="1400" b="1" u="sng" dirty="0" smtClean="0">
                          <a:solidFill>
                            <a:srgbClr val="0000FF"/>
                          </a:solidFill>
                        </a:rPr>
                        <a:t>stream</a:t>
                      </a:r>
                      <a:r>
                        <a:rPr lang="en-US" altLang="ko-KR" sz="1400" dirty="0" smtClean="0"/>
                        <a:t>);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문자열 단위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입력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/>
                        <a:t>int   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puts</a:t>
                      </a:r>
                      <a:r>
                        <a:rPr lang="en-US" altLang="ko-KR" sz="1400" dirty="0" smtClean="0"/>
                        <a:t> (char* str);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400" dirty="0" smtClean="0"/>
                        <a:t>int    </a:t>
                      </a:r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fputs</a:t>
                      </a:r>
                      <a:r>
                        <a:rPr lang="en-US" altLang="ko-KR" sz="1400" dirty="0" smtClean="0"/>
                        <a:t> (const char* s,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u="sng" baseline="0" dirty="0" smtClean="0"/>
                        <a:t>FILE* </a:t>
                      </a:r>
                      <a:r>
                        <a:rPr lang="en-US" altLang="ko-KR" sz="1400" b="1" u="sng" baseline="0" dirty="0" smtClean="0">
                          <a:solidFill>
                            <a:srgbClr val="0000FF"/>
                          </a:solidFill>
                        </a:rPr>
                        <a:t>stream</a:t>
                      </a:r>
                      <a:r>
                        <a:rPr lang="en-US" altLang="ko-KR" sz="1400" dirty="0" smtClean="0"/>
                        <a:t>);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문자열 단위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출력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int  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scanf</a:t>
                      </a:r>
                      <a:r>
                        <a:rPr lang="en-US" altLang="ko-KR" sz="1400" dirty="0" smtClean="0"/>
                        <a:t> (const char*</a:t>
                      </a:r>
                      <a:r>
                        <a:rPr lang="en-US" altLang="ko-KR" sz="1400" baseline="0" dirty="0" smtClean="0"/>
                        <a:t> format, …);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int    </a:t>
                      </a:r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fscanf</a:t>
                      </a:r>
                      <a:r>
                        <a:rPr lang="en-US" altLang="ko-KR" sz="1400" dirty="0" smtClean="0"/>
                        <a:t> (</a:t>
                      </a:r>
                      <a:r>
                        <a:rPr lang="en-US" altLang="ko-KR" sz="1400" u="sng" baseline="0" dirty="0" smtClean="0"/>
                        <a:t>FILE* stream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en-US" altLang="ko-KR" sz="1400" dirty="0" smtClean="0"/>
                        <a:t>const char*</a:t>
                      </a:r>
                      <a:r>
                        <a:rPr lang="en-US" altLang="ko-KR" sz="1400" baseline="0" dirty="0" smtClean="0"/>
                        <a:t> format, …);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자료형에 맞춘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입력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int   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</a:rPr>
                        <a:t>printf</a:t>
                      </a:r>
                      <a:r>
                        <a:rPr lang="en-US" altLang="ko-KR" sz="1400" dirty="0" smtClean="0"/>
                        <a:t> (const char*</a:t>
                      </a:r>
                      <a:r>
                        <a:rPr lang="en-US" altLang="ko-KR" sz="1400" baseline="0" dirty="0" smtClean="0"/>
                        <a:t> format, …);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int    </a:t>
                      </a:r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fprintf</a:t>
                      </a:r>
                      <a:r>
                        <a:rPr lang="en-US" altLang="ko-KR" sz="1400" dirty="0" smtClean="0"/>
                        <a:t> (</a:t>
                      </a:r>
                      <a:r>
                        <a:rPr lang="en-US" altLang="ko-KR" sz="1400" u="sng" baseline="0" dirty="0" smtClean="0"/>
                        <a:t>FILE* stream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en-US" altLang="ko-KR" sz="1400" dirty="0" smtClean="0"/>
                        <a:t>const char*</a:t>
                      </a:r>
                      <a:r>
                        <a:rPr lang="en-US" altLang="ko-KR" sz="1400" baseline="0" dirty="0" smtClean="0"/>
                        <a:t> format, …);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자료형에 맞춘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출력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22926" y="2241924"/>
            <a:ext cx="714380" cy="369332"/>
          </a:xfrm>
          <a:prstGeom prst="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stdin</a:t>
            </a:r>
            <a:endParaRPr lang="ko-KR" alt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022926" y="3310966"/>
            <a:ext cx="714380" cy="369332"/>
          </a:xfrm>
          <a:prstGeom prst="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stdin</a:t>
            </a:r>
            <a:endParaRPr lang="ko-KR" alt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858016" y="2776445"/>
            <a:ext cx="879290" cy="369332"/>
          </a:xfrm>
          <a:prstGeom prst="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stdout</a:t>
            </a:r>
            <a:endParaRPr lang="ko-KR" alt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858016" y="3845486"/>
            <a:ext cx="879290" cy="369332"/>
          </a:xfrm>
          <a:prstGeom prst="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stdout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표준 파일 입출력 함수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(2/27)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70014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표준 파일 입출력 함수의 선택 적용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00B050"/>
                </a:solidFill>
                <a:sym typeface="Wingdings" pitchFamily="2" charset="2"/>
              </a:rPr>
              <a:t>Case 1 -  </a:t>
            </a:r>
            <a:r>
              <a:rPr lang="ko-KR" altLang="en-US" dirty="0" smtClean="0">
                <a:sym typeface="Wingdings" pitchFamily="2" charset="2"/>
              </a:rPr>
              <a:t>파일</a:t>
            </a:r>
            <a:r>
              <a:rPr lang="en-US" altLang="ko-KR" dirty="0" smtClean="0">
                <a:sym typeface="Wingdings" pitchFamily="2" charset="2"/>
              </a:rPr>
              <a:t>(stream)</a:t>
            </a:r>
            <a:r>
              <a:rPr lang="ko-KR" altLang="en-US" dirty="0" smtClean="0">
                <a:sym typeface="Wingdings" pitchFamily="2" charset="2"/>
              </a:rPr>
              <a:t> 입력 </a:t>
            </a:r>
            <a:r>
              <a:rPr lang="en-US" altLang="ko-KR" dirty="0" smtClean="0">
                <a:sym typeface="Wingdings" pitchFamily="2" charset="2"/>
              </a:rPr>
              <a:t></a:t>
            </a:r>
            <a:r>
              <a:rPr lang="ko-KR" altLang="en-US" dirty="0" smtClean="0">
                <a:sym typeface="Wingdings" pitchFamily="2" charset="2"/>
              </a:rPr>
              <a:t> 파일</a:t>
            </a:r>
            <a:r>
              <a:rPr lang="en-US" altLang="ko-KR" dirty="0" smtClean="0">
                <a:sym typeface="Wingdings" pitchFamily="2" charset="2"/>
              </a:rPr>
              <a:t>(stream)</a:t>
            </a:r>
            <a:r>
              <a:rPr lang="ko-KR" altLang="en-US" dirty="0" smtClean="0">
                <a:sym typeface="Wingdings" pitchFamily="2" charset="2"/>
              </a:rPr>
              <a:t> 출력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00B050"/>
                </a:solidFill>
                <a:sym typeface="Wingdings" pitchFamily="2" charset="2"/>
              </a:rPr>
              <a:t>Case 2 -  </a:t>
            </a:r>
            <a:r>
              <a:rPr lang="ko-KR" altLang="en-US" dirty="0" smtClean="0">
                <a:sym typeface="Wingdings" pitchFamily="2" charset="2"/>
              </a:rPr>
              <a:t>파일</a:t>
            </a:r>
            <a:r>
              <a:rPr lang="en-US" altLang="ko-KR" dirty="0" smtClean="0">
                <a:sym typeface="Wingdings" pitchFamily="2" charset="2"/>
              </a:rPr>
              <a:t>(stream)</a:t>
            </a:r>
            <a:r>
              <a:rPr lang="ko-KR" altLang="en-US" dirty="0" smtClean="0">
                <a:sym typeface="Wingdings" pitchFamily="2" charset="2"/>
              </a:rPr>
              <a:t> 입력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모니터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stdout</a:t>
            </a:r>
            <a:r>
              <a:rPr lang="en-US" altLang="ko-KR" dirty="0" smtClean="0">
                <a:sym typeface="Wingdings" pitchFamily="2" charset="2"/>
              </a:rPr>
              <a:t>)</a:t>
            </a:r>
            <a:r>
              <a:rPr lang="ko-KR" altLang="en-US" dirty="0" smtClean="0">
                <a:sym typeface="Wingdings" pitchFamily="2" charset="2"/>
              </a:rPr>
              <a:t> 출력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00B050"/>
                </a:solidFill>
                <a:sym typeface="Wingdings" pitchFamily="2" charset="2"/>
              </a:rPr>
              <a:t>Case 3 -  </a:t>
            </a:r>
            <a:r>
              <a:rPr lang="ko-KR" altLang="en-US" dirty="0" smtClean="0">
                <a:sym typeface="Wingdings" pitchFamily="2" charset="2"/>
              </a:rPr>
              <a:t>키보드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stdin</a:t>
            </a:r>
            <a:r>
              <a:rPr lang="en-US" altLang="ko-KR" dirty="0" smtClean="0">
                <a:sym typeface="Wingdings" pitchFamily="2" charset="2"/>
              </a:rPr>
              <a:t>)</a:t>
            </a:r>
            <a:r>
              <a:rPr lang="ko-KR" altLang="en-US" dirty="0" smtClean="0">
                <a:sym typeface="Wingdings" pitchFamily="2" charset="2"/>
              </a:rPr>
              <a:t> 입력 </a:t>
            </a:r>
            <a:r>
              <a:rPr lang="en-US" altLang="ko-KR" dirty="0" smtClean="0">
                <a:sym typeface="Wingdings" pitchFamily="2" charset="2"/>
              </a:rPr>
              <a:t></a:t>
            </a:r>
            <a:r>
              <a:rPr lang="ko-KR" altLang="en-US" dirty="0" smtClean="0">
                <a:sym typeface="Wingdings" pitchFamily="2" charset="2"/>
              </a:rPr>
              <a:t> 파일</a:t>
            </a:r>
            <a:r>
              <a:rPr lang="en-US" altLang="ko-KR" dirty="0" smtClean="0">
                <a:sym typeface="Wingdings" pitchFamily="2" charset="2"/>
              </a:rPr>
              <a:t>(stream)</a:t>
            </a:r>
            <a:r>
              <a:rPr lang="ko-KR" altLang="en-US" dirty="0" smtClean="0">
                <a:sym typeface="Wingdings" pitchFamily="2" charset="2"/>
              </a:rPr>
              <a:t> 출력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00B050"/>
                </a:solidFill>
                <a:sym typeface="Wingdings" pitchFamily="2" charset="2"/>
              </a:rPr>
              <a:t>Case 4 -  </a:t>
            </a:r>
            <a:r>
              <a:rPr lang="ko-KR" altLang="en-US" dirty="0" smtClean="0">
                <a:sym typeface="Wingdings" pitchFamily="2" charset="2"/>
              </a:rPr>
              <a:t>키보드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stdin</a:t>
            </a:r>
            <a:r>
              <a:rPr lang="en-US" altLang="ko-KR" dirty="0" smtClean="0">
                <a:sym typeface="Wingdings" pitchFamily="2" charset="2"/>
              </a:rPr>
              <a:t>) </a:t>
            </a:r>
            <a:r>
              <a:rPr lang="ko-KR" altLang="en-US" dirty="0" smtClean="0">
                <a:sym typeface="Wingdings" pitchFamily="2" charset="2"/>
              </a:rPr>
              <a:t>입력 </a:t>
            </a:r>
            <a:r>
              <a:rPr lang="en-US" altLang="ko-KR" dirty="0" smtClean="0">
                <a:sym typeface="Wingdings" pitchFamily="2" charset="2"/>
              </a:rPr>
              <a:t></a:t>
            </a:r>
            <a:r>
              <a:rPr lang="ko-KR" altLang="en-US" dirty="0" smtClean="0">
                <a:sym typeface="Wingdings" pitchFamily="2" charset="2"/>
              </a:rPr>
              <a:t> 모니터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stdout</a:t>
            </a:r>
            <a:r>
              <a:rPr lang="en-US" altLang="ko-KR" dirty="0" smtClean="0">
                <a:sym typeface="Wingdings" pitchFamily="2" charset="2"/>
              </a:rPr>
              <a:t>)</a:t>
            </a:r>
            <a:r>
              <a:rPr lang="ko-KR" altLang="en-US" dirty="0" smtClean="0">
                <a:sym typeface="Wingdings" pitchFamily="2" charset="2"/>
              </a:rPr>
              <a:t> 출력</a:t>
            </a:r>
            <a:endParaRPr lang="en-US" altLang="ko-KR" sz="1800" dirty="0" smtClean="0">
              <a:sym typeface="Wingdings" pitchFamily="2" charset="2"/>
            </a:endParaRPr>
          </a:p>
        </p:txBody>
      </p:sp>
      <p:pic>
        <p:nvPicPr>
          <p:cNvPr id="6146" name="Picture 2" descr="C:\Documents and Settings\Gubug\바탕 화면\C언어 강의자료\re_c_\PART3\P3-Ch03_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144" y="1920167"/>
            <a:ext cx="8404320" cy="25889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표준 파일 입출력 함수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1772816"/>
            <a:ext cx="67687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00B050"/>
                </a:solidFill>
              </a:rPr>
              <a:t>① 대표적인 표준 파일 입출력 함수</a:t>
            </a:r>
            <a:endParaRPr lang="en-US" altLang="ko-KR" sz="2000" b="1" dirty="0" smtClean="0">
              <a:solidFill>
                <a:srgbClr val="00B050"/>
              </a:solidFill>
            </a:endParaRPr>
          </a:p>
          <a:p>
            <a:endParaRPr lang="ko-KR" altLang="en-US" sz="2000" b="1" dirty="0" smtClean="0">
              <a:solidFill>
                <a:srgbClr val="00B050"/>
              </a:solidFill>
            </a:endParaRPr>
          </a:p>
          <a:p>
            <a:r>
              <a:rPr lang="ko-KR" altLang="en-US" sz="2000" b="1" dirty="0" smtClean="0">
                <a:solidFill>
                  <a:srgbClr val="00B050"/>
                </a:solidFill>
              </a:rPr>
              <a:t>②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fgetc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fputc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/>
            </a:r>
            <a:br>
              <a:rPr lang="en-US" altLang="ko-KR" sz="2000" b="1" dirty="0" smtClean="0">
                <a:solidFill>
                  <a:srgbClr val="00B050"/>
                </a:solidFill>
              </a:rPr>
            </a:br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ko-KR" altLang="en-US" sz="2000" b="1" dirty="0" smtClean="0">
                <a:solidFill>
                  <a:srgbClr val="00B050"/>
                </a:solidFill>
              </a:rPr>
              <a:t>③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fgets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fputs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/>
            </a:r>
            <a:br>
              <a:rPr lang="en-US" altLang="ko-KR" sz="2000" b="1" dirty="0" smtClean="0">
                <a:solidFill>
                  <a:srgbClr val="00B050"/>
                </a:solidFill>
              </a:rPr>
            </a:br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ko-KR" altLang="en-US" sz="2000" b="1" dirty="0" smtClean="0">
                <a:solidFill>
                  <a:srgbClr val="00B050"/>
                </a:solidFill>
              </a:rPr>
              <a:t>④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fprintf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fscanf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</a:t>
            </a:r>
            <a:endParaRPr lang="en-US" altLang="ko-KR" sz="2000" b="1" dirty="0" smtClean="0">
              <a:solidFill>
                <a:srgbClr val="00B050"/>
              </a:solidFill>
            </a:endParaRPr>
          </a:p>
          <a:p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ko-KR" altLang="en-US" sz="2000" b="1" dirty="0" smtClean="0">
                <a:solidFill>
                  <a:srgbClr val="00B050"/>
                </a:solidFill>
              </a:rPr>
              <a:t>⑤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feof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</a:t>
            </a:r>
            <a:endParaRPr lang="en-US" altLang="ko-KR" sz="2000" b="1" dirty="0" smtClean="0">
              <a:solidFill>
                <a:srgbClr val="00B050"/>
              </a:solidFill>
            </a:endParaRPr>
          </a:p>
          <a:p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en-US" altLang="ko-KR" sz="2000" b="1" dirty="0" smtClean="0">
                <a:solidFill>
                  <a:srgbClr val="00B050"/>
                </a:solidFill>
              </a:rPr>
              <a:t>⑥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fflush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</a:t>
            </a:r>
            <a:endParaRPr lang="en-US" altLang="ko-KR" sz="2000" b="1" dirty="0" smtClean="0">
              <a:solidFill>
                <a:srgbClr val="00B050"/>
              </a:solidFill>
            </a:endParaRPr>
          </a:p>
          <a:p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en-US" altLang="ko-KR" sz="2000" b="1" dirty="0" smtClean="0">
                <a:solidFill>
                  <a:srgbClr val="00B050"/>
                </a:solidFill>
              </a:rPr>
              <a:t>⑦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fread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fwrite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</a:t>
            </a:r>
            <a:endParaRPr lang="en-US" altLang="ko-KR" sz="2000" b="1" dirty="0" smtClean="0">
              <a:solidFill>
                <a:srgbClr val="00B050"/>
              </a:solidFill>
            </a:endParaRPr>
          </a:p>
          <a:p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en-US" altLang="ko-KR" sz="2000" b="1" dirty="0" smtClean="0">
                <a:solidFill>
                  <a:srgbClr val="00B050"/>
                </a:solidFill>
              </a:rPr>
              <a:t>⑧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fseek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ftell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</a:t>
            </a:r>
            <a:endParaRPr lang="en-US" altLang="ko-KR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48850" y="2348880"/>
            <a:ext cx="7128792" cy="48290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표준 파일 입출력 함수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(3/27)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70014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헤더파일 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stdio.h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2"/>
            <a:endParaRPr lang="en-US" altLang="ko-KR" dirty="0" smtClean="0">
              <a:sym typeface="Wingdings" pitchFamily="2" charset="2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00034" y="1785926"/>
          <a:ext cx="7858181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4009"/>
                <a:gridCol w="45541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함수의 원형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600" dirty="0" smtClean="0"/>
                        <a:t>int</a:t>
                      </a:r>
                      <a:r>
                        <a:rPr lang="en-US" altLang="ko-KR" sz="1600" baseline="0" dirty="0" smtClean="0"/>
                        <a:t>    </a:t>
                      </a:r>
                      <a:r>
                        <a:rPr lang="en-US" altLang="ko-KR" sz="1600" b="1" baseline="0" dirty="0" smtClean="0">
                          <a:solidFill>
                            <a:srgbClr val="C00000"/>
                          </a:solidFill>
                        </a:rPr>
                        <a:t>fgetc</a:t>
                      </a:r>
                      <a:r>
                        <a:rPr lang="en-US" altLang="ko-KR" sz="1600" baseline="0" dirty="0" smtClean="0"/>
                        <a:t> (</a:t>
                      </a:r>
                      <a:r>
                        <a:rPr lang="en-US" altLang="ko-KR" sz="1600" u="sng" baseline="0" dirty="0" smtClean="0"/>
                        <a:t>FILE* </a:t>
                      </a:r>
                      <a:r>
                        <a:rPr lang="en-US" altLang="ko-KR" sz="1600" b="1" u="sng" baseline="0" dirty="0" smtClean="0">
                          <a:solidFill>
                            <a:srgbClr val="0000FF"/>
                          </a:solidFill>
                        </a:rPr>
                        <a:t>stream</a:t>
                      </a:r>
                      <a:r>
                        <a:rPr lang="en-US" altLang="ko-KR" sz="1600" baseline="0" dirty="0" smtClean="0"/>
                        <a:t>);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600" dirty="0" smtClean="0"/>
                        <a:t>키보드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파일로 부터 한 문자를 입력 받는다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b="1" dirty="0" smtClean="0"/>
                        <a:t>파일의 끝에 도달 할 경우</a:t>
                      </a:r>
                      <a:r>
                        <a:rPr lang="en-US" altLang="ko-KR" sz="1600" b="1" dirty="0" smtClean="0"/>
                        <a:t>:</a:t>
                      </a:r>
                      <a:r>
                        <a:rPr lang="en-US" altLang="ko-KR" sz="1600" baseline="0" dirty="0" smtClean="0"/>
                        <a:t> EOF </a:t>
                      </a:r>
                      <a:r>
                        <a:rPr lang="ko-KR" altLang="en-US" sz="1600" baseline="0" dirty="0" smtClean="0"/>
                        <a:t>반환</a:t>
                      </a:r>
                      <a:endParaRPr lang="en-US" altLang="ko-KR" sz="1600" baseline="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600" dirty="0" smtClean="0"/>
                        <a:t>int    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fputc</a:t>
                      </a:r>
                      <a:r>
                        <a:rPr lang="en-US" altLang="ko-KR" sz="1600" dirty="0" smtClean="0"/>
                        <a:t> (int c, </a:t>
                      </a:r>
                      <a:r>
                        <a:rPr lang="en-US" altLang="ko-KR" sz="1600" u="sng" baseline="0" dirty="0" smtClean="0">
                          <a:solidFill>
                            <a:schemeClr val="tx1"/>
                          </a:solidFill>
                        </a:rPr>
                        <a:t>FILE* </a:t>
                      </a:r>
                      <a:r>
                        <a:rPr lang="en-US" altLang="ko-KR" sz="1600" b="1" u="sng" baseline="0" dirty="0" smtClean="0">
                          <a:solidFill>
                            <a:srgbClr val="0000FF"/>
                          </a:solidFill>
                        </a:rPr>
                        <a:t>stream</a:t>
                      </a:r>
                      <a:r>
                        <a:rPr lang="en-US" altLang="ko-KR" sz="1600" dirty="0" smtClean="0"/>
                        <a:t>);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600" dirty="0" smtClean="0"/>
                        <a:t>모니터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파일에 한 문자를 출력한다</a:t>
                      </a:r>
                      <a:r>
                        <a:rPr lang="en-US" altLang="ko-KR" sz="1600" dirty="0" smtClean="0"/>
                        <a:t>.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 </a:t>
                      </a:r>
                      <a:r>
                        <a:rPr lang="ko-KR" altLang="en-US" sz="1600" b="1" dirty="0" smtClean="0"/>
                        <a:t>호출 실패의 경우</a:t>
                      </a:r>
                      <a:r>
                        <a:rPr lang="en-US" altLang="ko-KR" sz="1600" b="1" dirty="0" smtClean="0"/>
                        <a:t>:</a:t>
                      </a:r>
                      <a:r>
                        <a:rPr lang="en-US" altLang="ko-KR" sz="1600" baseline="0" dirty="0" smtClean="0"/>
                        <a:t> EOF </a:t>
                      </a:r>
                      <a:r>
                        <a:rPr lang="ko-KR" altLang="en-US" sz="1600" baseline="0" dirty="0" smtClean="0"/>
                        <a:t>반환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55119" y="1120950"/>
            <a:ext cx="8051174" cy="5755422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#include &lt;</a:t>
            </a:r>
            <a:r>
              <a:rPr lang="en-US" altLang="ko-KR" sz="1600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FILE* stream;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1600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sz="1600" kern="0" dirty="0" err="1" smtClean="0">
                <a:latin typeface="+mj-lt"/>
                <a:ea typeface="굴림" pitchFamily="50" charset="-127"/>
                <a:cs typeface="Times New Roman"/>
              </a:rPr>
              <a:t>file_state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;    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1600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input=0;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endParaRPr lang="en-US" altLang="ko-KR" sz="1600" kern="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stream=fopen("data1.txt", "w");</a:t>
            </a:r>
            <a:endParaRPr lang="ko-KR" altLang="ko-KR" sz="160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if(stream==NULL)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    puts("</a:t>
            </a:r>
            <a:r>
              <a:rPr lang="ko-KR" altLang="ko-KR" sz="1600" kern="0" dirty="0" smtClean="0">
                <a:latin typeface="+mj-lt"/>
                <a:ea typeface="굴림" pitchFamily="50" charset="-127"/>
                <a:cs typeface="Times New Roman"/>
              </a:rPr>
              <a:t>파일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1600" kern="0" dirty="0" smtClean="0">
                <a:latin typeface="+mj-lt"/>
                <a:ea typeface="굴림" pitchFamily="50" charset="-127"/>
                <a:cs typeface="Times New Roman"/>
              </a:rPr>
              <a:t>열기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1600" kern="0" dirty="0" smtClean="0">
                <a:latin typeface="+mj-lt"/>
                <a:ea typeface="굴림" pitchFamily="50" charset="-127"/>
                <a:cs typeface="Times New Roman"/>
              </a:rPr>
              <a:t>에러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");</a:t>
            </a:r>
          </a:p>
          <a:p>
            <a:pPr latinLnBrk="0"/>
            <a:endParaRPr lang="en-US" altLang="ko-KR" sz="1600" kern="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   puts("</a:t>
            </a:r>
            <a:r>
              <a:rPr lang="ko-KR" altLang="ko-KR" sz="1600" kern="0" dirty="0" smtClean="0">
                <a:ea typeface="굴림" pitchFamily="50" charset="-127"/>
                <a:cs typeface="Times New Roman"/>
              </a:rPr>
              <a:t>데이터입력</a:t>
            </a:r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");</a:t>
            </a:r>
            <a:endParaRPr lang="ko-KR" altLang="ko-KR" sz="1600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   while(input != EOF)</a:t>
            </a:r>
            <a:endParaRPr lang="ko-KR" altLang="ko-KR" sz="1600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   {</a:t>
            </a:r>
            <a:endParaRPr lang="ko-KR" altLang="ko-KR" sz="1600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       input=fgetc(stdin);</a:t>
            </a:r>
            <a:endParaRPr lang="ko-KR" altLang="ko-KR" sz="1600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       fputc(input, stream);</a:t>
            </a:r>
            <a:endParaRPr lang="ko-KR" altLang="ko-KR" sz="1600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   }</a:t>
            </a:r>
            <a:endParaRPr lang="ko-KR" altLang="ko-KR" sz="1600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       </a:t>
            </a:r>
            <a:endParaRPr lang="ko-KR" altLang="ko-KR" sz="1600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    file_state=fclose(stream);</a:t>
            </a:r>
            <a:endParaRPr lang="ko-KR" altLang="ko-KR" sz="1600" b="1" kern="100" dirty="0" smtClean="0">
              <a:solidFill>
                <a:srgbClr val="0000FF"/>
              </a:solidFill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   if(file_state==EOF)</a:t>
            </a:r>
            <a:endParaRPr lang="ko-KR" altLang="ko-KR" sz="1600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       puts("</a:t>
            </a:r>
            <a:r>
              <a:rPr lang="ko-KR" altLang="ko-KR" sz="1600" kern="0" dirty="0" smtClean="0">
                <a:ea typeface="굴림" pitchFamily="50" charset="-127"/>
                <a:cs typeface="Times New Roman"/>
              </a:rPr>
              <a:t>파일</a:t>
            </a:r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</a:t>
            </a:r>
            <a:r>
              <a:rPr lang="ko-KR" altLang="ko-KR" sz="1600" kern="0" dirty="0" smtClean="0">
                <a:ea typeface="굴림" pitchFamily="50" charset="-127"/>
                <a:cs typeface="Times New Roman"/>
              </a:rPr>
              <a:t>닫기</a:t>
            </a:r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</a:t>
            </a:r>
            <a:r>
              <a:rPr lang="ko-KR" altLang="ko-KR" sz="1600" kern="0" dirty="0" smtClean="0">
                <a:ea typeface="굴림" pitchFamily="50" charset="-127"/>
                <a:cs typeface="Times New Roman"/>
              </a:rPr>
              <a:t>에러</a:t>
            </a:r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");</a:t>
            </a:r>
            <a:endParaRPr lang="ko-KR" altLang="ko-KR" sz="1600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   return 0;</a:t>
            </a:r>
            <a:endParaRPr lang="ko-KR" altLang="ko-KR" sz="1600" kern="100" dirty="0" smtClean="0"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}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표준 파일 입출력 함수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(4/27)---[3-4.c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err="1" smtClean="0"/>
              <a:t>스트림이란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2228671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50"/>
                </a:solidFill>
              </a:rPr>
              <a:t>① </a:t>
            </a:r>
            <a:r>
              <a:rPr lang="ko-KR" altLang="en-US" sz="2400" b="1" dirty="0" err="1" smtClean="0">
                <a:solidFill>
                  <a:srgbClr val="00B050"/>
                </a:solidFill>
              </a:rPr>
              <a:t>스트림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ko-KR" altLang="en-US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② 버퍼와 </a:t>
            </a:r>
            <a:r>
              <a:rPr lang="ko-KR" altLang="en-US" sz="2400" b="1" dirty="0" err="1" smtClean="0">
                <a:solidFill>
                  <a:srgbClr val="00B050"/>
                </a:solidFill>
              </a:rPr>
              <a:t>버퍼링</a:t>
            </a:r>
            <a:endParaRPr lang="en-US" altLang="ko-KR" sz="2400" b="1" dirty="0" smtClean="0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48850" y="2132856"/>
            <a:ext cx="7128792" cy="64807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84791" y="1204455"/>
            <a:ext cx="8051174" cy="5618461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#include&lt;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FILE* stream1;    // 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읽기 전용 파일 </a:t>
            </a:r>
            <a:r>
              <a:rPr lang="ko-KR" altLang="ko-KR" kern="0" dirty="0" err="1" smtClean="0">
                <a:latin typeface="+mj-lt"/>
                <a:ea typeface="굴림" pitchFamily="50" charset="-127"/>
                <a:cs typeface="Times New Roman"/>
              </a:rPr>
              <a:t>스트림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 선언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FILE* stream2;    // 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쓰기 전용 파일 </a:t>
            </a:r>
            <a:r>
              <a:rPr lang="ko-KR" altLang="ko-KR" kern="0" dirty="0" err="1" smtClean="0">
                <a:latin typeface="+mj-lt"/>
                <a:ea typeface="굴림" pitchFamily="50" charset="-127"/>
                <a:cs typeface="Times New Roman"/>
              </a:rPr>
              <a:t>스트림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 선언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input=0;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stream1 = 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fopen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("data1.txt","r");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stream2 = </a:t>
            </a:r>
            <a:r>
              <a:rPr lang="en-US" altLang="ko-KR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fopen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("data2.txt","w");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puts("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파일로부터 데이터를 입력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");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while( input != EOF )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{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input =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fgetc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(stream1);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fputc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(input, stream2);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fputc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(input,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stdout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}</a:t>
            </a:r>
            <a:endParaRPr lang="en-US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10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fclose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(stream1);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fclose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(stream2);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return 0;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표준 파일 입출력 함수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(5/27)---[3-5.c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표준 파일 입출력 함수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1772816"/>
            <a:ext cx="67687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00B050"/>
                </a:solidFill>
              </a:rPr>
              <a:t>① 대표적인 표준 파일 입출력 함수</a:t>
            </a:r>
            <a:endParaRPr lang="en-US" altLang="ko-KR" sz="2000" b="1" dirty="0" smtClean="0">
              <a:solidFill>
                <a:srgbClr val="00B050"/>
              </a:solidFill>
            </a:endParaRPr>
          </a:p>
          <a:p>
            <a:endParaRPr lang="ko-KR" altLang="en-US" sz="2000" b="1" dirty="0" smtClean="0">
              <a:solidFill>
                <a:srgbClr val="00B050"/>
              </a:solidFill>
            </a:endParaRPr>
          </a:p>
          <a:p>
            <a:r>
              <a:rPr lang="ko-KR" altLang="en-US" sz="2000" b="1" dirty="0" smtClean="0">
                <a:solidFill>
                  <a:srgbClr val="00B050"/>
                </a:solidFill>
              </a:rPr>
              <a:t>②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fgetc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fputc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/>
            </a:r>
            <a:br>
              <a:rPr lang="en-US" altLang="ko-KR" sz="2000" b="1" dirty="0" smtClean="0">
                <a:solidFill>
                  <a:srgbClr val="00B050"/>
                </a:solidFill>
              </a:rPr>
            </a:br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ko-KR" altLang="en-US" sz="2000" b="1" dirty="0" smtClean="0">
                <a:solidFill>
                  <a:srgbClr val="00B050"/>
                </a:solidFill>
              </a:rPr>
              <a:t>③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fgets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fputs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/>
            </a:r>
            <a:br>
              <a:rPr lang="en-US" altLang="ko-KR" sz="2000" b="1" dirty="0" smtClean="0">
                <a:solidFill>
                  <a:srgbClr val="00B050"/>
                </a:solidFill>
              </a:rPr>
            </a:br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ko-KR" altLang="en-US" sz="2000" b="1" dirty="0" smtClean="0">
                <a:solidFill>
                  <a:srgbClr val="00B050"/>
                </a:solidFill>
              </a:rPr>
              <a:t>④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fprintf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fscanf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</a:t>
            </a:r>
            <a:endParaRPr lang="en-US" altLang="ko-KR" sz="2000" b="1" dirty="0" smtClean="0">
              <a:solidFill>
                <a:srgbClr val="00B050"/>
              </a:solidFill>
            </a:endParaRPr>
          </a:p>
          <a:p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ko-KR" altLang="en-US" sz="2000" b="1" dirty="0" smtClean="0">
                <a:solidFill>
                  <a:srgbClr val="00B050"/>
                </a:solidFill>
              </a:rPr>
              <a:t>⑤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feof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</a:t>
            </a:r>
            <a:endParaRPr lang="en-US" altLang="ko-KR" sz="2000" b="1" dirty="0" smtClean="0">
              <a:solidFill>
                <a:srgbClr val="00B050"/>
              </a:solidFill>
            </a:endParaRPr>
          </a:p>
          <a:p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en-US" altLang="ko-KR" sz="2000" b="1" dirty="0" smtClean="0">
                <a:solidFill>
                  <a:srgbClr val="00B050"/>
                </a:solidFill>
              </a:rPr>
              <a:t>⑥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fflush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</a:t>
            </a:r>
            <a:endParaRPr lang="en-US" altLang="ko-KR" sz="2000" b="1" dirty="0" smtClean="0">
              <a:solidFill>
                <a:srgbClr val="00B050"/>
              </a:solidFill>
            </a:endParaRPr>
          </a:p>
          <a:p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en-US" altLang="ko-KR" sz="2000" b="1" dirty="0" smtClean="0">
                <a:solidFill>
                  <a:srgbClr val="00B050"/>
                </a:solidFill>
              </a:rPr>
              <a:t>⑦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fread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fwrite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</a:t>
            </a:r>
            <a:endParaRPr lang="en-US" altLang="ko-KR" sz="2000" b="1" dirty="0" smtClean="0">
              <a:solidFill>
                <a:srgbClr val="00B050"/>
              </a:solidFill>
            </a:endParaRPr>
          </a:p>
          <a:p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en-US" altLang="ko-KR" sz="2000" b="1" dirty="0" smtClean="0">
                <a:solidFill>
                  <a:srgbClr val="00B050"/>
                </a:solidFill>
              </a:rPr>
              <a:t>⑧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fseek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ftell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</a:t>
            </a:r>
            <a:endParaRPr lang="en-US" altLang="ko-KR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48850" y="2956843"/>
            <a:ext cx="7128792" cy="48290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표준 파일 입출력 함수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(6/27)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0" y="1157860"/>
            <a:ext cx="9144000" cy="570014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헤더파일 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stdio.h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2"/>
            <a:endParaRPr lang="en-US" altLang="ko-KR" dirty="0" smtClean="0">
              <a:sym typeface="Wingdings" pitchFamily="2" charset="2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00034" y="1857364"/>
          <a:ext cx="8358246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0"/>
                <a:gridCol w="407196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함수의 원형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600" b="0" baseline="0" dirty="0" smtClean="0">
                          <a:solidFill>
                            <a:schemeClr val="tx1"/>
                          </a:solidFill>
                        </a:rPr>
                        <a:t>char*</a:t>
                      </a:r>
                      <a:r>
                        <a:rPr lang="en-US" altLang="ko-KR" sz="1600" b="1" baseline="0" dirty="0" smtClean="0">
                          <a:solidFill>
                            <a:srgbClr val="C00000"/>
                          </a:solidFill>
                        </a:rPr>
                        <a:t> fgets</a:t>
                      </a:r>
                      <a:r>
                        <a:rPr lang="en-US" altLang="ko-KR" sz="1600" baseline="0" dirty="0" smtClean="0"/>
                        <a:t> (char* s, int n, </a:t>
                      </a:r>
                      <a:r>
                        <a:rPr lang="en-US" altLang="ko-KR" sz="1600" u="sng" baseline="0" dirty="0" smtClean="0"/>
                        <a:t>FILE* </a:t>
                      </a:r>
                      <a:r>
                        <a:rPr lang="en-US" altLang="ko-KR" sz="1600" b="1" u="sng" baseline="0" dirty="0" smtClean="0">
                          <a:solidFill>
                            <a:srgbClr val="0000FF"/>
                          </a:solidFill>
                        </a:rPr>
                        <a:t>stream</a:t>
                      </a:r>
                      <a:r>
                        <a:rPr lang="en-US" altLang="ko-KR" sz="1600" baseline="0" dirty="0" smtClean="0"/>
                        <a:t>);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 smtClean="0"/>
                        <a:t>키보드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파일로 부터 문자열을 입력 받는다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b="1" dirty="0" smtClean="0"/>
                        <a:t>파일의 끝에 도달 할 경우</a:t>
                      </a:r>
                      <a:r>
                        <a:rPr lang="en-US" altLang="ko-KR" sz="1400" b="1" dirty="0" smtClean="0"/>
                        <a:t>:</a:t>
                      </a:r>
                      <a:r>
                        <a:rPr lang="en-US" altLang="ko-KR" sz="1400" baseline="0" dirty="0" smtClean="0"/>
                        <a:t> NULL </a:t>
                      </a:r>
                      <a:r>
                        <a:rPr lang="ko-KR" altLang="en-US" sz="1400" baseline="0" dirty="0" smtClean="0"/>
                        <a:t>포인터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반환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600" dirty="0" smtClean="0"/>
                        <a:t>int    </a:t>
                      </a:r>
                      <a:r>
                        <a:rPr lang="en-US" altLang="ko-KR" sz="1600" b="1" dirty="0" smtClean="0">
                          <a:solidFill>
                            <a:srgbClr val="C00000"/>
                          </a:solidFill>
                        </a:rPr>
                        <a:t>fputs</a:t>
                      </a:r>
                      <a:r>
                        <a:rPr lang="en-US" altLang="ko-KR" sz="1600" dirty="0" smtClean="0"/>
                        <a:t> (const char* s, </a:t>
                      </a:r>
                      <a:r>
                        <a:rPr lang="en-US" altLang="ko-KR" sz="1600" u="sng" baseline="0" dirty="0" smtClean="0">
                          <a:solidFill>
                            <a:schemeClr val="tx1"/>
                          </a:solidFill>
                        </a:rPr>
                        <a:t>FILE* </a:t>
                      </a:r>
                      <a:r>
                        <a:rPr lang="en-US" altLang="ko-KR" sz="1600" b="1" u="sng" baseline="0" dirty="0" smtClean="0">
                          <a:solidFill>
                            <a:srgbClr val="0000FF"/>
                          </a:solidFill>
                        </a:rPr>
                        <a:t>stream</a:t>
                      </a:r>
                      <a:r>
                        <a:rPr lang="en-US" altLang="ko-KR" sz="1600" dirty="0" smtClean="0"/>
                        <a:t>);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 smtClean="0"/>
                        <a:t>모니터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파일에 문자열을 출력한다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b="1" dirty="0" smtClean="0"/>
                        <a:t>호출 실패의 경우</a:t>
                      </a:r>
                      <a:r>
                        <a:rPr lang="en-US" altLang="ko-KR" sz="1400" b="1" dirty="0" smtClean="0"/>
                        <a:t>:</a:t>
                      </a:r>
                      <a:r>
                        <a:rPr lang="en-US" altLang="ko-KR" sz="1400" baseline="0" dirty="0" smtClean="0"/>
                        <a:t> EOF </a:t>
                      </a:r>
                      <a:r>
                        <a:rPr lang="ko-KR" altLang="en-US" sz="1400" baseline="0" dirty="0" smtClean="0"/>
                        <a:t>반환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84791" y="1218018"/>
            <a:ext cx="8051174" cy="5355312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#include&lt;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#define MAX 100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FILE* stream;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char buffer[50];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stream = 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fopen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("data3.txt","w");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if(stream == NULL)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puts("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파일 열기 오류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");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fgets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buffer,sizeof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(buffer),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stdin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fputs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buffer,stream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fclose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(stream);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return 0;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표준 파일 입출력 함수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(7/27)---[3-6.c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표준 파일 입출력 함수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1772816"/>
            <a:ext cx="67687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00B050"/>
                </a:solidFill>
              </a:rPr>
              <a:t>① 대표적인 표준 파일 입출력 함수</a:t>
            </a:r>
            <a:endParaRPr lang="en-US" altLang="ko-KR" sz="2000" b="1" dirty="0" smtClean="0">
              <a:solidFill>
                <a:srgbClr val="00B050"/>
              </a:solidFill>
            </a:endParaRPr>
          </a:p>
          <a:p>
            <a:endParaRPr lang="ko-KR" altLang="en-US" sz="2000" b="1" dirty="0" smtClean="0">
              <a:solidFill>
                <a:srgbClr val="00B050"/>
              </a:solidFill>
            </a:endParaRPr>
          </a:p>
          <a:p>
            <a:r>
              <a:rPr lang="ko-KR" altLang="en-US" sz="2000" b="1" dirty="0" smtClean="0">
                <a:solidFill>
                  <a:srgbClr val="00B050"/>
                </a:solidFill>
              </a:rPr>
              <a:t>②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fgetc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fputc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/>
            </a:r>
            <a:br>
              <a:rPr lang="en-US" altLang="ko-KR" sz="2000" b="1" dirty="0" smtClean="0">
                <a:solidFill>
                  <a:srgbClr val="00B050"/>
                </a:solidFill>
              </a:rPr>
            </a:br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ko-KR" altLang="en-US" sz="2000" b="1" dirty="0" smtClean="0">
                <a:solidFill>
                  <a:srgbClr val="00B050"/>
                </a:solidFill>
              </a:rPr>
              <a:t>③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fgets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fputs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/>
            </a:r>
            <a:br>
              <a:rPr lang="en-US" altLang="ko-KR" sz="2000" b="1" dirty="0" smtClean="0">
                <a:solidFill>
                  <a:srgbClr val="00B050"/>
                </a:solidFill>
              </a:rPr>
            </a:br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ko-KR" altLang="en-US" sz="2000" b="1" dirty="0" smtClean="0">
                <a:solidFill>
                  <a:srgbClr val="00B050"/>
                </a:solidFill>
              </a:rPr>
              <a:t>④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fprintf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fscanf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</a:t>
            </a:r>
            <a:endParaRPr lang="en-US" altLang="ko-KR" sz="2000" b="1" dirty="0" smtClean="0">
              <a:solidFill>
                <a:srgbClr val="00B050"/>
              </a:solidFill>
            </a:endParaRPr>
          </a:p>
          <a:p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ko-KR" altLang="en-US" sz="2000" b="1" dirty="0" smtClean="0">
                <a:solidFill>
                  <a:srgbClr val="00B050"/>
                </a:solidFill>
              </a:rPr>
              <a:t>⑤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feof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</a:t>
            </a:r>
            <a:endParaRPr lang="en-US" altLang="ko-KR" sz="2000" b="1" dirty="0" smtClean="0">
              <a:solidFill>
                <a:srgbClr val="00B050"/>
              </a:solidFill>
            </a:endParaRPr>
          </a:p>
          <a:p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en-US" altLang="ko-KR" sz="2000" b="1" dirty="0" smtClean="0">
                <a:solidFill>
                  <a:srgbClr val="00B050"/>
                </a:solidFill>
              </a:rPr>
              <a:t>⑥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fflush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</a:t>
            </a:r>
            <a:endParaRPr lang="en-US" altLang="ko-KR" sz="2000" b="1" dirty="0" smtClean="0">
              <a:solidFill>
                <a:srgbClr val="00B050"/>
              </a:solidFill>
            </a:endParaRPr>
          </a:p>
          <a:p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en-US" altLang="ko-KR" sz="2000" b="1" dirty="0" smtClean="0">
                <a:solidFill>
                  <a:srgbClr val="00B050"/>
                </a:solidFill>
              </a:rPr>
              <a:t>⑦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fread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fwrite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</a:t>
            </a:r>
            <a:endParaRPr lang="en-US" altLang="ko-KR" sz="2000" b="1" dirty="0" smtClean="0">
              <a:solidFill>
                <a:srgbClr val="00B050"/>
              </a:solidFill>
            </a:endParaRPr>
          </a:p>
          <a:p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en-US" altLang="ko-KR" sz="2000" b="1" dirty="0" smtClean="0">
                <a:solidFill>
                  <a:srgbClr val="00B050"/>
                </a:solidFill>
              </a:rPr>
              <a:t>⑧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fseek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ftell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</a:t>
            </a:r>
            <a:endParaRPr lang="en-US" altLang="ko-KR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48850" y="3573016"/>
            <a:ext cx="7128792" cy="48290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표준 파일 입출력 함수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(8/27)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0" y="1157860"/>
            <a:ext cx="9144000" cy="570014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자료형 단위의 표준 입출력 함수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smtClean="0">
                <a:sym typeface="Wingdings" pitchFamily="2" charset="2"/>
              </a:rPr>
              <a:t>fscanf(), fprintf()</a:t>
            </a:r>
          </a:p>
          <a:p>
            <a:pPr lvl="1"/>
            <a:r>
              <a:rPr lang="ko-KR" altLang="en-US" dirty="0" smtClean="0">
                <a:sym typeface="Wingdings" pitchFamily="2" charset="2"/>
              </a:rPr>
              <a:t>헤더파일 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stdio.h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2"/>
            <a:endParaRPr lang="en-US" altLang="ko-KR" dirty="0" smtClean="0">
              <a:sym typeface="Wingdings" pitchFamily="2" charset="2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04457" y="3237240"/>
          <a:ext cx="8929718" cy="1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5567"/>
                <a:gridCol w="467415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함수의 원형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int    </a:t>
                      </a:r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fscanf</a:t>
                      </a:r>
                      <a:r>
                        <a:rPr lang="en-US" altLang="ko-KR" sz="1400" dirty="0" smtClean="0"/>
                        <a:t> (</a:t>
                      </a:r>
                      <a:r>
                        <a:rPr lang="en-US" altLang="ko-KR" sz="1400" u="sng" baseline="0" dirty="0" smtClean="0"/>
                        <a:t>FILE* </a:t>
                      </a:r>
                      <a:r>
                        <a:rPr lang="en-US" altLang="ko-KR" sz="1400" b="1" u="sng" baseline="0" dirty="0" smtClean="0">
                          <a:solidFill>
                            <a:srgbClr val="0000FF"/>
                          </a:solidFill>
                        </a:rPr>
                        <a:t>stream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en-US" altLang="ko-KR" sz="1400" dirty="0" smtClean="0"/>
                        <a:t>const char*</a:t>
                      </a:r>
                      <a:r>
                        <a:rPr lang="en-US" altLang="ko-KR" sz="1400" baseline="0" dirty="0" smtClean="0"/>
                        <a:t> format, …);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 smtClean="0"/>
                        <a:t>키보드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파일로 부터 자료형에 맞춰 데이터를 입력한다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algn="just" latinLnBrk="1"/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텍스트 데이터와 바이너리 데이터를 동시 입력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 </a:t>
                      </a:r>
                      <a:endParaRPr lang="en-US" altLang="ko-KR" sz="1400" dirty="0" smtClean="0"/>
                    </a:p>
                    <a:p>
                      <a:pPr algn="just" latinLnBrk="1"/>
                      <a:r>
                        <a:rPr lang="ko-KR" altLang="en-US" sz="1400" b="1" dirty="0" smtClean="0"/>
                        <a:t>파일의 끝에 도달한 경우</a:t>
                      </a:r>
                      <a:r>
                        <a:rPr lang="en-US" altLang="ko-KR" sz="1400" b="1" dirty="0" smtClean="0"/>
                        <a:t>:</a:t>
                      </a:r>
                      <a:r>
                        <a:rPr lang="en-US" altLang="ko-KR" sz="1400" baseline="0" dirty="0" smtClean="0"/>
                        <a:t> EOF </a:t>
                      </a:r>
                      <a:r>
                        <a:rPr lang="ko-KR" altLang="en-US" sz="1400" baseline="0" dirty="0" smtClean="0"/>
                        <a:t>반환</a:t>
                      </a:r>
                      <a:endParaRPr lang="en-US" altLang="ko-KR" sz="1400" baseline="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int    </a:t>
                      </a:r>
                      <a:r>
                        <a:rPr lang="en-US" altLang="ko-KR" sz="1400" b="1" dirty="0" smtClean="0">
                          <a:solidFill>
                            <a:srgbClr val="C00000"/>
                          </a:solidFill>
                        </a:rPr>
                        <a:t>fprintf</a:t>
                      </a:r>
                      <a:r>
                        <a:rPr lang="en-US" altLang="ko-KR" sz="1400" dirty="0" smtClean="0"/>
                        <a:t> (</a:t>
                      </a:r>
                      <a:r>
                        <a:rPr lang="en-US" altLang="ko-KR" sz="1400" u="sng" baseline="0" dirty="0" smtClean="0"/>
                        <a:t>FILE* </a:t>
                      </a:r>
                      <a:r>
                        <a:rPr lang="en-US" altLang="ko-KR" sz="1400" b="1" u="sng" baseline="0" dirty="0" smtClean="0">
                          <a:solidFill>
                            <a:srgbClr val="0000FF"/>
                          </a:solidFill>
                        </a:rPr>
                        <a:t>stream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en-US" altLang="ko-KR" sz="1400" dirty="0" smtClean="0"/>
                        <a:t>const char*</a:t>
                      </a:r>
                      <a:r>
                        <a:rPr lang="en-US" altLang="ko-KR" sz="1400" baseline="0" dirty="0" smtClean="0"/>
                        <a:t> format, …);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400" dirty="0" smtClean="0"/>
                        <a:t>모니터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파일에 자료형에 맞춰 데이터를 출력한다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algn="just" latinLnBrk="1"/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텍스트 데이터와 바이너리 데이터를 동시 출력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844" y="1218018"/>
            <a:ext cx="8858312" cy="5355312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#include&lt;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FILE* stream;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char name[20];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kor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, eng, total;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("1. 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이름입력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: ");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fscanf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stdin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,"%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s",name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);                   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키보드로부터 데이터를 입력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("2. 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국어점수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, 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영어점수입력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: ");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fscanf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stdin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,"%d %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d",&amp;kor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, &amp;eng);     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키보드로부터 데이터를 입력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total =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kor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+ eng;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              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b="1" kern="0" dirty="0" smtClean="0">
                <a:solidFill>
                  <a:srgbClr val="FF0000"/>
                </a:solidFill>
                <a:latin typeface="+mj-lt"/>
                <a:ea typeface="굴림" pitchFamily="50" charset="-127"/>
                <a:cs typeface="Times New Roman"/>
              </a:rPr>
              <a:t>    stream = </a:t>
            </a:r>
            <a:r>
              <a:rPr lang="en-US" altLang="ko-KR" b="1" kern="0" dirty="0" err="1" smtClean="0">
                <a:solidFill>
                  <a:srgbClr val="FF0000"/>
                </a:solidFill>
                <a:latin typeface="+mj-lt"/>
                <a:ea typeface="굴림" pitchFamily="50" charset="-127"/>
                <a:cs typeface="Times New Roman"/>
              </a:rPr>
              <a:t>fopen</a:t>
            </a:r>
            <a:r>
              <a:rPr lang="en-US" altLang="ko-KR" b="1" kern="0" dirty="0" smtClean="0">
                <a:solidFill>
                  <a:srgbClr val="FF0000"/>
                </a:solidFill>
                <a:latin typeface="+mj-lt"/>
                <a:ea typeface="굴림" pitchFamily="50" charset="-127"/>
                <a:cs typeface="Times New Roman"/>
              </a:rPr>
              <a:t>("data4.txt","w");                 </a:t>
            </a:r>
            <a:endParaRPr lang="ko-KR" altLang="ko-KR" b="1" kern="100" dirty="0" smtClean="0">
              <a:solidFill>
                <a:srgbClr val="FF000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fprintf(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stream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,"%s %d %d %d \n", name, 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kor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, eng, total);  </a:t>
            </a:r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//data4.txt</a:t>
            </a:r>
            <a:r>
              <a:rPr lang="ko-KR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에 출력</a:t>
            </a:r>
            <a:endParaRPr lang="ko-KR" altLang="ko-KR" sz="16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//fprintf(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stdout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,"%s %d %d %d \n", name,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kor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, eng, total);     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모니터에 출력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b="1" kern="0" dirty="0" smtClean="0">
                <a:solidFill>
                  <a:srgbClr val="FF0000"/>
                </a:solidFill>
                <a:latin typeface="+mj-lt"/>
                <a:ea typeface="굴림" pitchFamily="50" charset="-127"/>
                <a:cs typeface="Times New Roman"/>
              </a:rPr>
              <a:t>    fclose(stream);</a:t>
            </a: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return 0;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표준 파일 입출력 함수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(9/27)---[3-7.c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1412638"/>
            <a:ext cx="7917418" cy="5016758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#include&lt;</a:t>
            </a:r>
            <a:r>
              <a:rPr lang="en-US" altLang="ko-KR" sz="1600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FILE* stream1;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FILE* stream2;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char name[10]="";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1600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</a:t>
            </a:r>
            <a:r>
              <a:rPr lang="en-US" altLang="ko-KR" sz="1600" kern="0" dirty="0" err="1" smtClean="0">
                <a:latin typeface="+mj-lt"/>
                <a:ea typeface="굴림" pitchFamily="50" charset="-127"/>
                <a:cs typeface="Times New Roman"/>
              </a:rPr>
              <a:t>kor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=0, eng=0, total=0;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stream1 = </a:t>
            </a:r>
            <a:r>
              <a:rPr lang="en-US" altLang="ko-KR" sz="1600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fopen</a:t>
            </a:r>
            <a:r>
              <a:rPr lang="en-US" altLang="ko-KR" sz="16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("data4.txt","r");                       </a:t>
            </a:r>
            <a:endParaRPr lang="ko-KR" altLang="ko-KR" sz="160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stream2 = fopen("data5.txt","w");</a:t>
            </a:r>
          </a:p>
          <a:p>
            <a:pPr latinLnBrk="0"/>
            <a:endParaRPr lang="en-US" altLang="ko-KR" sz="1600" kern="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   fscanf(</a:t>
            </a:r>
            <a:r>
              <a:rPr lang="en-US" altLang="ko-KR" sz="1600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stream1</a:t>
            </a:r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,"%s %d %d %d \n", name, &amp;</a:t>
            </a:r>
            <a:r>
              <a:rPr lang="en-US" altLang="ko-KR" sz="1600" kern="0" dirty="0" err="1" smtClean="0">
                <a:ea typeface="굴림" pitchFamily="50" charset="-127"/>
                <a:cs typeface="Times New Roman"/>
              </a:rPr>
              <a:t>kor</a:t>
            </a:r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, &amp;eng, &amp;total); </a:t>
            </a: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   fprintf(</a:t>
            </a:r>
            <a:r>
              <a:rPr lang="en-US" altLang="ko-KR" sz="1600" b="1" kern="0" dirty="0" smtClean="0">
                <a:solidFill>
                  <a:srgbClr val="00B050"/>
                </a:solidFill>
                <a:ea typeface="굴림" pitchFamily="50" charset="-127"/>
                <a:cs typeface="Times New Roman"/>
              </a:rPr>
              <a:t>stream2</a:t>
            </a:r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,"%s %d %d %d \n", name, </a:t>
            </a:r>
            <a:r>
              <a:rPr lang="en-US" altLang="ko-KR" sz="1600" kern="0" dirty="0" err="1" smtClean="0">
                <a:ea typeface="굴림" pitchFamily="50" charset="-127"/>
                <a:cs typeface="Times New Roman"/>
              </a:rPr>
              <a:t>kor</a:t>
            </a:r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, eng, total);   </a:t>
            </a:r>
            <a:endParaRPr lang="ko-KR" altLang="ko-KR" sz="1600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// fprintf(stdout, "%s %d %d %d \n", name, </a:t>
            </a:r>
            <a:r>
              <a:rPr lang="en-US" altLang="ko-KR" sz="1600" kern="0" dirty="0" err="1" smtClean="0">
                <a:ea typeface="굴림" pitchFamily="50" charset="-127"/>
                <a:cs typeface="Times New Roman"/>
              </a:rPr>
              <a:t>kor</a:t>
            </a:r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, eng, total);   </a:t>
            </a:r>
            <a:endParaRPr lang="ko-KR" altLang="ko-KR" sz="1600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 </a:t>
            </a:r>
            <a:endParaRPr lang="ko-KR" altLang="ko-KR" sz="1600" kern="100" dirty="0" smtClean="0"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smtClean="0">
                <a:solidFill>
                  <a:srgbClr val="0000FF"/>
                </a:solidFill>
                <a:ea typeface="굴림" pitchFamily="50" charset="-127"/>
                <a:cs typeface="Times New Roman"/>
              </a:rPr>
              <a:t>    fclose(stream1);                                         </a:t>
            </a:r>
            <a:endParaRPr lang="ko-KR" altLang="ko-KR" sz="1600" b="1" kern="100" dirty="0" smtClean="0">
              <a:solidFill>
                <a:srgbClr val="0000FF"/>
              </a:solidFill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smtClean="0">
                <a:solidFill>
                  <a:srgbClr val="00B050"/>
                </a:solidFill>
                <a:ea typeface="굴림" pitchFamily="50" charset="-127"/>
                <a:cs typeface="Times New Roman"/>
              </a:rPr>
              <a:t>    fclose(stream2);</a:t>
            </a:r>
            <a:endParaRPr lang="ko-KR" altLang="ko-KR" sz="1600" b="1" kern="100" dirty="0" smtClean="0">
              <a:solidFill>
                <a:srgbClr val="00B050"/>
              </a:solidFill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    return 0;</a:t>
            </a:r>
            <a:endParaRPr lang="ko-KR" altLang="ko-KR" sz="1600" kern="100" dirty="0" smtClean="0"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sz="1600" kern="0" dirty="0" smtClean="0">
                <a:ea typeface="굴림" pitchFamily="50" charset="-127"/>
                <a:cs typeface="Times New Roman"/>
              </a:rPr>
              <a:t>}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                   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표준 파일 입출력 함수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(10/27)---[3-8.c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(1/2)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표준 파일 입출력 함수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1772816"/>
            <a:ext cx="67687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00B050"/>
                </a:solidFill>
              </a:rPr>
              <a:t>① 대표적인 표준 파일 입출력 함수</a:t>
            </a:r>
            <a:endParaRPr lang="en-US" altLang="ko-KR" sz="2000" b="1" dirty="0" smtClean="0">
              <a:solidFill>
                <a:srgbClr val="00B050"/>
              </a:solidFill>
            </a:endParaRPr>
          </a:p>
          <a:p>
            <a:endParaRPr lang="ko-KR" altLang="en-US" sz="2000" b="1" dirty="0" smtClean="0">
              <a:solidFill>
                <a:srgbClr val="00B050"/>
              </a:solidFill>
            </a:endParaRPr>
          </a:p>
          <a:p>
            <a:r>
              <a:rPr lang="ko-KR" altLang="en-US" sz="2000" b="1" dirty="0" smtClean="0">
                <a:solidFill>
                  <a:srgbClr val="00B050"/>
                </a:solidFill>
              </a:rPr>
              <a:t>②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fgetc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fputc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/>
            </a:r>
            <a:br>
              <a:rPr lang="en-US" altLang="ko-KR" sz="2000" b="1" dirty="0" smtClean="0">
                <a:solidFill>
                  <a:srgbClr val="00B050"/>
                </a:solidFill>
              </a:rPr>
            </a:br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ko-KR" altLang="en-US" sz="2000" b="1" dirty="0" smtClean="0">
                <a:solidFill>
                  <a:srgbClr val="00B050"/>
                </a:solidFill>
              </a:rPr>
              <a:t>③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fgets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fputs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/>
            </a:r>
            <a:br>
              <a:rPr lang="en-US" altLang="ko-KR" sz="2000" b="1" dirty="0" smtClean="0">
                <a:solidFill>
                  <a:srgbClr val="00B050"/>
                </a:solidFill>
              </a:rPr>
            </a:br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ko-KR" altLang="en-US" sz="2000" b="1" dirty="0" smtClean="0">
                <a:solidFill>
                  <a:srgbClr val="00B050"/>
                </a:solidFill>
              </a:rPr>
              <a:t>④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fprintf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fscanf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</a:t>
            </a:r>
            <a:endParaRPr lang="en-US" altLang="ko-KR" sz="2000" b="1" dirty="0" smtClean="0">
              <a:solidFill>
                <a:srgbClr val="00B050"/>
              </a:solidFill>
            </a:endParaRPr>
          </a:p>
          <a:p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ko-KR" altLang="en-US" sz="2000" b="1" dirty="0" smtClean="0">
                <a:solidFill>
                  <a:srgbClr val="00B050"/>
                </a:solidFill>
              </a:rPr>
              <a:t>⑤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feof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</a:t>
            </a:r>
            <a:endParaRPr lang="en-US" altLang="ko-KR" sz="2000" b="1" dirty="0" smtClean="0">
              <a:solidFill>
                <a:srgbClr val="00B050"/>
              </a:solidFill>
            </a:endParaRPr>
          </a:p>
          <a:p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en-US" altLang="ko-KR" sz="2000" b="1" dirty="0" smtClean="0">
                <a:solidFill>
                  <a:srgbClr val="00B050"/>
                </a:solidFill>
              </a:rPr>
              <a:t>⑥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fflush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</a:t>
            </a:r>
            <a:endParaRPr lang="en-US" altLang="ko-KR" sz="2000" b="1" dirty="0" smtClean="0">
              <a:solidFill>
                <a:srgbClr val="00B050"/>
              </a:solidFill>
            </a:endParaRPr>
          </a:p>
          <a:p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en-US" altLang="ko-KR" sz="2000" b="1" dirty="0" smtClean="0">
                <a:solidFill>
                  <a:srgbClr val="00B050"/>
                </a:solidFill>
              </a:rPr>
              <a:t>⑦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fread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fwrite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</a:t>
            </a:r>
            <a:endParaRPr lang="en-US" altLang="ko-KR" sz="2000" b="1" dirty="0" smtClean="0">
              <a:solidFill>
                <a:srgbClr val="00B050"/>
              </a:solidFill>
            </a:endParaRPr>
          </a:p>
          <a:p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en-US" altLang="ko-KR" sz="2000" b="1" dirty="0" smtClean="0">
                <a:solidFill>
                  <a:srgbClr val="00B050"/>
                </a:solidFill>
              </a:rPr>
              <a:t>⑧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fseek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ftell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</a:t>
            </a:r>
            <a:endParaRPr lang="en-US" altLang="ko-KR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48850" y="4180979"/>
            <a:ext cx="7128792" cy="48290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표준 파일 입출력 함수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(11/27)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0" y="1157860"/>
            <a:ext cx="9144000" cy="5700140"/>
          </a:xfrm>
        </p:spPr>
        <p:txBody>
          <a:bodyPr>
            <a:normAutofit/>
          </a:bodyPr>
          <a:lstStyle/>
          <a:p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feof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( 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 함수를 사용하는 이유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  <a:sym typeface="Wingdings" pitchFamily="2" charset="2"/>
              </a:rPr>
              <a:t>파일의 끝을 확인하는 다양한 표현</a:t>
            </a:r>
            <a:endParaRPr lang="en-US" altLang="ko-KR" b="1" dirty="0" smtClean="0">
              <a:solidFill>
                <a:srgbClr val="00B050"/>
              </a:solidFill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  <a:sym typeface="Wingdings" pitchFamily="2" charset="2"/>
              </a:rPr>
              <a:t>단점</a:t>
            </a:r>
            <a:endParaRPr lang="en-US" altLang="ko-KR" b="1" dirty="0" smtClean="0">
              <a:solidFill>
                <a:srgbClr val="00B050"/>
              </a:solidFill>
              <a:sym typeface="Wingdings" pitchFamily="2" charset="2"/>
            </a:endParaRPr>
          </a:p>
          <a:p>
            <a:pPr lvl="2"/>
            <a:r>
              <a:rPr lang="en-US" altLang="ko-KR" dirty="0" smtClean="0">
                <a:sym typeface="Wingdings" pitchFamily="2" charset="2"/>
              </a:rPr>
              <a:t>‘</a:t>
            </a:r>
            <a:r>
              <a:rPr lang="ko-KR" altLang="en-US" dirty="0" smtClean="0">
                <a:sym typeface="Wingdings" pitchFamily="2" charset="2"/>
              </a:rPr>
              <a:t>파일 끝에서 반환되는 값을 일일이 기억하는 것이 불편하다</a:t>
            </a:r>
            <a:r>
              <a:rPr lang="en-US" altLang="ko-KR" dirty="0" smtClean="0">
                <a:sym typeface="Wingdings" pitchFamily="2" charset="2"/>
              </a:rPr>
              <a:t>.’</a:t>
            </a:r>
          </a:p>
          <a:p>
            <a:pPr lvl="2"/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b="1" dirty="0" smtClean="0">
                <a:solidFill>
                  <a:srgbClr val="0000FF"/>
                </a:solidFill>
                <a:sym typeface="Wingdings" pitchFamily="2" charset="2"/>
              </a:rPr>
              <a:t>단점 해결</a:t>
            </a:r>
            <a:endParaRPr lang="en-US" altLang="ko-KR" b="1" dirty="0" smtClean="0">
              <a:solidFill>
                <a:srgbClr val="0000FF"/>
              </a:solidFill>
              <a:sym typeface="Wingdings" pitchFamily="2" charset="2"/>
            </a:endParaRPr>
          </a:p>
          <a:p>
            <a:pPr lvl="2"/>
            <a:r>
              <a:rPr lang="en-US" altLang="ko-KR" dirty="0" smtClean="0">
                <a:sym typeface="Wingdings" pitchFamily="2" charset="2"/>
              </a:rPr>
              <a:t>feof()</a:t>
            </a:r>
            <a:r>
              <a:rPr lang="ko-KR" altLang="en-US" dirty="0" smtClean="0">
                <a:sym typeface="Wingdings" pitchFamily="2" charset="2"/>
              </a:rPr>
              <a:t>함수를 사용하자</a:t>
            </a:r>
            <a:r>
              <a:rPr lang="en-US" altLang="ko-KR" dirty="0" smtClean="0">
                <a:sym typeface="Wingdings" pitchFamily="2" charset="2"/>
              </a:rPr>
              <a:t>!!!</a:t>
            </a:r>
          </a:p>
          <a:p>
            <a:pPr lvl="2"/>
            <a:endParaRPr lang="en-US" altLang="ko-KR" dirty="0" smtClean="0">
              <a:sym typeface="Wingdings" pitchFamily="2" charset="2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907704" y="2285992"/>
          <a:ext cx="4968552" cy="208823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06746"/>
                <a:gridCol w="3161806"/>
              </a:tblGrid>
              <a:tr h="5035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함수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파일의 끝에서 반환하는 값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528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fgetc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en-US" altLang="ko-KR" sz="1800" baseline="0" dirty="0" smtClean="0"/>
                        <a:t> 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00B050"/>
                          </a:solidFill>
                        </a:rPr>
                        <a:t>EOF(-1)</a:t>
                      </a:r>
                      <a:endParaRPr lang="ko-KR" alt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528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fgets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en-US" altLang="ko-KR" sz="1800" baseline="0" dirty="0" smtClean="0"/>
                        <a:t> 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00B050"/>
                          </a:solidFill>
                        </a:rPr>
                        <a:t>NULL(0)</a:t>
                      </a:r>
                      <a:endParaRPr lang="ko-KR" alt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528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fscanf</a:t>
                      </a:r>
                      <a:r>
                        <a:rPr lang="en-US" altLang="ko-KR" sz="1800" dirty="0" smtClean="0"/>
                        <a:t>( )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00B050"/>
                          </a:solidFill>
                        </a:rPr>
                        <a:t>EOF(-1)</a:t>
                      </a:r>
                      <a:endParaRPr lang="ko-KR" altLang="en-US" sz="18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err="1" smtClean="0"/>
              <a:t>스트림이란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(1/5)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스트림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(Stream)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데이터를 입력하고 출력하기 위한 다리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키보드로 데이터를 입력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표준 입력 </a:t>
            </a: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스트림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모니터로 데이터를 출력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표준 출력 </a:t>
            </a: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스트림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000100" y="3999572"/>
            <a:ext cx="6860090" cy="1429692"/>
            <a:chOff x="1283810" y="2856564"/>
            <a:chExt cx="6576380" cy="1144873"/>
          </a:xfrm>
        </p:grpSpPr>
        <p:sp>
          <p:nvSpPr>
            <p:cNvPr id="5" name="직사각형 4"/>
            <p:cNvSpPr/>
            <p:nvPr/>
          </p:nvSpPr>
          <p:spPr>
            <a:xfrm>
              <a:off x="1283810" y="3124303"/>
              <a:ext cx="1093667" cy="628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prstDash val="solid"/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b="1" dirty="0" smtClean="0"/>
                <a:t>키보드</a:t>
              </a:r>
              <a:endParaRPr lang="ko-KR" altLang="en-US" b="1" dirty="0"/>
            </a:p>
          </p:txBody>
        </p:sp>
        <p:sp>
          <p:nvSpPr>
            <p:cNvPr id="6" name="액자 5"/>
            <p:cNvSpPr/>
            <p:nvPr/>
          </p:nvSpPr>
          <p:spPr>
            <a:xfrm>
              <a:off x="3837919" y="2898185"/>
              <a:ext cx="1275945" cy="1071570"/>
            </a:xfrm>
            <a:prstGeom prst="frame">
              <a:avLst>
                <a:gd name="adj1" fmla="val 6935"/>
              </a:avLst>
            </a:prstGeom>
            <a:solidFill>
              <a:schemeClr val="tx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prstDash val="solid"/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b="1" dirty="0" smtClean="0">
                  <a:solidFill>
                    <a:schemeClr val="tx1"/>
                  </a:solidFill>
                </a:rPr>
                <a:t>프로그램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574306" y="3124303"/>
              <a:ext cx="1285884" cy="6286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prstDash val="solid"/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b="1" dirty="0" smtClean="0"/>
                <a:t>모니터</a:t>
              </a:r>
              <a:endParaRPr lang="ko-KR" altLang="en-US" b="1" dirty="0"/>
            </a:p>
          </p:txBody>
        </p:sp>
        <p:sp>
          <p:nvSpPr>
            <p:cNvPr id="8" name="TextBox 44"/>
            <p:cNvSpPr txBox="1"/>
            <p:nvPr/>
          </p:nvSpPr>
          <p:spPr>
            <a:xfrm>
              <a:off x="2289941" y="2989501"/>
              <a:ext cx="1692223" cy="271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b="1" dirty="0" smtClean="0"/>
                <a:t>표준 입력 스트림</a:t>
              </a:r>
              <a:endParaRPr lang="ko-KR" altLang="en-US" sz="1600" b="1" dirty="0"/>
            </a:p>
          </p:txBody>
        </p:sp>
        <p:sp>
          <p:nvSpPr>
            <p:cNvPr id="9" name="뺄셈 기호 8"/>
            <p:cNvSpPr/>
            <p:nvPr/>
          </p:nvSpPr>
          <p:spPr>
            <a:xfrm>
              <a:off x="2121542" y="2856564"/>
              <a:ext cx="1988150" cy="1143008"/>
            </a:xfrm>
            <a:prstGeom prst="mathMinus">
              <a:avLst>
                <a:gd name="adj1" fmla="val 14824"/>
              </a:avLst>
            </a:prstGeom>
            <a:noFill/>
            <a:ln w="19050">
              <a:solidFill>
                <a:schemeClr val="tx1"/>
              </a:solidFill>
              <a:prstDash val="solid"/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 dirty="0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V="1">
              <a:off x="2581852" y="3429933"/>
              <a:ext cx="1000132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47"/>
            <p:cNvSpPr txBox="1"/>
            <p:nvPr/>
          </p:nvSpPr>
          <p:spPr>
            <a:xfrm>
              <a:off x="5019740" y="2991366"/>
              <a:ext cx="1692223" cy="271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600" b="1" dirty="0" smtClean="0"/>
                <a:t>표준 출력 스트림</a:t>
              </a:r>
              <a:endParaRPr lang="ko-KR" altLang="en-US" sz="1600" b="1" dirty="0"/>
            </a:p>
          </p:txBody>
        </p:sp>
        <p:sp>
          <p:nvSpPr>
            <p:cNvPr id="12" name="뺄셈 기호 11"/>
            <p:cNvSpPr/>
            <p:nvPr/>
          </p:nvSpPr>
          <p:spPr>
            <a:xfrm>
              <a:off x="4860104" y="2858429"/>
              <a:ext cx="1988150" cy="1143008"/>
            </a:xfrm>
            <a:prstGeom prst="mathMinus">
              <a:avLst>
                <a:gd name="adj1" fmla="val 14824"/>
              </a:avLst>
            </a:prstGeom>
            <a:noFill/>
            <a:ln w="19050">
              <a:solidFill>
                <a:schemeClr val="tx1"/>
              </a:solidFill>
              <a:prstDash val="solid"/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b="1" dirty="0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flipV="1">
              <a:off x="5330353" y="3421859"/>
              <a:ext cx="1000132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표준 파일 입출력 함수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(12/27)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0" y="1157860"/>
            <a:ext cx="9144000" cy="57001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파일의 끝을 검사하는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feof()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함수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ym typeface="Wingdings" pitchFamily="2" charset="2"/>
              </a:rPr>
              <a:t>헤더파일 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stdio.h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2"/>
            <a:endParaRPr lang="en-US" altLang="ko-KR" dirty="0" smtClean="0">
              <a:sym typeface="Wingdings" pitchFamily="2" charset="2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97374" y="2559204"/>
          <a:ext cx="7560840" cy="15841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49586"/>
                <a:gridCol w="5011254"/>
              </a:tblGrid>
              <a:tr h="4659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함수 원형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111824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aseline="0" dirty="0" err="1" smtClean="0"/>
                        <a:t>int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feof</a:t>
                      </a:r>
                      <a:r>
                        <a:rPr lang="en-US" altLang="ko-KR" sz="1800" baseline="0" dirty="0" smtClean="0"/>
                        <a:t>(FILE* stream);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파일의 끝에 도달했는지 아닌지를 검사</a:t>
                      </a:r>
                      <a:endParaRPr lang="en-US" altLang="ko-KR" sz="1800" dirty="0" smtClean="0"/>
                    </a:p>
                    <a:p>
                      <a:pPr algn="l" latinLnBrk="1"/>
                      <a:r>
                        <a:rPr lang="ko-KR" altLang="en-US" sz="1800" b="1" dirty="0" smtClean="0"/>
                        <a:t>파일의 끝에 도달 </a:t>
                      </a:r>
                      <a:r>
                        <a:rPr lang="en-US" altLang="ko-KR" sz="1800" b="1" dirty="0" smtClean="0"/>
                        <a:t>: </a:t>
                      </a:r>
                      <a:r>
                        <a:rPr lang="en-US" altLang="ko-KR" sz="1800" dirty="0" smtClean="0"/>
                        <a:t>0</a:t>
                      </a:r>
                      <a:r>
                        <a:rPr lang="ko-KR" altLang="en-US" sz="1800" dirty="0" smtClean="0"/>
                        <a:t>이 아닌 값 반환</a:t>
                      </a:r>
                      <a:endParaRPr lang="en-US" altLang="ko-KR" sz="1800" dirty="0" smtClean="0"/>
                    </a:p>
                    <a:p>
                      <a:pPr algn="l" latinLnBrk="1"/>
                      <a:r>
                        <a:rPr lang="ko-KR" altLang="en-US" sz="1800" b="1" dirty="0" smtClean="0"/>
                        <a:t>파일의 끝에 도달하지 못한 경우 </a:t>
                      </a:r>
                      <a:r>
                        <a:rPr lang="en-US" altLang="ko-KR" sz="1800" b="1" dirty="0" smtClean="0"/>
                        <a:t>: </a:t>
                      </a:r>
                      <a:r>
                        <a:rPr lang="en-US" altLang="ko-KR" sz="1800" dirty="0" smtClean="0"/>
                        <a:t>0 </a:t>
                      </a:r>
                      <a:r>
                        <a:rPr lang="ko-KR" altLang="en-US" sz="1800" dirty="0" smtClean="0"/>
                        <a:t>반환</a:t>
                      </a:r>
                      <a:endParaRPr lang="ko-KR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4158" y="1207385"/>
            <a:ext cx="8051174" cy="5618461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#include&lt;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FILE* stream1;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FILE* stream2;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char buffer[50];               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stream1 = 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fopen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("data1.txt","r");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stream2 = 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fopen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("data2.txt","w");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smtClean="0">
                <a:solidFill>
                  <a:srgbClr val="FF0000"/>
                </a:solidFill>
                <a:latin typeface="+mj-lt"/>
                <a:ea typeface="굴림" pitchFamily="50" charset="-127"/>
                <a:cs typeface="Times New Roman"/>
              </a:rPr>
              <a:t>while( 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!feof(stream1) </a:t>
            </a:r>
            <a:r>
              <a:rPr lang="en-US" altLang="ko-KR" b="1" kern="0" dirty="0" smtClean="0">
                <a:solidFill>
                  <a:srgbClr val="FF0000"/>
                </a:solidFill>
                <a:latin typeface="+mj-lt"/>
                <a:ea typeface="굴림" pitchFamily="50" charset="-127"/>
                <a:cs typeface="Times New Roman"/>
              </a:rPr>
              <a:t>)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{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fgets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buffer,sizeof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(buffer),stream1);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fputs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(buffer,stream2);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}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fclose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(stream1);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fclose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(stream2);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return 0;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표준 파일 입출력 함수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(13/27)---[3-9.c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표준 파일 입출력 함수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1772816"/>
            <a:ext cx="67687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00B050"/>
                </a:solidFill>
              </a:rPr>
              <a:t>① 대표적인 표준 파일 입출력 함수</a:t>
            </a:r>
            <a:endParaRPr lang="en-US" altLang="ko-KR" sz="2000" b="1" dirty="0" smtClean="0">
              <a:solidFill>
                <a:srgbClr val="00B050"/>
              </a:solidFill>
            </a:endParaRPr>
          </a:p>
          <a:p>
            <a:endParaRPr lang="ko-KR" altLang="en-US" sz="2000" b="1" dirty="0" smtClean="0">
              <a:solidFill>
                <a:srgbClr val="00B050"/>
              </a:solidFill>
            </a:endParaRPr>
          </a:p>
          <a:p>
            <a:r>
              <a:rPr lang="ko-KR" altLang="en-US" sz="2000" b="1" dirty="0" smtClean="0">
                <a:solidFill>
                  <a:srgbClr val="00B050"/>
                </a:solidFill>
              </a:rPr>
              <a:t>②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fgetc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fputc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/>
            </a:r>
            <a:br>
              <a:rPr lang="en-US" altLang="ko-KR" sz="2000" b="1" dirty="0" smtClean="0">
                <a:solidFill>
                  <a:srgbClr val="00B050"/>
                </a:solidFill>
              </a:rPr>
            </a:br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ko-KR" altLang="en-US" sz="2000" b="1" dirty="0" smtClean="0">
                <a:solidFill>
                  <a:srgbClr val="00B050"/>
                </a:solidFill>
              </a:rPr>
              <a:t>③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fgets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fputs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/>
            </a:r>
            <a:br>
              <a:rPr lang="en-US" altLang="ko-KR" sz="2000" b="1" dirty="0" smtClean="0">
                <a:solidFill>
                  <a:srgbClr val="00B050"/>
                </a:solidFill>
              </a:rPr>
            </a:br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ko-KR" altLang="en-US" sz="2000" b="1" dirty="0" smtClean="0">
                <a:solidFill>
                  <a:srgbClr val="00B050"/>
                </a:solidFill>
              </a:rPr>
              <a:t>④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fprintf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fscanf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</a:t>
            </a:r>
            <a:endParaRPr lang="en-US" altLang="ko-KR" sz="2000" b="1" dirty="0" smtClean="0">
              <a:solidFill>
                <a:srgbClr val="00B050"/>
              </a:solidFill>
            </a:endParaRPr>
          </a:p>
          <a:p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ko-KR" altLang="en-US" sz="2000" b="1" dirty="0" smtClean="0">
                <a:solidFill>
                  <a:srgbClr val="00B050"/>
                </a:solidFill>
              </a:rPr>
              <a:t>⑤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feof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</a:t>
            </a:r>
            <a:endParaRPr lang="en-US" altLang="ko-KR" sz="2000" b="1" dirty="0" smtClean="0">
              <a:solidFill>
                <a:srgbClr val="00B050"/>
              </a:solidFill>
            </a:endParaRPr>
          </a:p>
          <a:p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en-US" altLang="ko-KR" sz="2000" b="1" dirty="0" smtClean="0">
                <a:solidFill>
                  <a:srgbClr val="00B050"/>
                </a:solidFill>
              </a:rPr>
              <a:t>⑥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fflush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</a:t>
            </a:r>
            <a:endParaRPr lang="en-US" altLang="ko-KR" sz="2000" b="1" dirty="0" smtClean="0">
              <a:solidFill>
                <a:srgbClr val="00B050"/>
              </a:solidFill>
            </a:endParaRPr>
          </a:p>
          <a:p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en-US" altLang="ko-KR" sz="2000" b="1" dirty="0" smtClean="0">
                <a:solidFill>
                  <a:srgbClr val="00B050"/>
                </a:solidFill>
              </a:rPr>
              <a:t>⑦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fread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fwrite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</a:t>
            </a:r>
            <a:endParaRPr lang="en-US" altLang="ko-KR" sz="2000" b="1" dirty="0" smtClean="0">
              <a:solidFill>
                <a:srgbClr val="00B050"/>
              </a:solidFill>
            </a:endParaRPr>
          </a:p>
          <a:p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en-US" altLang="ko-KR" sz="2000" b="1" dirty="0" smtClean="0">
                <a:solidFill>
                  <a:srgbClr val="00B050"/>
                </a:solidFill>
              </a:rPr>
              <a:t>⑧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fseek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ftell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</a:t>
            </a:r>
            <a:endParaRPr lang="en-US" altLang="ko-KR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48850" y="4797152"/>
            <a:ext cx="7128792" cy="48290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표준 파일 입출력 함수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(14/27)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0" y="1157860"/>
            <a:ext cx="9144000" cy="570014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버퍼를 비우는 함수 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  <a:sym typeface="Wingdings" pitchFamily="2" charset="2"/>
              </a:rPr>
              <a:t>fflush()</a:t>
            </a:r>
            <a:r>
              <a:rPr lang="ko-KR" altLang="en-US" b="1" dirty="0" smtClean="0">
                <a:solidFill>
                  <a:srgbClr val="0000FF"/>
                </a:solidFill>
                <a:sym typeface="Wingdings" pitchFamily="2" charset="2"/>
              </a:rPr>
              <a:t>함수</a:t>
            </a:r>
            <a:endParaRPr lang="en-US" altLang="ko-KR" b="1" dirty="0" smtClean="0">
              <a:solidFill>
                <a:srgbClr val="0000FF"/>
              </a:solidFill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헤더파일 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stdio.h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2"/>
            <a:endParaRPr lang="en-US" altLang="ko-KR" dirty="0" smtClean="0">
              <a:sym typeface="Wingdings" pitchFamily="2" charset="2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928794" y="2774659"/>
          <a:ext cx="5400600" cy="144015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19243"/>
                <a:gridCol w="2481357"/>
              </a:tblGrid>
              <a:tr h="489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함수 원형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9505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aseline="0" dirty="0" err="1" smtClean="0"/>
                        <a:t>int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fflush</a:t>
                      </a:r>
                      <a:r>
                        <a:rPr lang="en-US" altLang="ko-KR" sz="1800" baseline="0" dirty="0" smtClean="0"/>
                        <a:t>(FILE* stream);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버퍼를 비움</a:t>
                      </a:r>
                      <a:endParaRPr lang="en-US" altLang="ko-KR" sz="1800" dirty="0" smtClean="0"/>
                    </a:p>
                    <a:p>
                      <a:pPr algn="l" latinLnBrk="1"/>
                      <a:r>
                        <a:rPr lang="ko-KR" altLang="en-US" sz="1800" b="1" dirty="0" smtClean="0"/>
                        <a:t>실패 </a:t>
                      </a:r>
                      <a:r>
                        <a:rPr lang="en-US" altLang="ko-KR" sz="1800" b="1" dirty="0" smtClean="0"/>
                        <a:t>: </a:t>
                      </a:r>
                      <a:r>
                        <a:rPr lang="en-US" altLang="ko-KR" sz="1800" dirty="0" smtClean="0"/>
                        <a:t>EOF </a:t>
                      </a:r>
                      <a:r>
                        <a:rPr lang="ko-KR" altLang="en-US" sz="1800" dirty="0" smtClean="0"/>
                        <a:t>반환</a:t>
                      </a:r>
                      <a:endParaRPr lang="ko-KR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99592" y="1207385"/>
            <a:ext cx="7421572" cy="5355312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#include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&lt;</a:t>
            </a:r>
            <a:r>
              <a:rPr lang="en-US" altLang="ko-KR" kern="0" dirty="0" err="1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main(</a:t>
            </a:r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void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)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age;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char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name[20];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</a:t>
            </a:r>
            <a:r>
              <a:rPr lang="ko-KR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나이입력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: "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scanf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"%</a:t>
            </a:r>
            <a:r>
              <a:rPr lang="en-US" altLang="ko-KR" kern="0" dirty="0" err="1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d"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,&amp;age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//fflush(stdin);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en-US" altLang="ko-KR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입력</a:t>
            </a:r>
            <a:r>
              <a:rPr lang="en-US" altLang="ko-KR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kern="0" dirty="0" err="1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버퍼를비운다</a:t>
            </a:r>
            <a:r>
              <a:rPr lang="en-US" altLang="ko-KR" kern="0" dirty="0" smtClean="0">
                <a:solidFill>
                  <a:srgbClr val="008000"/>
                </a:solidFill>
                <a:latin typeface="+mj-lt"/>
                <a:ea typeface="굴림" pitchFamily="50" charset="-127"/>
                <a:cs typeface="Times New Roman"/>
              </a:rPr>
              <a:t>.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printf(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</a:t>
            </a:r>
            <a:r>
              <a:rPr lang="ko-KR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이름</a:t>
            </a:r>
            <a:r>
              <a:rPr lang="ko-KR" altLang="en-US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을 </a:t>
            </a:r>
            <a:r>
              <a:rPr lang="ko-KR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입력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: "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fgets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(name, </a:t>
            </a:r>
            <a:r>
              <a:rPr lang="en-US" altLang="ko-KR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sizeof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(name),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stdin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"%d\</a:t>
            </a:r>
            <a:r>
              <a:rPr lang="en-US" altLang="ko-KR" kern="0" dirty="0" err="1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n"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,age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kern="0" dirty="0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"%s\</a:t>
            </a:r>
            <a:r>
              <a:rPr lang="en-US" altLang="ko-KR" kern="0" dirty="0" err="1" smtClean="0">
                <a:solidFill>
                  <a:srgbClr val="A31515"/>
                </a:solidFill>
                <a:latin typeface="+mj-lt"/>
                <a:ea typeface="굴림" pitchFamily="50" charset="-127"/>
                <a:cs typeface="Times New Roman"/>
              </a:rPr>
              <a:t>n"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,name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return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0;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표준 파일 입출력 함수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(15/27)---[3-10.c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표준 파일 입출력 함수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(16/27)---[3-10.c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분석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107504" y="1157860"/>
            <a:ext cx="9036496" cy="570014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문제가 생기는 이유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lvl="2"/>
            <a:endParaRPr lang="en-US" altLang="ko-KR" dirty="0" smtClean="0">
              <a:sym typeface="Wingdings" pitchFamily="2" charset="2"/>
            </a:endParaRPr>
          </a:p>
          <a:p>
            <a:pPr lvl="2"/>
            <a:endParaRPr lang="en-US" altLang="ko-KR" dirty="0" smtClean="0">
              <a:sym typeface="Wingdings" pitchFamily="2" charset="2"/>
            </a:endParaRPr>
          </a:p>
          <a:p>
            <a:pPr lvl="2"/>
            <a:endParaRPr lang="en-US" altLang="ko-KR" dirty="0" smtClean="0">
              <a:sym typeface="Wingdings" pitchFamily="2" charset="2"/>
            </a:endParaRPr>
          </a:p>
          <a:p>
            <a:pPr lvl="2"/>
            <a:endParaRPr lang="en-US" altLang="ko-KR" dirty="0" smtClean="0">
              <a:sym typeface="Wingdings" pitchFamily="2" charset="2"/>
            </a:endParaRPr>
          </a:p>
          <a:p>
            <a:pPr lvl="2"/>
            <a:endParaRPr lang="en-US" altLang="ko-KR" dirty="0" smtClean="0">
              <a:sym typeface="Wingdings" pitchFamily="2" charset="2"/>
            </a:endParaRPr>
          </a:p>
          <a:p>
            <a:pPr lvl="2"/>
            <a:endParaRPr lang="en-US" altLang="ko-KR" dirty="0" smtClean="0">
              <a:sym typeface="Wingdings" pitchFamily="2" charset="2"/>
            </a:endParaRPr>
          </a:p>
          <a:p>
            <a:pPr lvl="2"/>
            <a:endParaRPr lang="en-US" altLang="ko-KR" dirty="0" smtClean="0">
              <a:sym typeface="Wingdings" pitchFamily="2" charset="2"/>
            </a:endParaRPr>
          </a:p>
          <a:p>
            <a:pPr lvl="2"/>
            <a:endParaRPr lang="en-US" altLang="ko-KR" dirty="0" smtClean="0">
              <a:sym typeface="Wingdings" pitchFamily="2" charset="2"/>
            </a:endParaRPr>
          </a:p>
          <a:p>
            <a:pPr lvl="2"/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문제점 해결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lvl="1"/>
            <a:r>
              <a:rPr lang="en-US" altLang="ko-KR" dirty="0" err="1" smtClean="0">
                <a:sym typeface="Wingdings" pitchFamily="2" charset="2"/>
              </a:rPr>
              <a:t>fflush</a:t>
            </a: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en-US" altLang="ko-KR" dirty="0" err="1" smtClean="0">
                <a:sym typeface="Wingdings" pitchFamily="2" charset="2"/>
              </a:rPr>
              <a:t>stdin</a:t>
            </a:r>
            <a:r>
              <a:rPr lang="en-US" altLang="ko-KR" dirty="0" smtClean="0">
                <a:sym typeface="Wingdings" pitchFamily="2" charset="2"/>
              </a:rPr>
              <a:t>)</a:t>
            </a:r>
            <a:r>
              <a:rPr lang="ko-KR" altLang="en-US" dirty="0" smtClean="0">
                <a:sym typeface="Wingdings" pitchFamily="2" charset="2"/>
              </a:rPr>
              <a:t>의 주석을 제거하면 정상적으로 출력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endParaRPr lang="en-US" altLang="ko-KR" dirty="0" smtClean="0">
              <a:sym typeface="Wingdings" pitchFamily="2" charset="2"/>
            </a:endParaRPr>
          </a:p>
          <a:p>
            <a:pPr lvl="2"/>
            <a:endParaRPr lang="en-US" altLang="ko-KR" dirty="0" smtClean="0">
              <a:sym typeface="Wingdings" pitchFamily="2" charset="2"/>
            </a:endParaRPr>
          </a:p>
        </p:txBody>
      </p:sp>
      <p:pic>
        <p:nvPicPr>
          <p:cNvPr id="7170" name="Picture 2" descr="C:\Documents and Settings\Gubug\바탕 화면\C언어 강의자료\re_c_\PART3\P3-Ch03_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59" y="1844824"/>
            <a:ext cx="8237327" cy="24482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표준 파일 입출력 함수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1772816"/>
            <a:ext cx="67687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00B050"/>
                </a:solidFill>
              </a:rPr>
              <a:t>① 대표적인 표준 파일 입출력 함수</a:t>
            </a:r>
            <a:endParaRPr lang="en-US" altLang="ko-KR" sz="2000" b="1" dirty="0" smtClean="0">
              <a:solidFill>
                <a:srgbClr val="00B050"/>
              </a:solidFill>
            </a:endParaRPr>
          </a:p>
          <a:p>
            <a:endParaRPr lang="ko-KR" altLang="en-US" sz="2000" b="1" dirty="0" smtClean="0">
              <a:solidFill>
                <a:srgbClr val="00B050"/>
              </a:solidFill>
            </a:endParaRPr>
          </a:p>
          <a:p>
            <a:r>
              <a:rPr lang="ko-KR" altLang="en-US" sz="2000" b="1" dirty="0" smtClean="0">
                <a:solidFill>
                  <a:srgbClr val="00B050"/>
                </a:solidFill>
              </a:rPr>
              <a:t>②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fgetc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fputc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/>
            </a:r>
            <a:br>
              <a:rPr lang="en-US" altLang="ko-KR" sz="2000" b="1" dirty="0" smtClean="0">
                <a:solidFill>
                  <a:srgbClr val="00B050"/>
                </a:solidFill>
              </a:rPr>
            </a:br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ko-KR" altLang="en-US" sz="2000" b="1" dirty="0" smtClean="0">
                <a:solidFill>
                  <a:srgbClr val="00B050"/>
                </a:solidFill>
              </a:rPr>
              <a:t>③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fgets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fputs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/>
            </a:r>
            <a:br>
              <a:rPr lang="en-US" altLang="ko-KR" sz="2000" b="1" dirty="0" smtClean="0">
                <a:solidFill>
                  <a:srgbClr val="00B050"/>
                </a:solidFill>
              </a:rPr>
            </a:br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ko-KR" altLang="en-US" sz="2000" b="1" dirty="0" smtClean="0">
                <a:solidFill>
                  <a:srgbClr val="00B050"/>
                </a:solidFill>
              </a:rPr>
              <a:t>④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fprintf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fscanf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</a:t>
            </a:r>
            <a:endParaRPr lang="en-US" altLang="ko-KR" sz="2000" b="1" dirty="0" smtClean="0">
              <a:solidFill>
                <a:srgbClr val="00B050"/>
              </a:solidFill>
            </a:endParaRPr>
          </a:p>
          <a:p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ko-KR" altLang="en-US" sz="2000" b="1" dirty="0" smtClean="0">
                <a:solidFill>
                  <a:srgbClr val="00B050"/>
                </a:solidFill>
              </a:rPr>
              <a:t>⑤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feof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</a:t>
            </a:r>
            <a:endParaRPr lang="en-US" altLang="ko-KR" sz="2000" b="1" dirty="0" smtClean="0">
              <a:solidFill>
                <a:srgbClr val="00B050"/>
              </a:solidFill>
            </a:endParaRPr>
          </a:p>
          <a:p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en-US" altLang="ko-KR" sz="2000" b="1" dirty="0" smtClean="0">
                <a:solidFill>
                  <a:srgbClr val="00B050"/>
                </a:solidFill>
              </a:rPr>
              <a:t>⑥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fflush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</a:t>
            </a:r>
            <a:endParaRPr lang="en-US" altLang="ko-KR" sz="2000" b="1" dirty="0" smtClean="0">
              <a:solidFill>
                <a:srgbClr val="00B050"/>
              </a:solidFill>
            </a:endParaRPr>
          </a:p>
          <a:p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en-US" altLang="ko-KR" sz="2000" b="1" dirty="0" smtClean="0">
                <a:solidFill>
                  <a:srgbClr val="00B050"/>
                </a:solidFill>
              </a:rPr>
              <a:t>⑦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fread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fwrite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</a:t>
            </a:r>
            <a:endParaRPr lang="en-US" altLang="ko-KR" sz="2000" b="1" dirty="0" smtClean="0">
              <a:solidFill>
                <a:srgbClr val="00B050"/>
              </a:solidFill>
            </a:endParaRPr>
          </a:p>
          <a:p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en-US" altLang="ko-KR" sz="2000" b="1" dirty="0" smtClean="0">
                <a:solidFill>
                  <a:srgbClr val="00B050"/>
                </a:solidFill>
              </a:rPr>
              <a:t>⑧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fseek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ftell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</a:t>
            </a:r>
            <a:endParaRPr lang="en-US" altLang="ko-KR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48850" y="5394482"/>
            <a:ext cx="7128792" cy="48290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표준 파일 입출력 함수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(17/27)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0" y="1157860"/>
            <a:ext cx="9144000" cy="57001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ym typeface="Wingdings" pitchFamily="2" charset="2"/>
              </a:rPr>
              <a:t>바이너리 파일 입출력을 지원하는 함수</a:t>
            </a:r>
            <a:endParaRPr lang="en-US" altLang="ko-KR" dirty="0" smtClean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srgbClr val="0000FF"/>
                </a:solidFill>
                <a:sym typeface="Wingdings" pitchFamily="2" charset="2"/>
              </a:rPr>
              <a:t>fwrite()</a:t>
            </a:r>
            <a:r>
              <a:rPr lang="ko-KR" altLang="en-US" b="1" dirty="0" smtClean="0">
                <a:solidFill>
                  <a:srgbClr val="0000FF"/>
                </a:solidFill>
                <a:sym typeface="Wingdings" pitchFamily="2" charset="2"/>
              </a:rPr>
              <a:t>함수</a:t>
            </a:r>
            <a:endParaRPr lang="en-US" altLang="ko-KR" b="1" dirty="0" smtClean="0">
              <a:solidFill>
                <a:srgbClr val="0000FF"/>
              </a:solidFill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ym typeface="Wingdings" pitchFamily="2" charset="2"/>
              </a:rPr>
              <a:t>헤더파일 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stdio.h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</p:txBody>
      </p:sp>
      <p:pic>
        <p:nvPicPr>
          <p:cNvPr id="43" name="tabl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680" y="2857496"/>
            <a:ext cx="8925318" cy="1158340"/>
          </a:xfrm>
          <a:prstGeom prst="rect">
            <a:avLst/>
          </a:prstGeom>
        </p:spPr>
      </p:pic>
      <p:sp>
        <p:nvSpPr>
          <p:cNvPr id="44" name="TextBox 75"/>
          <p:cNvSpPr txBox="1"/>
          <p:nvPr/>
        </p:nvSpPr>
        <p:spPr>
          <a:xfrm>
            <a:off x="2161256" y="3552252"/>
            <a:ext cx="214314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ko-KR" altLang="en-US" b="1" dirty="0" smtClean="0">
                <a:solidFill>
                  <a:srgbClr val="000000"/>
                </a:solidFill>
                <a:latin typeface="바탕"/>
              </a:rPr>
              <a:t>①</a:t>
            </a:r>
            <a:endParaRPr lang="ko-KR" altLang="en-US" b="1" dirty="0"/>
          </a:p>
        </p:txBody>
      </p:sp>
      <p:sp>
        <p:nvSpPr>
          <p:cNvPr id="45" name="TextBox 76"/>
          <p:cNvSpPr txBox="1"/>
          <p:nvPr/>
        </p:nvSpPr>
        <p:spPr>
          <a:xfrm>
            <a:off x="3008986" y="3552252"/>
            <a:ext cx="250033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46" name="TextBox 77"/>
          <p:cNvSpPr txBox="1"/>
          <p:nvPr/>
        </p:nvSpPr>
        <p:spPr>
          <a:xfrm>
            <a:off x="3856717" y="3547490"/>
            <a:ext cx="250033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47" name="TextBox 78"/>
          <p:cNvSpPr txBox="1"/>
          <p:nvPr/>
        </p:nvSpPr>
        <p:spPr>
          <a:xfrm>
            <a:off x="4813986" y="3547490"/>
            <a:ext cx="250033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48" name="TextBox 22"/>
          <p:cNvSpPr txBox="1"/>
          <p:nvPr/>
        </p:nvSpPr>
        <p:spPr>
          <a:xfrm>
            <a:off x="656460" y="3991261"/>
            <a:ext cx="4502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/>
              <a:t>buffer: </a:t>
            </a:r>
            <a:r>
              <a:rPr lang="ko-KR" altLang="en-US" sz="1400" dirty="0" smtClean="0"/>
              <a:t>출력 데이터를 저장한 버퍼를 가리키는 포인터</a:t>
            </a:r>
            <a:endParaRPr lang="ko-KR" altLang="en-US" sz="1400" dirty="0"/>
          </a:p>
        </p:txBody>
      </p:sp>
      <p:sp>
        <p:nvSpPr>
          <p:cNvPr id="49" name="TextBox 75"/>
          <p:cNvSpPr txBox="1"/>
          <p:nvPr/>
        </p:nvSpPr>
        <p:spPr>
          <a:xfrm>
            <a:off x="425283" y="3857628"/>
            <a:ext cx="214314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ko-KR" altLang="en-US" b="1" dirty="0" smtClean="0">
                <a:solidFill>
                  <a:srgbClr val="000000"/>
                </a:solidFill>
                <a:latin typeface="바탕"/>
              </a:rPr>
              <a:t>①</a:t>
            </a:r>
            <a:endParaRPr lang="ko-KR" altLang="en-US" b="1" dirty="0"/>
          </a:p>
        </p:txBody>
      </p:sp>
      <p:sp>
        <p:nvSpPr>
          <p:cNvPr id="50" name="TextBox 76"/>
          <p:cNvSpPr txBox="1"/>
          <p:nvPr/>
        </p:nvSpPr>
        <p:spPr>
          <a:xfrm>
            <a:off x="437189" y="4229388"/>
            <a:ext cx="250033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51" name="TextBox 25"/>
          <p:cNvSpPr txBox="1"/>
          <p:nvPr/>
        </p:nvSpPr>
        <p:spPr>
          <a:xfrm>
            <a:off x="658647" y="4338926"/>
            <a:ext cx="359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/>
              <a:t>size: </a:t>
            </a:r>
            <a:r>
              <a:rPr lang="ko-KR" altLang="en-US" sz="1400" dirty="0" smtClean="0"/>
              <a:t>한번에 출력할 데이터의 바이트 크기 </a:t>
            </a:r>
            <a:endParaRPr lang="ko-KR" altLang="en-US" sz="1400" dirty="0"/>
          </a:p>
        </p:txBody>
      </p:sp>
      <p:sp>
        <p:nvSpPr>
          <p:cNvPr id="52" name="TextBox 77"/>
          <p:cNvSpPr txBox="1"/>
          <p:nvPr/>
        </p:nvSpPr>
        <p:spPr>
          <a:xfrm>
            <a:off x="430045" y="4581533"/>
            <a:ext cx="250033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53" name="TextBox 27"/>
          <p:cNvSpPr txBox="1"/>
          <p:nvPr/>
        </p:nvSpPr>
        <p:spPr>
          <a:xfrm>
            <a:off x="654576" y="4688379"/>
            <a:ext cx="1593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/>
              <a:t>count: </a:t>
            </a:r>
            <a:r>
              <a:rPr lang="ko-KR" altLang="en-US" sz="1400" dirty="0" smtClean="0"/>
              <a:t>반복 횟수 </a:t>
            </a:r>
            <a:endParaRPr lang="ko-KR" altLang="en-US" sz="1400" dirty="0"/>
          </a:p>
        </p:txBody>
      </p:sp>
      <p:sp>
        <p:nvSpPr>
          <p:cNvPr id="54" name="TextBox 78"/>
          <p:cNvSpPr txBox="1"/>
          <p:nvPr/>
        </p:nvSpPr>
        <p:spPr>
          <a:xfrm>
            <a:off x="434808" y="4924435"/>
            <a:ext cx="250033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55" name="TextBox 29"/>
          <p:cNvSpPr txBox="1"/>
          <p:nvPr/>
        </p:nvSpPr>
        <p:spPr>
          <a:xfrm>
            <a:off x="658647" y="5012231"/>
            <a:ext cx="2336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/>
              <a:t>stream: </a:t>
            </a:r>
            <a:r>
              <a:rPr lang="ko-KR" altLang="en-US" sz="1400" dirty="0" smtClean="0"/>
              <a:t>파일 출력 스트림 </a:t>
            </a:r>
            <a:endParaRPr lang="ko-KR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표준 파일 입출력 함수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(18/27)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0" y="1157860"/>
            <a:ext cx="9144000" cy="57001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ym typeface="Wingdings" pitchFamily="2" charset="2"/>
              </a:rPr>
              <a:t>바이너리 파일 입출력을 지원하는 함수</a:t>
            </a:r>
            <a:endParaRPr lang="en-US" altLang="ko-KR" dirty="0" smtClean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srgbClr val="0000FF"/>
                </a:solidFill>
                <a:sym typeface="Wingdings" pitchFamily="2" charset="2"/>
              </a:rPr>
              <a:t>fread()</a:t>
            </a:r>
            <a:r>
              <a:rPr lang="ko-KR" altLang="en-US" b="1" dirty="0" smtClean="0">
                <a:solidFill>
                  <a:srgbClr val="0000FF"/>
                </a:solidFill>
                <a:sym typeface="Wingdings" pitchFamily="2" charset="2"/>
              </a:rPr>
              <a:t>함수</a:t>
            </a:r>
            <a:endParaRPr lang="en-US" altLang="ko-KR" b="1" dirty="0" smtClean="0">
              <a:solidFill>
                <a:srgbClr val="0000FF"/>
              </a:solidFill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ym typeface="Wingdings" pitchFamily="2" charset="2"/>
              </a:rPr>
              <a:t>헤더파일 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stdio.h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lvl="1"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lvl="1"/>
            <a:r>
              <a:rPr lang="en-US" altLang="ko-KR" dirty="0" smtClean="0">
                <a:sym typeface="Wingdings" pitchFamily="2" charset="2"/>
              </a:rPr>
              <a:t>① buffer</a:t>
            </a:r>
            <a:r>
              <a:rPr lang="ko-KR" altLang="en-US" dirty="0" smtClean="0">
                <a:sym typeface="Wingdings" pitchFamily="2" charset="2"/>
              </a:rPr>
              <a:t>가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void*(void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형 포인터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)</a:t>
            </a:r>
            <a:r>
              <a:rPr lang="ko-KR" altLang="en-US" dirty="0" smtClean="0">
                <a:sym typeface="Wingdings" pitchFamily="2" charset="2"/>
              </a:rPr>
              <a:t>인 이유</a:t>
            </a:r>
            <a:endParaRPr lang="en-US" altLang="ko-KR" dirty="0" smtClean="0">
              <a:sym typeface="Wingdings" pitchFamily="2" charset="2"/>
            </a:endParaRPr>
          </a:p>
          <a:p>
            <a:pPr lvl="2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어떤 유형의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buffer</a:t>
            </a:r>
            <a:r>
              <a:rPr lang="ko-KR" altLang="en-US" dirty="0" smtClean="0">
                <a:sym typeface="Wingdings" pitchFamily="2" charset="2"/>
              </a:rPr>
              <a:t>를 사용할지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자유롭게 선택</a:t>
            </a:r>
            <a:endParaRPr lang="en-US" altLang="ko-KR" dirty="0" smtClean="0">
              <a:sym typeface="Wingdings" pitchFamily="2" charset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5186" y="4195768"/>
            <a:ext cx="6126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/>
              <a:t>buffer: </a:t>
            </a:r>
            <a:r>
              <a:rPr lang="ko-KR" altLang="en-US" sz="1400" dirty="0" smtClean="0"/>
              <a:t>파일로 부터 입력 받은 데이터를 저장하는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버퍼를 가리키는 포인터</a:t>
            </a:r>
            <a:endParaRPr lang="ko-KR" altLang="en-US" sz="1400" dirty="0"/>
          </a:p>
        </p:txBody>
      </p:sp>
      <p:sp>
        <p:nvSpPr>
          <p:cNvPr id="25" name="TextBox 75"/>
          <p:cNvSpPr txBox="1"/>
          <p:nvPr/>
        </p:nvSpPr>
        <p:spPr>
          <a:xfrm>
            <a:off x="335124" y="4101440"/>
            <a:ext cx="214314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ko-KR" altLang="en-US" b="1" dirty="0" smtClean="0">
                <a:solidFill>
                  <a:srgbClr val="000000"/>
                </a:solidFill>
                <a:latin typeface="바탕"/>
              </a:rPr>
              <a:t>①</a:t>
            </a:r>
            <a:endParaRPr lang="ko-KR" altLang="en-US" b="1" dirty="0"/>
          </a:p>
        </p:txBody>
      </p:sp>
      <p:sp>
        <p:nvSpPr>
          <p:cNvPr id="26" name="TextBox 76"/>
          <p:cNvSpPr txBox="1"/>
          <p:nvPr/>
        </p:nvSpPr>
        <p:spPr>
          <a:xfrm>
            <a:off x="325915" y="4433895"/>
            <a:ext cx="250033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47373" y="4543433"/>
            <a:ext cx="3837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/>
              <a:t>size: </a:t>
            </a:r>
            <a:r>
              <a:rPr lang="ko-KR" altLang="en-US" sz="1400" dirty="0" smtClean="0"/>
              <a:t>한번에 입력 받을 데이터의 바이트 크기 </a:t>
            </a:r>
            <a:endParaRPr lang="ko-KR" altLang="en-US" sz="1400" dirty="0"/>
          </a:p>
        </p:txBody>
      </p:sp>
      <p:sp>
        <p:nvSpPr>
          <p:cNvPr id="28" name="TextBox 77"/>
          <p:cNvSpPr txBox="1"/>
          <p:nvPr/>
        </p:nvSpPr>
        <p:spPr>
          <a:xfrm>
            <a:off x="318771" y="4786040"/>
            <a:ext cx="250033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43302" y="4892886"/>
            <a:ext cx="1593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/>
              <a:t>count: </a:t>
            </a:r>
            <a:r>
              <a:rPr lang="ko-KR" altLang="en-US" sz="1400" dirty="0" smtClean="0"/>
              <a:t>입력 횟수 </a:t>
            </a:r>
            <a:endParaRPr lang="ko-KR" altLang="en-US" sz="1400" dirty="0"/>
          </a:p>
        </p:txBody>
      </p:sp>
      <p:sp>
        <p:nvSpPr>
          <p:cNvPr id="31" name="TextBox 78"/>
          <p:cNvSpPr txBox="1"/>
          <p:nvPr/>
        </p:nvSpPr>
        <p:spPr>
          <a:xfrm>
            <a:off x="323534" y="5128942"/>
            <a:ext cx="250033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47373" y="5216738"/>
            <a:ext cx="2282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/>
              <a:t>stream: </a:t>
            </a:r>
            <a:r>
              <a:rPr lang="ko-KR" altLang="en-US" sz="1400" dirty="0" smtClean="0"/>
              <a:t>파일 입력 스트림 </a:t>
            </a:r>
            <a:endParaRPr lang="ko-KR" altLang="en-US" sz="1400" dirty="0"/>
          </a:p>
        </p:txBody>
      </p:sp>
      <p:pic>
        <p:nvPicPr>
          <p:cNvPr id="38" name="tabl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66" y="2852878"/>
            <a:ext cx="9010669" cy="1152244"/>
          </a:xfrm>
          <a:prstGeom prst="rect">
            <a:avLst/>
          </a:prstGeom>
        </p:spPr>
      </p:pic>
      <p:sp>
        <p:nvSpPr>
          <p:cNvPr id="39" name="TextBox 75"/>
          <p:cNvSpPr txBox="1"/>
          <p:nvPr/>
        </p:nvSpPr>
        <p:spPr>
          <a:xfrm>
            <a:off x="1602899" y="3557306"/>
            <a:ext cx="214314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ko-KR" altLang="en-US" b="1" dirty="0" smtClean="0">
                <a:solidFill>
                  <a:srgbClr val="000000"/>
                </a:solidFill>
                <a:latin typeface="바탕"/>
              </a:rPr>
              <a:t>①</a:t>
            </a:r>
            <a:endParaRPr lang="ko-KR" altLang="en-US" b="1" dirty="0"/>
          </a:p>
        </p:txBody>
      </p:sp>
      <p:sp>
        <p:nvSpPr>
          <p:cNvPr id="40" name="TextBox 76"/>
          <p:cNvSpPr txBox="1"/>
          <p:nvPr/>
        </p:nvSpPr>
        <p:spPr>
          <a:xfrm>
            <a:off x="2579218" y="3557306"/>
            <a:ext cx="250033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41" name="TextBox 77"/>
          <p:cNvSpPr txBox="1"/>
          <p:nvPr/>
        </p:nvSpPr>
        <p:spPr>
          <a:xfrm>
            <a:off x="3462065" y="3557306"/>
            <a:ext cx="250033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42" name="TextBox 78"/>
          <p:cNvSpPr txBox="1"/>
          <p:nvPr/>
        </p:nvSpPr>
        <p:spPr>
          <a:xfrm>
            <a:off x="4443147" y="3557306"/>
            <a:ext cx="250033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ko-KR" altLang="en-US" b="1" dirty="0" smtClean="0"/>
              <a:t>④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0433" y="1651236"/>
            <a:ext cx="8528864" cy="4278094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#include&lt;</a:t>
            </a:r>
            <a:r>
              <a:rPr lang="en-US" altLang="ko-KR" sz="1600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1600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buffer1[5] = {0xff, 0x56, 0x78, 0xfa, 0xf1};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1600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buffer2[5];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FILE* stream;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stream = </a:t>
            </a:r>
            <a:r>
              <a:rPr lang="en-US" altLang="ko-KR" sz="1600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fopen</a:t>
            </a:r>
            <a:r>
              <a:rPr lang="en-US" altLang="ko-KR" sz="16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("</a:t>
            </a:r>
            <a:r>
              <a:rPr lang="en-US" altLang="ko-KR" sz="1600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student.dat","wb</a:t>
            </a:r>
            <a:r>
              <a:rPr lang="en-US" altLang="ko-KR" sz="16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");     // </a:t>
            </a:r>
            <a:r>
              <a:rPr lang="ko-KR" altLang="ko-KR" sz="16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바이너리 모드</a:t>
            </a:r>
            <a:r>
              <a:rPr lang="en-US" altLang="ko-KR" sz="16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, </a:t>
            </a:r>
            <a:r>
              <a:rPr lang="ko-KR" altLang="ko-KR" sz="16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쓰기 모드</a:t>
            </a:r>
            <a:endParaRPr lang="ko-KR" altLang="ko-KR" sz="160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1600" kern="0" dirty="0" err="1" smtClean="0">
                <a:latin typeface="+mj-lt"/>
                <a:ea typeface="굴림" pitchFamily="50" charset="-127"/>
                <a:cs typeface="Times New Roman"/>
              </a:rPr>
              <a:t>fwrite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(buffer1,sizeof(</a:t>
            </a:r>
            <a:r>
              <a:rPr lang="en-US" altLang="ko-KR" sz="1600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),5,stream);   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1600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fclose</a:t>
            </a:r>
            <a:r>
              <a:rPr lang="en-US" altLang="ko-KR" sz="16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(stream);</a:t>
            </a:r>
            <a:endParaRPr lang="ko-KR" altLang="ko-KR" sz="160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stream = </a:t>
            </a:r>
            <a:r>
              <a:rPr lang="en-US" altLang="ko-KR" sz="1600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fopen</a:t>
            </a:r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("</a:t>
            </a:r>
            <a:r>
              <a:rPr lang="en-US" altLang="ko-KR" sz="1600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student.dat","rb</a:t>
            </a:r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");     // </a:t>
            </a:r>
            <a:r>
              <a:rPr lang="ko-KR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바이너리 모드</a:t>
            </a:r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, </a:t>
            </a:r>
            <a:r>
              <a:rPr lang="ko-KR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읽기 모드</a:t>
            </a:r>
            <a:endParaRPr lang="ko-KR" altLang="ko-KR" sz="16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1600" kern="0" dirty="0" err="1" smtClean="0">
                <a:latin typeface="+mj-lt"/>
                <a:ea typeface="굴림" pitchFamily="50" charset="-127"/>
                <a:cs typeface="Times New Roman"/>
              </a:rPr>
              <a:t>fread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(buffer2,sizeof(</a:t>
            </a:r>
            <a:r>
              <a:rPr lang="en-US" altLang="ko-KR" sz="1600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),5,stream);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16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("%x %x %x %x %x \n", buffer2[0], buffer2[1], buffer2[2], buffer2[3], buffer2[4]);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1600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fclose</a:t>
            </a:r>
            <a:r>
              <a:rPr lang="en-US" altLang="ko-KR" sz="16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(stream);</a:t>
            </a:r>
            <a:endParaRPr lang="ko-KR" altLang="ko-KR" sz="160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    return 0;</a:t>
            </a:r>
            <a:endParaRPr lang="ko-KR" altLang="ko-KR" sz="16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sz="1600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sz="1600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표준 파일 입출력 함수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(19/27)---[3-11.c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err="1" smtClean="0"/>
              <a:t>스트림이란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(2/5)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표준 입출력 </a:t>
            </a: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스트림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표준 입출력 </a:t>
            </a: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스트림의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생성과 소멸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생성 </a:t>
            </a:r>
            <a:r>
              <a:rPr lang="en-US" altLang="ko-KR" b="1" dirty="0" smtClean="0">
                <a:solidFill>
                  <a:srgbClr val="00B050"/>
                </a:solidFill>
              </a:rPr>
              <a:t>: </a:t>
            </a:r>
            <a:r>
              <a:rPr lang="ko-KR" altLang="en-US" b="1" dirty="0" smtClean="0"/>
              <a:t>프로그램 시작 시</a:t>
            </a:r>
            <a:endParaRPr lang="en-US" altLang="ko-KR" b="1" dirty="0" smtClean="0"/>
          </a:p>
          <a:p>
            <a:pPr lvl="1"/>
            <a:r>
              <a:rPr lang="ko-KR" altLang="en-US" b="1" dirty="0" smtClean="0">
                <a:solidFill>
                  <a:srgbClr val="00B050"/>
                </a:solidFill>
              </a:rPr>
              <a:t>소멸 </a:t>
            </a:r>
            <a:r>
              <a:rPr lang="en-US" altLang="ko-KR" b="1" dirty="0" smtClean="0">
                <a:solidFill>
                  <a:srgbClr val="00B050"/>
                </a:solidFill>
              </a:rPr>
              <a:t>: </a:t>
            </a:r>
            <a:r>
              <a:rPr lang="ko-KR" altLang="en-US" b="1" dirty="0" smtClean="0"/>
              <a:t>프로그램 종료 시</a:t>
            </a:r>
            <a:endParaRPr lang="en-US" altLang="ko-KR" b="1" dirty="0" smtClean="0"/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691680" y="1844824"/>
          <a:ext cx="5904656" cy="24482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6475"/>
                <a:gridCol w="2792743"/>
                <a:gridCol w="1755438"/>
              </a:tblGrid>
              <a:tr h="488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스트림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장치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653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stdin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표준 입력을 담당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키보드</a:t>
                      </a:r>
                      <a:endParaRPr lang="en-US" altLang="ko-KR" sz="1800" dirty="0" smtClean="0"/>
                    </a:p>
                  </a:txBody>
                  <a:tcPr anchor="ctr"/>
                </a:tc>
              </a:tr>
              <a:tr h="653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stdout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표준 출력을 담당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모니터</a:t>
                      </a:r>
                      <a:endParaRPr lang="en-US" altLang="ko-KR" sz="1800" dirty="0" smtClean="0"/>
                    </a:p>
                  </a:txBody>
                  <a:tcPr anchor="ctr"/>
                </a:tc>
              </a:tr>
              <a:tr h="653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stderr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표준 </a:t>
                      </a:r>
                      <a:r>
                        <a:rPr lang="ko-KR" altLang="en-US" sz="1800" dirty="0" err="1" smtClean="0"/>
                        <a:t>에러을</a:t>
                      </a:r>
                      <a:r>
                        <a:rPr lang="ko-KR" altLang="en-US" sz="1800" dirty="0" smtClean="0"/>
                        <a:t> 담당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모니터</a:t>
                      </a:r>
                      <a:endParaRPr lang="en-US" altLang="ko-KR" sz="18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표준 파일 입출력 함수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1772816"/>
            <a:ext cx="67687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00B050"/>
                </a:solidFill>
              </a:rPr>
              <a:t>① 대표적인 표준 파일 입출력 함수</a:t>
            </a:r>
            <a:endParaRPr lang="en-US" altLang="ko-KR" sz="2000" b="1" dirty="0" smtClean="0">
              <a:solidFill>
                <a:srgbClr val="00B050"/>
              </a:solidFill>
            </a:endParaRPr>
          </a:p>
          <a:p>
            <a:endParaRPr lang="ko-KR" altLang="en-US" sz="2000" b="1" dirty="0" smtClean="0">
              <a:solidFill>
                <a:srgbClr val="00B050"/>
              </a:solidFill>
            </a:endParaRPr>
          </a:p>
          <a:p>
            <a:r>
              <a:rPr lang="ko-KR" altLang="en-US" sz="2000" b="1" dirty="0" smtClean="0">
                <a:solidFill>
                  <a:srgbClr val="00B050"/>
                </a:solidFill>
              </a:rPr>
              <a:t>②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fgetc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fputc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/>
            </a:r>
            <a:br>
              <a:rPr lang="en-US" altLang="ko-KR" sz="2000" b="1" dirty="0" smtClean="0">
                <a:solidFill>
                  <a:srgbClr val="00B050"/>
                </a:solidFill>
              </a:rPr>
            </a:br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ko-KR" altLang="en-US" sz="2000" b="1" dirty="0" smtClean="0">
                <a:solidFill>
                  <a:srgbClr val="00B050"/>
                </a:solidFill>
              </a:rPr>
              <a:t>③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fgets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fputs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 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/>
            </a:r>
            <a:br>
              <a:rPr lang="en-US" altLang="ko-KR" sz="2000" b="1" dirty="0" smtClean="0">
                <a:solidFill>
                  <a:srgbClr val="00B050"/>
                </a:solidFill>
              </a:rPr>
            </a:br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ko-KR" altLang="en-US" sz="2000" b="1" dirty="0" smtClean="0">
                <a:solidFill>
                  <a:srgbClr val="00B050"/>
                </a:solidFill>
              </a:rPr>
              <a:t>④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fprintf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fscanf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</a:t>
            </a:r>
            <a:endParaRPr lang="en-US" altLang="ko-KR" sz="2000" b="1" dirty="0" smtClean="0">
              <a:solidFill>
                <a:srgbClr val="00B050"/>
              </a:solidFill>
            </a:endParaRPr>
          </a:p>
          <a:p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ko-KR" altLang="en-US" sz="2000" b="1" dirty="0" smtClean="0">
                <a:solidFill>
                  <a:srgbClr val="00B050"/>
                </a:solidFill>
              </a:rPr>
              <a:t>⑤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feof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</a:t>
            </a:r>
            <a:endParaRPr lang="en-US" altLang="ko-KR" sz="2000" b="1" dirty="0" smtClean="0">
              <a:solidFill>
                <a:srgbClr val="00B050"/>
              </a:solidFill>
            </a:endParaRPr>
          </a:p>
          <a:p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en-US" altLang="ko-KR" sz="2000" b="1" dirty="0" smtClean="0">
                <a:solidFill>
                  <a:srgbClr val="00B050"/>
                </a:solidFill>
              </a:rPr>
              <a:t>⑥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fflush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</a:t>
            </a:r>
            <a:endParaRPr lang="en-US" altLang="ko-KR" sz="2000" b="1" dirty="0" smtClean="0">
              <a:solidFill>
                <a:srgbClr val="00B050"/>
              </a:solidFill>
            </a:endParaRPr>
          </a:p>
          <a:p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en-US" altLang="ko-KR" sz="2000" b="1" dirty="0" smtClean="0">
                <a:solidFill>
                  <a:srgbClr val="00B050"/>
                </a:solidFill>
              </a:rPr>
              <a:t>⑦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fread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fwrite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</a:t>
            </a:r>
            <a:endParaRPr lang="en-US" altLang="ko-KR" sz="2000" b="1" dirty="0" smtClean="0">
              <a:solidFill>
                <a:srgbClr val="00B050"/>
              </a:solidFill>
            </a:endParaRPr>
          </a:p>
          <a:p>
            <a:endParaRPr lang="en-US" altLang="ko-KR" sz="2000" b="1" dirty="0" smtClean="0">
              <a:solidFill>
                <a:srgbClr val="00B050"/>
              </a:solidFill>
            </a:endParaRPr>
          </a:p>
          <a:p>
            <a:r>
              <a:rPr lang="en-US" altLang="ko-KR" sz="2000" b="1" dirty="0" smtClean="0">
                <a:solidFill>
                  <a:srgbClr val="00B050"/>
                </a:solidFill>
              </a:rPr>
              <a:t>⑧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fseek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함수와 </a:t>
            </a:r>
            <a:r>
              <a:rPr lang="en-US" altLang="ko-KR" sz="2000" b="1" dirty="0" err="1" smtClean="0">
                <a:solidFill>
                  <a:srgbClr val="00B050"/>
                </a:solidFill>
              </a:rPr>
              <a:t>ftell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( ) </a:t>
            </a:r>
            <a:r>
              <a:rPr lang="ko-KR" altLang="en-US" sz="2000" b="1" dirty="0" smtClean="0">
                <a:solidFill>
                  <a:srgbClr val="00B050"/>
                </a:solidFill>
              </a:rPr>
              <a:t>함수</a:t>
            </a:r>
            <a:endParaRPr lang="en-US" altLang="ko-KR" sz="2000" b="1" dirty="0" smtClean="0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48850" y="6021803"/>
            <a:ext cx="7128792" cy="48290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표준 파일 입출력 함수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(20/27)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0" y="1157860"/>
            <a:ext cx="9144000" cy="570014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rgbClr val="0000FF"/>
                </a:solidFill>
                <a:sym typeface="Wingdings" pitchFamily="2" charset="2"/>
              </a:rPr>
              <a:t>랜덤 접근 함수 </a:t>
            </a:r>
            <a:r>
              <a:rPr lang="en-US" altLang="ko-KR" b="1" dirty="0" smtClean="0">
                <a:solidFill>
                  <a:srgbClr val="0000FF"/>
                </a:solidFill>
                <a:sym typeface="Wingdings" pitchFamily="2" charset="2"/>
              </a:rPr>
              <a:t>fseek()</a:t>
            </a:r>
            <a:r>
              <a:rPr lang="ko-KR" altLang="en-US" b="1" dirty="0" smtClean="0">
                <a:solidFill>
                  <a:srgbClr val="0000FF"/>
                </a:solidFill>
                <a:sym typeface="Wingdings" pitchFamily="2" charset="2"/>
              </a:rPr>
              <a:t>함수</a:t>
            </a:r>
            <a:endParaRPr lang="en-US" altLang="ko-KR" b="1" dirty="0" smtClean="0">
              <a:solidFill>
                <a:srgbClr val="0000FF"/>
              </a:solidFill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헤더파일 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stdio.h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endParaRPr lang="en-US" altLang="ko-KR" sz="2000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세 번째 인자 </a:t>
            </a:r>
            <a:r>
              <a:rPr lang="en-US" altLang="ko-KR" b="1" dirty="0" smtClean="0">
                <a:solidFill>
                  <a:srgbClr val="FF0000"/>
                </a:solidFill>
                <a:sym typeface="Wingdings" pitchFamily="2" charset="2"/>
              </a:rPr>
              <a:t>start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95536" y="2128866"/>
          <a:ext cx="8352928" cy="1800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24536"/>
                <a:gridCol w="3528392"/>
              </a:tblGrid>
              <a:tr h="5055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함수 원형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129469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aseline="0" dirty="0" err="1" smtClean="0"/>
                        <a:t>int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aseline="0" dirty="0" err="1" smtClean="0"/>
                        <a:t>fseek</a:t>
                      </a:r>
                      <a:r>
                        <a:rPr lang="en-US" altLang="ko-KR" sz="1800" baseline="0" dirty="0" smtClean="0"/>
                        <a:t>(FILE* stream, long offset, </a:t>
                      </a:r>
                      <a:r>
                        <a:rPr lang="en-US" altLang="ko-KR" sz="1800" baseline="0" dirty="0" err="1" smtClean="0"/>
                        <a:t>int</a:t>
                      </a:r>
                      <a:r>
                        <a:rPr lang="en-US" altLang="ko-KR" sz="1800" baseline="0" dirty="0" smtClean="0"/>
                        <a:t> </a:t>
                      </a:r>
                      <a:r>
                        <a:rPr lang="en-US" altLang="ko-KR" sz="1800" b="1" baseline="0" dirty="0" smtClean="0">
                          <a:solidFill>
                            <a:srgbClr val="FF0000"/>
                          </a:solidFill>
                        </a:rPr>
                        <a:t>start</a:t>
                      </a:r>
                      <a:r>
                        <a:rPr lang="en-US" altLang="ko-KR" sz="1800" baseline="0" dirty="0" smtClean="0"/>
                        <a:t>);</a:t>
                      </a:r>
                      <a:endParaRPr lang="en-US" altLang="ko-KR" sz="1800" b="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start</a:t>
                      </a:r>
                      <a:r>
                        <a:rPr lang="ko-KR" altLang="en-US" sz="1800" dirty="0" smtClean="0"/>
                        <a:t>부터 </a:t>
                      </a:r>
                      <a:r>
                        <a:rPr lang="en-US" altLang="ko-KR" sz="1800" dirty="0" smtClean="0"/>
                        <a:t>offset</a:t>
                      </a:r>
                      <a:r>
                        <a:rPr lang="ko-KR" altLang="en-US" sz="1800" dirty="0" smtClean="0"/>
                        <a:t>까지 스트림을 </a:t>
                      </a:r>
                      <a:endParaRPr lang="en-US" altLang="ko-KR" sz="1800" dirty="0" smtClean="0"/>
                    </a:p>
                    <a:p>
                      <a:pPr algn="l" latinLnBrk="1"/>
                      <a:r>
                        <a:rPr lang="ko-KR" altLang="en-US" sz="1800" dirty="0" smtClean="0"/>
                        <a:t>이동시킨다</a:t>
                      </a:r>
                      <a:r>
                        <a:rPr lang="en-US" altLang="ko-KR" sz="1800" dirty="0" smtClean="0"/>
                        <a:t>.</a:t>
                      </a:r>
                    </a:p>
                    <a:p>
                      <a:pPr algn="l" latinLnBrk="1"/>
                      <a:r>
                        <a:rPr lang="ko-KR" altLang="en-US" sz="1800" b="1" dirty="0" smtClean="0"/>
                        <a:t>성공 </a:t>
                      </a:r>
                      <a:r>
                        <a:rPr lang="en-US" altLang="ko-KR" sz="1800" b="1" dirty="0" smtClean="0"/>
                        <a:t>: </a:t>
                      </a:r>
                      <a:r>
                        <a:rPr lang="en-US" altLang="ko-KR" sz="1800" dirty="0" smtClean="0"/>
                        <a:t>0 </a:t>
                      </a:r>
                      <a:r>
                        <a:rPr lang="ko-KR" altLang="en-US" sz="1800" dirty="0" smtClean="0"/>
                        <a:t>반환</a:t>
                      </a:r>
                      <a:endParaRPr lang="en-US" altLang="ko-KR" sz="1800" dirty="0" smtClean="0"/>
                    </a:p>
                    <a:p>
                      <a:pPr algn="l" latinLnBrk="1"/>
                      <a:r>
                        <a:rPr lang="ko-KR" altLang="en-US" sz="1800" b="1" dirty="0" smtClean="0"/>
                        <a:t>실패 </a:t>
                      </a:r>
                      <a:r>
                        <a:rPr lang="en-US" altLang="ko-KR" sz="1800" b="1" dirty="0" smtClean="0"/>
                        <a:t>: </a:t>
                      </a:r>
                      <a:r>
                        <a:rPr lang="en-US" altLang="ko-KR" sz="1800" dirty="0" smtClean="0"/>
                        <a:t>0</a:t>
                      </a:r>
                      <a:r>
                        <a:rPr lang="ko-KR" altLang="en-US" sz="1800" dirty="0" smtClean="0"/>
                        <a:t>이 아닌 값 반환</a:t>
                      </a:r>
                      <a:endParaRPr lang="ko-KR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641706" y="4594042"/>
          <a:ext cx="5400599" cy="208823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34819"/>
                <a:gridCol w="1147602"/>
                <a:gridCol w="2418178"/>
              </a:tblGrid>
              <a:tr h="463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기호 상수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값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55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/>
                        <a:t>SEEK_SET</a:t>
                      </a:r>
                      <a:endParaRPr lang="en-US" altLang="ko-KR" sz="1600" b="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/>
                        <a:t>0</a:t>
                      </a:r>
                      <a:endParaRPr lang="en-US" altLang="ko-KR" sz="1600" b="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파일의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시작 위치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55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/>
                        <a:t>SEEK_CUR</a:t>
                      </a:r>
                      <a:endParaRPr lang="en-US" altLang="ko-KR" sz="1600" b="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/>
                        <a:t>1</a:t>
                      </a:r>
                      <a:endParaRPr lang="en-US" altLang="ko-KR" sz="1600" b="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파일의 현재 위치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513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/>
                        <a:t>SEEK_END</a:t>
                      </a:r>
                      <a:endParaRPr lang="en-US" altLang="ko-KR" sz="1600" b="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 smtClean="0"/>
                        <a:t>2</a:t>
                      </a:r>
                      <a:endParaRPr lang="en-US" altLang="ko-KR" sz="1600" b="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파일의 끝 위치</a:t>
                      </a:r>
                      <a:endParaRPr lang="ko-KR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1196752"/>
            <a:ext cx="7997636" cy="5576911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#include &lt;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sz="105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sz="105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105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FILE* stream;</a:t>
            </a:r>
            <a:endParaRPr lang="ko-KR" altLang="ko-KR" sz="105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    stream=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fopen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("seek.txt", "w");            // </a:t>
            </a:r>
            <a:r>
              <a:rPr lang="ko-KR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쓰기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모드</a:t>
            </a:r>
            <a:endParaRPr lang="ko-KR" altLang="ko-KR" sz="105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fputs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("ABCDEFGHIJ", stream);</a:t>
            </a:r>
            <a:endParaRPr lang="ko-KR" altLang="ko-KR" sz="105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fclose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(stream);</a:t>
            </a:r>
            <a:endParaRPr lang="ko-KR" altLang="ko-KR" sz="105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endParaRPr lang="ko-KR" altLang="ko-KR" sz="105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    stream=fopen("seek.txt", "r");              // </a:t>
            </a:r>
            <a:r>
              <a:rPr lang="ko-KR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읽기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모드</a:t>
            </a:r>
            <a:endParaRPr lang="ko-KR" altLang="ko-KR" sz="105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endParaRPr lang="ko-KR" altLang="ko-KR" sz="105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fseek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(stream, 0, SEEK_SET);</a:t>
            </a:r>
            <a:endParaRPr lang="ko-KR" altLang="ko-KR" sz="105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fprintf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stdout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, "%c \n",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fgetc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(stream));    // A 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출력</a:t>
            </a:r>
            <a:endParaRPr lang="ko-KR" altLang="ko-KR" sz="105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fseek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(stream, 2, SEEK_SET);</a:t>
            </a:r>
            <a:endParaRPr lang="ko-KR" altLang="ko-KR" sz="105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fprintf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stdout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, "%c \n",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fgetc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(stream));    // C 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출력</a:t>
            </a:r>
            <a:endParaRPr lang="ko-KR" altLang="ko-KR" sz="105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fseek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(stream, -1, SEEK_END);</a:t>
            </a:r>
            <a:endParaRPr lang="ko-KR" altLang="ko-KR" sz="105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fprintf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stdout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, "%c \n",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fgetc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(stream));    // J 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출력</a:t>
            </a:r>
            <a:endParaRPr lang="ko-KR" altLang="ko-KR" sz="105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fseek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(stream, -2, SEEK_CUR);</a:t>
            </a:r>
            <a:endParaRPr lang="ko-KR" altLang="ko-KR" sz="1050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fprintf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stdout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, "%c \n",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fgetc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(stream));    // I 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출력</a:t>
            </a:r>
            <a:endParaRPr lang="ko-KR" altLang="ko-KR" sz="105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endParaRPr lang="en-US" altLang="ko-KR" kern="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fclose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(stream);</a:t>
            </a:r>
            <a:endParaRPr lang="ko-KR" altLang="ko-KR" sz="105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return 0;</a:t>
            </a:r>
            <a:endParaRPr lang="ko-KR" altLang="ko-KR" sz="105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>
              <a:lnSpc>
                <a:spcPct val="90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sz="1050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표준 파일 입출력 함수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(21/27)---[3-13.c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표준 파일 입출력 함수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(22/27)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0" y="1157860"/>
            <a:ext cx="9144000" cy="5700140"/>
          </a:xfrm>
        </p:spPr>
        <p:txBody>
          <a:bodyPr>
            <a:normAutofit/>
          </a:bodyPr>
          <a:lstStyle/>
          <a:p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fseek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(stream, 0, SEEK_SET);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fseek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(stream, 2, SEEK_SET);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</p:txBody>
      </p:sp>
      <p:pic>
        <p:nvPicPr>
          <p:cNvPr id="8194" name="Picture 2" descr="C:\Documents and Settings\Gubug\바탕 화면\C언어 강의자료\re_c_\PART3\P3-Ch03_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73881"/>
            <a:ext cx="6840760" cy="1871143"/>
          </a:xfrm>
          <a:prstGeom prst="rect">
            <a:avLst/>
          </a:prstGeom>
          <a:noFill/>
        </p:spPr>
      </p:pic>
      <p:pic>
        <p:nvPicPr>
          <p:cNvPr id="9218" name="Picture 2" descr="C:\Documents and Settings\Gubug\바탕 화면\C언어 강의자료\re_c_\PART3\P3-Ch03_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522062"/>
            <a:ext cx="6840000" cy="18592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표준 파일 입출력 함수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(23/27)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0" y="1157860"/>
            <a:ext cx="9144000" cy="5700140"/>
          </a:xfrm>
        </p:spPr>
        <p:txBody>
          <a:bodyPr>
            <a:normAutofit/>
          </a:bodyPr>
          <a:lstStyle/>
          <a:p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fseek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(stream, -1, SEEK_END);</a:t>
            </a: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sz="12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SEEK_CUR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의 위치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</p:txBody>
      </p:sp>
      <p:pic>
        <p:nvPicPr>
          <p:cNvPr id="10242" name="Picture 2" descr="C:\Documents and Settings\Gubug\바탕 화면\C언어 강의자료\re_c_\PART3\P3-Ch03_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8549322" cy="1872000"/>
          </a:xfrm>
          <a:prstGeom prst="rect">
            <a:avLst/>
          </a:prstGeom>
          <a:noFill/>
        </p:spPr>
      </p:pic>
      <p:pic>
        <p:nvPicPr>
          <p:cNvPr id="10244" name="Picture 4" descr="C:\Documents and Settings\Gubug\바탕 화면\C언어 강의자료\re_c_\PART3\P3-Ch03_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642711"/>
            <a:ext cx="8585244" cy="18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표준 파일 입출력 함수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(24/27)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0" y="1157860"/>
            <a:ext cx="9144000" cy="5700140"/>
          </a:xfrm>
        </p:spPr>
        <p:txBody>
          <a:bodyPr>
            <a:normAutofit/>
          </a:bodyPr>
          <a:lstStyle/>
          <a:p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</a:rPr>
              <a:t>fseek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(stream, -2, SEEK_CUR);</a:t>
            </a:r>
            <a:endParaRPr lang="ko-KR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266" name="Picture 2" descr="C:\Documents and Settings\Gubug\바탕 화면\C언어 강의자료\re_c_\PART3\P3-Ch03_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132856"/>
            <a:ext cx="8549322" cy="18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표준 파일 입출력 함수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(25/27)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0" y="1157860"/>
            <a:ext cx="9144000" cy="5700140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rgbClr val="0000FF"/>
                </a:solidFill>
                <a:sym typeface="Wingdings" pitchFamily="2" charset="2"/>
              </a:rPr>
              <a:t>랜덤 접근 함수 </a:t>
            </a:r>
            <a:r>
              <a:rPr lang="en-US" altLang="ko-KR" b="1" dirty="0" smtClean="0">
                <a:solidFill>
                  <a:srgbClr val="0000FF"/>
                </a:solidFill>
                <a:sym typeface="Wingdings" pitchFamily="2" charset="2"/>
              </a:rPr>
              <a:t>ftell()</a:t>
            </a:r>
            <a:r>
              <a:rPr lang="ko-KR" altLang="en-US" b="1" dirty="0" smtClean="0">
                <a:solidFill>
                  <a:srgbClr val="0000FF"/>
                </a:solidFill>
                <a:sym typeface="Wingdings" pitchFamily="2" charset="2"/>
              </a:rPr>
              <a:t>함수</a:t>
            </a:r>
            <a:endParaRPr lang="en-US" altLang="ko-KR" b="1" dirty="0" smtClean="0">
              <a:solidFill>
                <a:srgbClr val="0000FF"/>
              </a:solidFill>
              <a:sym typeface="Wingdings" pitchFamily="2" charset="2"/>
            </a:endParaRPr>
          </a:p>
          <a:p>
            <a:pPr lvl="1"/>
            <a:r>
              <a:rPr lang="ko-KR" altLang="en-US" b="1" dirty="0" smtClean="0">
                <a:sym typeface="Wingdings" pitchFamily="2" charset="2"/>
              </a:rPr>
              <a:t>현재의 파일 위치가 파일의 시작부터 얼마나 떨어져 있는지를 확인</a:t>
            </a:r>
            <a:endParaRPr lang="en-US" altLang="ko-KR" b="1" dirty="0" smtClean="0"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헤더파일 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en-US" altLang="ko-KR" b="1" dirty="0" err="1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stdio.h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lvl="2"/>
            <a:endParaRPr lang="en-US" altLang="ko-KR" dirty="0" smtClean="0">
              <a:sym typeface="Wingdings" pitchFamily="2" charset="2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14348" y="2714620"/>
          <a:ext cx="7416824" cy="15841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240360"/>
                <a:gridCol w="4176464"/>
              </a:tblGrid>
              <a:tr h="5241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함수 원형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설명</a:t>
                      </a:r>
                      <a:endParaRPr lang="ko-KR" altLang="en-US" sz="1800" dirty="0"/>
                    </a:p>
                  </a:txBody>
                  <a:tcPr anchor="ctr"/>
                </a:tc>
              </a:tr>
              <a:tr h="106000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aseline="0" dirty="0" smtClean="0"/>
                        <a:t>long </a:t>
                      </a:r>
                      <a:r>
                        <a:rPr lang="en-US" altLang="ko-KR" sz="1800" baseline="0" dirty="0" err="1" smtClean="0"/>
                        <a:t>ftell</a:t>
                      </a:r>
                      <a:r>
                        <a:rPr lang="en-US" altLang="ko-KR" sz="1800" baseline="0" dirty="0" smtClean="0"/>
                        <a:t>(FILE* stream);</a:t>
                      </a:r>
                      <a:endParaRPr lang="en-US" altLang="ko-KR" sz="1800" b="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dirty="0" smtClean="0"/>
                        <a:t>파일 포인터 </a:t>
                      </a:r>
                      <a:r>
                        <a:rPr lang="en-US" altLang="ko-KR" sz="1800" dirty="0" smtClean="0"/>
                        <a:t>stream</a:t>
                      </a:r>
                      <a:r>
                        <a:rPr lang="ko-KR" altLang="en-US" sz="1800" dirty="0" smtClean="0"/>
                        <a:t>의 위치를 확인</a:t>
                      </a:r>
                      <a:endParaRPr lang="en-US" altLang="ko-KR" sz="1800" dirty="0" smtClean="0"/>
                    </a:p>
                    <a:p>
                      <a:pPr algn="l" latinLnBrk="1"/>
                      <a:r>
                        <a:rPr lang="ko-KR" altLang="en-US" sz="1800" b="1" dirty="0" smtClean="0"/>
                        <a:t>성공 </a:t>
                      </a:r>
                      <a:r>
                        <a:rPr lang="en-US" altLang="ko-KR" sz="1800" b="1" dirty="0" smtClean="0"/>
                        <a:t>: </a:t>
                      </a:r>
                      <a:r>
                        <a:rPr lang="ko-KR" altLang="en-US" sz="1800" dirty="0" smtClean="0"/>
                        <a:t>파일 포인터의 위치 반환</a:t>
                      </a:r>
                      <a:endParaRPr lang="en-US" altLang="ko-KR" sz="1800" dirty="0" smtClean="0"/>
                    </a:p>
                    <a:p>
                      <a:pPr algn="l" latinLnBrk="1"/>
                      <a:r>
                        <a:rPr lang="ko-KR" altLang="en-US" sz="1800" b="1" dirty="0" smtClean="0"/>
                        <a:t>실패 </a:t>
                      </a:r>
                      <a:r>
                        <a:rPr lang="en-US" altLang="ko-KR" sz="1800" b="1" dirty="0" smtClean="0"/>
                        <a:t>: </a:t>
                      </a:r>
                      <a:r>
                        <a:rPr lang="en-US" altLang="ko-KR" sz="1800" dirty="0" smtClean="0"/>
                        <a:t>EOF </a:t>
                      </a:r>
                      <a:r>
                        <a:rPr lang="ko-KR" altLang="en-US" sz="1800" dirty="0" smtClean="0"/>
                        <a:t>반환</a:t>
                      </a:r>
                      <a:endParaRPr lang="ko-KR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1196752"/>
            <a:ext cx="7997636" cy="5618461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#include &lt;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FILE* stream;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long distance;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    stream=fopen("ftell.txt", "w");            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쓰기모드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fputs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("ABCDEFGHIJ", stream);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fclose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(stream);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    stream=fopen("ftell.txt", "r");            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// </a:t>
            </a:r>
            <a:r>
              <a:rPr lang="ko-KR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읽기모드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fseek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(stream, -8, SEEK_END);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fprintf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stdout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, "%c \n",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fgetc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(stream));    </a:t>
            </a:r>
            <a:r>
              <a:rPr lang="en-US" altLang="ko-KR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// C </a:t>
            </a:r>
            <a:r>
              <a:rPr lang="ko-KR" altLang="ko-KR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출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력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        distance=</a:t>
            </a:r>
            <a:r>
              <a:rPr lang="en-US" altLang="ko-KR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ftell</a:t>
            </a:r>
            <a:r>
              <a:rPr lang="en-US" altLang="ko-KR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(stream);</a:t>
            </a:r>
            <a:endParaRPr lang="ko-KR" altLang="ko-KR" b="1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("</a:t>
            </a:r>
            <a:r>
              <a:rPr lang="ko-KR" altLang="ko-KR" kern="0" dirty="0" smtClean="0">
                <a:latin typeface="+mj-lt"/>
                <a:ea typeface="굴림" pitchFamily="50" charset="-127"/>
                <a:cs typeface="Times New Roman"/>
              </a:rPr>
              <a:t>거리</a:t>
            </a: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: %ld \n", distance);             </a:t>
            </a:r>
            <a:r>
              <a:rPr lang="en-US" altLang="ko-KR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// </a:t>
            </a:r>
            <a:r>
              <a:rPr lang="ko-KR" altLang="ko-KR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거리</a:t>
            </a:r>
            <a:r>
              <a:rPr lang="en-US" altLang="ko-KR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3</a:t>
            </a:r>
            <a:endParaRPr lang="ko-KR" altLang="ko-KR" kern="100" dirty="0" smtClean="0">
              <a:solidFill>
                <a:srgbClr val="00B050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    </a:t>
            </a:r>
            <a:r>
              <a:rPr lang="en-US" altLang="ko-KR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fclose</a:t>
            </a:r>
            <a:r>
              <a:rPr lang="en-US" altLang="ko-KR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(stream);</a:t>
            </a:r>
            <a:endParaRPr lang="ko-KR" altLang="ko-KR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    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        return 0;</a:t>
            </a:r>
            <a:endParaRPr lang="ko-KR" altLang="ko-KR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>
              <a:lnSpc>
                <a:spcPct val="95000"/>
              </a:lnSpc>
            </a:pPr>
            <a:r>
              <a:rPr lang="en-US" altLang="ko-KR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표준 파일 입출력 함수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(26/27)---[3-14.c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04340" y="1700808"/>
            <a:ext cx="7412076" cy="3170099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#include&lt;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stdio.h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&gt;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int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main(void)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{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FILE* stream = </a:t>
            </a:r>
            <a:r>
              <a:rPr lang="en-US" altLang="ko-KR" sz="2000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fopen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("ftell.txt", "</a:t>
            </a:r>
            <a:r>
              <a:rPr lang="en-US" altLang="ko-KR" sz="2000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rb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");</a:t>
            </a:r>
            <a:endParaRPr lang="ko-KR" altLang="ko-KR" sz="200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fseek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(stream, 0, SEEK_END);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kern="0" dirty="0" err="1" smtClean="0">
                <a:latin typeface="+mj-lt"/>
                <a:ea typeface="굴림" pitchFamily="50" charset="-127"/>
                <a:cs typeface="Times New Roman"/>
              </a:rPr>
              <a:t>printf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("ftell.txt 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파일의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크기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: %d </a:t>
            </a:r>
            <a:r>
              <a:rPr lang="ko-KR" altLang="ko-KR" sz="2000" kern="0" dirty="0" smtClean="0">
                <a:latin typeface="+mj-lt"/>
                <a:ea typeface="굴림" pitchFamily="50" charset="-127"/>
                <a:cs typeface="Times New Roman"/>
              </a:rPr>
              <a:t>바이트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\n", </a:t>
            </a:r>
            <a:r>
              <a:rPr lang="en-US" altLang="ko-KR" sz="2000" b="1" kern="0" dirty="0" err="1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ftell</a:t>
            </a:r>
            <a:r>
              <a:rPr lang="en-US" altLang="ko-KR" sz="2000" b="1" kern="0" dirty="0" smtClean="0">
                <a:solidFill>
                  <a:srgbClr val="00B050"/>
                </a:solidFill>
                <a:latin typeface="+mj-lt"/>
                <a:ea typeface="굴림" pitchFamily="50" charset="-127"/>
                <a:cs typeface="Times New Roman"/>
              </a:rPr>
              <a:t>(stream)</a:t>
            </a:r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);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    </a:t>
            </a:r>
            <a:r>
              <a:rPr lang="en-US" altLang="ko-KR" sz="2000" b="1" kern="0" dirty="0" err="1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fclose</a:t>
            </a:r>
            <a:r>
              <a:rPr lang="en-US" altLang="ko-KR" sz="2000" b="1" kern="0" dirty="0" smtClean="0">
                <a:solidFill>
                  <a:srgbClr val="0000FF"/>
                </a:solidFill>
                <a:latin typeface="+mj-lt"/>
                <a:ea typeface="굴림" pitchFamily="50" charset="-127"/>
                <a:cs typeface="Times New Roman"/>
              </a:rPr>
              <a:t>(stream);</a:t>
            </a:r>
            <a:endParaRPr lang="ko-KR" altLang="ko-KR" sz="2000" b="1" kern="100" dirty="0" smtClean="0">
              <a:solidFill>
                <a:srgbClr val="0000FF"/>
              </a:solidFill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 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latinLnBrk="0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    return 0;</a:t>
            </a:r>
            <a:endParaRPr lang="ko-KR" altLang="ko-KR" sz="2000" kern="100" dirty="0" smtClean="0">
              <a:latin typeface="+mj-lt"/>
              <a:ea typeface="굴림" pitchFamily="50" charset="-127"/>
              <a:cs typeface="Times New Roman"/>
            </a:endParaRPr>
          </a:p>
          <a:p>
            <a:pPr algn="just"/>
            <a:r>
              <a:rPr lang="en-US" altLang="ko-KR" sz="2000" kern="0" dirty="0" smtClean="0">
                <a:latin typeface="+mj-lt"/>
                <a:ea typeface="굴림" pitchFamily="50" charset="-127"/>
                <a:cs typeface="Times New Roman"/>
              </a:rPr>
              <a:t>}</a:t>
            </a:r>
            <a:endParaRPr lang="ko-KR" altLang="ko-KR" sz="2000" kern="100" dirty="0">
              <a:latin typeface="+mj-lt"/>
              <a:ea typeface="굴림" pitchFamily="50" charset="-127"/>
              <a:cs typeface="Times New Roman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표준 파일 입출력 함수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(27/27)---[3-15.c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공부한 내용 떠올리기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스트림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버퍼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버퍼링</a:t>
            </a:r>
            <a:r>
              <a:rPr lang="ko-KR" altLang="en-US" dirty="0" err="1" smtClean="0"/>
              <a:t>이</a:t>
            </a:r>
            <a:r>
              <a:rPr lang="ko-KR" altLang="en-US" dirty="0" smtClean="0"/>
              <a:t> 무엇인지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콘솔 표준 입출력 함수</a:t>
            </a:r>
            <a:r>
              <a:rPr lang="ko-KR" altLang="en-US" dirty="0" smtClean="0"/>
              <a:t>와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콘솔 </a:t>
            </a: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비표준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입출력 함수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dirty="0" smtClean="0"/>
          </a:p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파일을 이용한 입출력 과정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dirty="0" smtClean="0"/>
          </a:p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표준 파일 입출력 함수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err="1" smtClean="0"/>
              <a:t>스트림이란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(3/5)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표준 입출력 </a:t>
            </a: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스트림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파일 입출력 </a:t>
            </a:r>
            <a:r>
              <a:rPr lang="ko-KR" altLang="en-US" b="1" dirty="0" err="1" smtClean="0">
                <a:solidFill>
                  <a:schemeClr val="accent6">
                    <a:lumMod val="75000"/>
                  </a:schemeClr>
                </a:solidFill>
              </a:rPr>
              <a:t>스트림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dirty="0" smtClean="0"/>
          </a:p>
        </p:txBody>
      </p:sp>
      <p:pic>
        <p:nvPicPr>
          <p:cNvPr id="2050" name="Picture 2" descr="C:\Documents and Settings\Gubug\바탕 화면\C언어 강의자료\re_c_\PART3\P3-Ch03_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1844824"/>
            <a:ext cx="8206201" cy="1176212"/>
          </a:xfrm>
          <a:prstGeom prst="rect">
            <a:avLst/>
          </a:prstGeom>
          <a:noFill/>
        </p:spPr>
      </p:pic>
      <p:pic>
        <p:nvPicPr>
          <p:cNvPr id="2051" name="Picture 3" descr="C:\Documents and Settings\Gubug\바탕 화면\C언어 강의자료\re_c_\PART3\P3-Ch03_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607042"/>
            <a:ext cx="8206204" cy="9821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438" y="655618"/>
            <a:ext cx="9072562" cy="428628"/>
          </a:xfrm>
        </p:spPr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err="1" smtClean="0"/>
              <a:t>스트림이란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/>
          <a:p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배울 내용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2228671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B050"/>
                </a:solidFill>
              </a:rPr>
              <a:t>① </a:t>
            </a:r>
            <a:r>
              <a:rPr lang="ko-KR" altLang="en-US" sz="2400" b="1" dirty="0" err="1" smtClean="0">
                <a:solidFill>
                  <a:srgbClr val="00B050"/>
                </a:solidFill>
              </a:rPr>
              <a:t>스트림</a:t>
            </a:r>
            <a:endParaRPr lang="en-US" altLang="ko-KR" sz="2400" b="1" dirty="0" smtClean="0">
              <a:solidFill>
                <a:srgbClr val="00B050"/>
              </a:solidFill>
            </a:endParaRPr>
          </a:p>
          <a:p>
            <a:endParaRPr lang="ko-KR" altLang="en-US" sz="2400" b="1" dirty="0" smtClean="0">
              <a:solidFill>
                <a:srgbClr val="00B050"/>
              </a:solidFill>
            </a:endParaRPr>
          </a:p>
          <a:p>
            <a:r>
              <a:rPr lang="ko-KR" altLang="en-US" sz="2400" b="1" dirty="0" smtClean="0">
                <a:solidFill>
                  <a:srgbClr val="00B050"/>
                </a:solidFill>
              </a:rPr>
              <a:t>② 버퍼와 </a:t>
            </a:r>
            <a:r>
              <a:rPr lang="ko-KR" altLang="en-US" sz="2400" b="1" dirty="0" err="1" smtClean="0">
                <a:solidFill>
                  <a:srgbClr val="00B050"/>
                </a:solidFill>
              </a:rPr>
              <a:t>버퍼링</a:t>
            </a:r>
            <a:endParaRPr lang="en-US" altLang="ko-KR" sz="2400" b="1" dirty="0" smtClean="0">
              <a:solidFill>
                <a:srgbClr val="00B05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48850" y="2874202"/>
            <a:ext cx="7128792" cy="64807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3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err="1" smtClean="0"/>
              <a:t>스트림이란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(4/5)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버퍼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(Buffer)</a:t>
            </a:r>
          </a:p>
          <a:p>
            <a:pPr lvl="1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처리할 데이터를 임시로 저장하는 장소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dirty="0" smtClean="0"/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sz="1200" dirty="0" smtClean="0"/>
          </a:p>
          <a:p>
            <a:pPr lvl="1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입력 버퍼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 데이터를 저장하기 위한 버퍼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출력 버퍼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출력 데이터를 저장하기 위한 버퍼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3074" name="Picture 2" descr="C:\Documents and Settings\Gubug\바탕 화면\C언어 강의자료\re_c_\PART3\P3-Ch03_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187" y="2285992"/>
            <a:ext cx="8772378" cy="21656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6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00B050"/>
          </a:solidFill>
          <a:prstDash val="sys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31750">
          <a:solidFill>
            <a:schemeClr val="accent6">
              <a:lumMod val="75000"/>
            </a:schemeClr>
          </a:solidFill>
        </a:ln>
      </a:spPr>
      <a:bodyPr wrap="none" rtlCol="0">
        <a:spAutoFit/>
      </a:bodyPr>
      <a:lstStyle>
        <a:defPPr>
          <a:defRPr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18663</TotalTime>
  <Words>3108</Words>
  <Application>Microsoft Office PowerPoint</Application>
  <PresentationFormat>화면 슬라이드 쇼(4:3)</PresentationFormat>
  <Paragraphs>989</Paragraphs>
  <Slides>69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0" baseType="lpstr">
      <vt:lpstr>Office 테마</vt:lpstr>
      <vt:lpstr>-Part3- 제3장 콘솔 입출력과 파일 입출력 </vt:lpstr>
      <vt:lpstr>학습목차</vt:lpstr>
      <vt:lpstr>슬라이드 3</vt:lpstr>
      <vt:lpstr>3.1 스트림이란</vt:lpstr>
      <vt:lpstr>3.1 스트림이란 (1/5)</vt:lpstr>
      <vt:lpstr>3.1 스트림이란 (2/5)</vt:lpstr>
      <vt:lpstr>3.1 스트림이란 (3/5)</vt:lpstr>
      <vt:lpstr>3.1 스트림이란</vt:lpstr>
      <vt:lpstr>3.1 스트림이란 (4/5)</vt:lpstr>
      <vt:lpstr>3.1 스트림이란 (5/5)</vt:lpstr>
      <vt:lpstr>슬라이드 11</vt:lpstr>
      <vt:lpstr>3.2 콘솔 입출력</vt:lpstr>
      <vt:lpstr>3.2 콘솔 입출력 (1/4)</vt:lpstr>
      <vt:lpstr>3.2 콘솔 입출력 (2/4)</vt:lpstr>
      <vt:lpstr>3.2 콘솔 입출력 (3/4)---[3-1.c 실습]</vt:lpstr>
      <vt:lpstr>3.2 콘솔 입출력</vt:lpstr>
      <vt:lpstr>3.2 콘솔 입출력 (4/4)</vt:lpstr>
      <vt:lpstr>슬라이드 18</vt:lpstr>
      <vt:lpstr>3.3 파일 입출력</vt:lpstr>
      <vt:lpstr>3.3 파일 입출력 (1/11)</vt:lpstr>
      <vt:lpstr>3.3 파일 입출력 (2/11)</vt:lpstr>
      <vt:lpstr>3.3 파일 입출력</vt:lpstr>
      <vt:lpstr>3.3 파일 입출력 (3/11)</vt:lpstr>
      <vt:lpstr>3.3 파일 입출력</vt:lpstr>
      <vt:lpstr>3.3 파일 입출력 (4/11)</vt:lpstr>
      <vt:lpstr>3.3 파일 입출력 (5/11)</vt:lpstr>
      <vt:lpstr>3.3 파일 입출력 (6/11)</vt:lpstr>
      <vt:lpstr>3.3 파일 입출력 (7/11)</vt:lpstr>
      <vt:lpstr>3.3 파일 입출력 (8/11)</vt:lpstr>
      <vt:lpstr>3.3 파일 입출력 (9/11)</vt:lpstr>
      <vt:lpstr>3.3 파일 입출력 (10/11)---[3-3.c 실습]</vt:lpstr>
      <vt:lpstr>3.3 파일 입출력 (11/11)---[3-3.c 분석]</vt:lpstr>
      <vt:lpstr>슬라이드 33</vt:lpstr>
      <vt:lpstr>3.4 표준 파일 입출력 함수</vt:lpstr>
      <vt:lpstr>3.4 표준 파일 입출력 함수 (1/27)</vt:lpstr>
      <vt:lpstr>3.4 표준 파일 입출력 함수 (2/27)</vt:lpstr>
      <vt:lpstr>3.4 표준 파일 입출력 함수</vt:lpstr>
      <vt:lpstr>3.4 표준 파일 입출력 함수 (3/27)</vt:lpstr>
      <vt:lpstr>3.4 표준 파일 입출력 함수 (4/27)---[3-4.c 실습]</vt:lpstr>
      <vt:lpstr>3.4 표준 파일 입출력 함수 (5/27)---[3-5.c 실습]</vt:lpstr>
      <vt:lpstr>3.4 표준 파일 입출력 함수</vt:lpstr>
      <vt:lpstr>3.4 표준 파일 입출력 함수 (6/27)</vt:lpstr>
      <vt:lpstr>3.4 표준 파일 입출력 함수 (7/27)---[3-6.c 실습]</vt:lpstr>
      <vt:lpstr>3.4 표준 파일 입출력 함수</vt:lpstr>
      <vt:lpstr>3.4 표준 파일 입출력 함수 (8/27)</vt:lpstr>
      <vt:lpstr>3.4 표준 파일 입출력 함수 (9/27)---[3-7.c 실습]</vt:lpstr>
      <vt:lpstr>3.4 표준 파일 입출력 함수 (10/27)---[3-8.c 실습(1/2)]</vt:lpstr>
      <vt:lpstr>3.4 표준 파일 입출력 함수</vt:lpstr>
      <vt:lpstr>3.4 표준 파일 입출력 함수 (11/27)</vt:lpstr>
      <vt:lpstr>3.4 표준 파일 입출력 함수 (12/27)</vt:lpstr>
      <vt:lpstr>3.4 표준 파일 입출력 함수 (13/27)---[3-9.c 실습]</vt:lpstr>
      <vt:lpstr>3.4 표준 파일 입출력 함수</vt:lpstr>
      <vt:lpstr>3.4 표준 파일 입출력 함수 (14/27)</vt:lpstr>
      <vt:lpstr>3.4 표준 파일 입출력 함수 (15/27)---[3-10.c 실습]</vt:lpstr>
      <vt:lpstr>3.4 표준 파일 입출력 함수 (16/27)---[3-10.c 분석]</vt:lpstr>
      <vt:lpstr>3.4 표준 파일 입출력 함수</vt:lpstr>
      <vt:lpstr>3.4 표준 파일 입출력 함수 (17/27)</vt:lpstr>
      <vt:lpstr>3.4 표준 파일 입출력 함수 (18/27)</vt:lpstr>
      <vt:lpstr>3.4 표준 파일 입출력 함수 (19/27)---[3-11.c 실습]</vt:lpstr>
      <vt:lpstr>3.4 표준 파일 입출력 함수</vt:lpstr>
      <vt:lpstr>3.4 표준 파일 입출력 함수 (20/27)</vt:lpstr>
      <vt:lpstr>3.4 표준 파일 입출력 함수 (21/27)---[3-13.c 실습]</vt:lpstr>
      <vt:lpstr>3.4 표준 파일 입출력 함수 (22/27)</vt:lpstr>
      <vt:lpstr>3.4 표준 파일 입출력 함수 (23/27)</vt:lpstr>
      <vt:lpstr>3.4 표준 파일 입출력 함수 (24/27)</vt:lpstr>
      <vt:lpstr>3.4 표준 파일 입출력 함수 (25/27)</vt:lpstr>
      <vt:lpstr>3.4 표준 파일 입출력 함수 (26/27)---[3-14.c 실습]</vt:lpstr>
      <vt:lpstr>3.4 표준 파일 입출력 함수 (27/27)---[3-15.c 실습]</vt:lpstr>
      <vt:lpstr>공부한 내용 떠올리기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R.XeNoz</dc:creator>
  <cp:lastModifiedBy>minor</cp:lastModifiedBy>
  <cp:revision>1381</cp:revision>
  <dcterms:created xsi:type="dcterms:W3CDTF">2009-09-09T07:37:10Z</dcterms:created>
  <dcterms:modified xsi:type="dcterms:W3CDTF">2011-03-02T03:54:53Z</dcterms:modified>
</cp:coreProperties>
</file>