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61" r:id="rId2"/>
    <p:sldId id="311" r:id="rId3"/>
    <p:sldId id="388" r:id="rId4"/>
    <p:sldId id="312" r:id="rId5"/>
    <p:sldId id="391" r:id="rId6"/>
    <p:sldId id="390" r:id="rId7"/>
    <p:sldId id="447" r:id="rId8"/>
    <p:sldId id="392" r:id="rId9"/>
    <p:sldId id="394" r:id="rId10"/>
    <p:sldId id="396" r:id="rId11"/>
    <p:sldId id="397" r:id="rId12"/>
    <p:sldId id="399" r:id="rId13"/>
    <p:sldId id="401" r:id="rId14"/>
    <p:sldId id="402" r:id="rId15"/>
    <p:sldId id="408" r:id="rId16"/>
    <p:sldId id="410" r:id="rId17"/>
    <p:sldId id="409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51" r:id="rId33"/>
    <p:sldId id="425" r:id="rId34"/>
    <p:sldId id="449" r:id="rId35"/>
    <p:sldId id="427" r:id="rId36"/>
    <p:sldId id="428" r:id="rId37"/>
    <p:sldId id="429" r:id="rId38"/>
    <p:sldId id="432" r:id="rId39"/>
    <p:sldId id="431" r:id="rId40"/>
    <p:sldId id="434" r:id="rId41"/>
    <p:sldId id="435" r:id="rId42"/>
    <p:sldId id="438" r:id="rId43"/>
    <p:sldId id="437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50" r:id="rId52"/>
    <p:sldId id="346" r:id="rId5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F79646"/>
    <a:srgbClr val="0F0175"/>
    <a:srgbClr val="354F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82718" autoAdjust="0"/>
  </p:normalViewPr>
  <p:slideViewPr>
    <p:cSldViewPr>
      <p:cViewPr varScale="1">
        <p:scale>
          <a:sx n="60" d="100"/>
          <a:sy n="60" d="100"/>
        </p:scale>
        <p:origin x="-18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연산자란 무엇인가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② 산술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덧셈</a:t>
            </a:r>
            <a:r>
              <a:rPr lang="en-US" altLang="ko-KR" b="1" dirty="0" smtClean="0"/>
              <a:t>(+), </a:t>
            </a:r>
            <a:r>
              <a:rPr lang="ko-KR" altLang="en-US" b="1" dirty="0" smtClean="0"/>
              <a:t>뺄셈</a:t>
            </a:r>
            <a:r>
              <a:rPr lang="en-US" altLang="ko-KR" b="1" dirty="0" smtClean="0"/>
              <a:t>(-), </a:t>
            </a:r>
            <a:r>
              <a:rPr lang="ko-KR" altLang="en-US" b="1" dirty="0" smtClean="0"/>
              <a:t>곱셈</a:t>
            </a:r>
            <a:r>
              <a:rPr lang="en-US" altLang="ko-KR" b="1" dirty="0" smtClean="0"/>
              <a:t>(*), </a:t>
            </a:r>
            <a:r>
              <a:rPr lang="ko-KR" altLang="en-US" b="1" dirty="0" smtClean="0"/>
              <a:t>나눗셈</a:t>
            </a:r>
            <a:r>
              <a:rPr lang="en-US" altLang="ko-KR" b="1" dirty="0" smtClean="0"/>
              <a:t>(/), </a:t>
            </a:r>
            <a:r>
              <a:rPr lang="ko-KR" altLang="en-US" b="1" dirty="0" smtClean="0"/>
              <a:t>나머지</a:t>
            </a:r>
            <a:r>
              <a:rPr lang="en-US" altLang="ko-KR" b="1" dirty="0" smtClean="0"/>
              <a:t>(%) 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472" y="2285993"/>
          <a:ext cx="8072494" cy="40719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0264"/>
                <a:gridCol w="1071570"/>
                <a:gridCol w="5000660"/>
              </a:tblGrid>
              <a:tr h="476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산술 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90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+(</a:t>
                      </a:r>
                      <a:r>
                        <a:rPr lang="ko-KR" altLang="en-US" dirty="0" smtClean="0"/>
                        <a:t>덧셈 연산자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 = 6+2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피연산자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6</a:t>
                      </a:r>
                      <a:r>
                        <a:rPr lang="ko-KR" altLang="en-US" baseline="0" dirty="0" smtClean="0"/>
                        <a:t>과 피연산자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의 덧셈 연산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90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-(</a:t>
                      </a:r>
                      <a:r>
                        <a:rPr lang="ko-KR" altLang="en-US" dirty="0" smtClean="0"/>
                        <a:t>뺄셈 연산자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 = 6-2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피연산자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과 피연산자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의 뺄셈 연산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90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*(</a:t>
                      </a:r>
                      <a:r>
                        <a:rPr lang="ko-KR" altLang="en-US" dirty="0" smtClean="0"/>
                        <a:t>곱하기 연산자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 = 6*2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피연산자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과 피연산자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의 곱셈 연산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90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/(</a:t>
                      </a:r>
                      <a:r>
                        <a:rPr lang="ko-KR" altLang="en-US" dirty="0" smtClean="0"/>
                        <a:t>나누기 연산자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 = 6/2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피연산자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과 피연산자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의 나눗셈 연산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90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%(</a:t>
                      </a:r>
                      <a:r>
                        <a:rPr lang="ko-KR" altLang="en-US" dirty="0" smtClean="0"/>
                        <a:t>나머지 연산자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 = 6%2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피연산자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과 피연산자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를 나눈 나머지 연산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(6/23)---[5-3.c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714488"/>
            <a:ext cx="8429684" cy="4247317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a, b;</a:t>
            </a:r>
          </a:p>
          <a:p>
            <a:r>
              <a:rPr lang="en-US" altLang="ko-KR" dirty="0" smtClean="0"/>
              <a:t>   a = 6;</a:t>
            </a:r>
          </a:p>
          <a:p>
            <a:r>
              <a:rPr lang="en-US" altLang="ko-KR" dirty="0" smtClean="0"/>
              <a:t>   b = 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printf("   </a:t>
            </a:r>
            <a:r>
              <a:rPr lang="ko-KR" altLang="en-US" dirty="0" smtClean="0"/>
              <a:t>덧셈 연산 결과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a+b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   </a:t>
            </a:r>
            <a:r>
              <a:rPr lang="ko-KR" altLang="en-US" dirty="0" smtClean="0"/>
              <a:t>뺄셈 연산 결과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a-b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   </a:t>
            </a:r>
            <a:r>
              <a:rPr lang="ko-KR" altLang="en-US" dirty="0" smtClean="0"/>
              <a:t>곱셈 연산 결과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a*b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나누기 연산 결과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%d </a:t>
            </a:r>
            <a:r>
              <a:rPr lang="en-US" altLang="ko-KR" dirty="0" smtClean="0"/>
              <a:t>\n", </a:t>
            </a:r>
            <a:r>
              <a:rPr lang="en-US" altLang="ko-KR" b="1" dirty="0" smtClean="0">
                <a:solidFill>
                  <a:srgbClr val="00B050"/>
                </a:solidFill>
              </a:rPr>
              <a:t>a/b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나머지 연산 결과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a%b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(7/23)---[5-4.c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928803"/>
            <a:ext cx="8501122" cy="3693319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num1, num2;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num1</a:t>
            </a:r>
            <a:r>
              <a:rPr lang="en-US" altLang="ko-KR" dirty="0" smtClean="0"/>
              <a:t> = 10/3;		// '</a:t>
            </a:r>
            <a:r>
              <a:rPr lang="ko-KR" altLang="en-US" dirty="0" smtClean="0"/>
              <a:t>몫</a:t>
            </a:r>
            <a:r>
              <a:rPr lang="en-US" altLang="ko-KR" dirty="0" smtClean="0"/>
              <a:t>' </a:t>
            </a:r>
            <a:r>
              <a:rPr lang="ko-KR" altLang="en-US" dirty="0" smtClean="0"/>
              <a:t>출력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   num2</a:t>
            </a:r>
            <a:r>
              <a:rPr lang="en-US" altLang="ko-KR" dirty="0" smtClean="0"/>
              <a:t> = 10%3;		// '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' </a:t>
            </a:r>
            <a:r>
              <a:rPr lang="ko-KR" altLang="en-US" dirty="0" smtClean="0"/>
              <a:t>출력</a:t>
            </a:r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   printf("      </a:t>
            </a:r>
            <a:r>
              <a:rPr lang="ko-KR" altLang="en-US" dirty="0" smtClean="0"/>
              <a:t>몫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num1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num2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③ 복합 대입 연산자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산술 연산자와 대입 연산자를 하나로 나타내는 기호</a:t>
            </a:r>
            <a:endParaRPr lang="en-US" altLang="ko-KR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2357430"/>
          <a:ext cx="7786743" cy="36433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0264"/>
                <a:gridCol w="1357322"/>
                <a:gridCol w="4429157"/>
              </a:tblGrid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복합 대입 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같은 표현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a +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+=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 + b</a:t>
                      </a:r>
                      <a:r>
                        <a:rPr lang="ko-KR" altLang="en-US" dirty="0" smtClean="0"/>
                        <a:t>를 먼저 수행한 후에 </a:t>
                      </a: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에 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a –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 -=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 - b</a:t>
                      </a:r>
                      <a:r>
                        <a:rPr lang="ko-KR" altLang="en-US" dirty="0" smtClean="0"/>
                        <a:t>를 먼저 수행한 후에 </a:t>
                      </a: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에 값을 저장</a:t>
                      </a:r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a *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 *=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 * b</a:t>
                      </a:r>
                      <a:r>
                        <a:rPr lang="ko-KR" altLang="en-US" dirty="0" smtClean="0"/>
                        <a:t>를 먼저 수행한 후에 </a:t>
                      </a: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에 값을 저장</a:t>
                      </a:r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a /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 /=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 / b</a:t>
                      </a:r>
                      <a:r>
                        <a:rPr lang="ko-KR" altLang="en-US" dirty="0" smtClean="0"/>
                        <a:t>를 먼저 수행한 후에 </a:t>
                      </a: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에 값을 저장</a:t>
                      </a:r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a %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 %=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 % b</a:t>
                      </a:r>
                      <a:r>
                        <a:rPr lang="ko-KR" altLang="en-US" dirty="0" smtClean="0"/>
                        <a:t>를 먼저 수행한 후에 </a:t>
                      </a: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에 값을 저장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(9/23)---[5-5.c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616" y="1428736"/>
            <a:ext cx="8473226" cy="3693319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int num1=1, num2=2, num3=3, num4=4, num5=5; 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B050"/>
                </a:solidFill>
              </a:rPr>
              <a:t>num1</a:t>
            </a:r>
            <a:r>
              <a:rPr lang="en-US" altLang="ko-KR" dirty="0" smtClean="0"/>
              <a:t> = num1 + num2;	</a:t>
            </a:r>
            <a:r>
              <a:rPr lang="en-US" altLang="ko-KR" b="1" dirty="0" smtClean="0"/>
              <a:t>// num1 += num2;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B050"/>
                </a:solidFill>
              </a:rPr>
              <a:t>num2 </a:t>
            </a:r>
            <a:r>
              <a:rPr lang="en-US" altLang="ko-KR" dirty="0" smtClean="0"/>
              <a:t>= num2 - 2;     		</a:t>
            </a:r>
            <a:r>
              <a:rPr lang="en-US" altLang="ko-KR" b="1" dirty="0" smtClean="0"/>
              <a:t>// num2 -= 2;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B050"/>
                </a:solidFill>
              </a:rPr>
              <a:t>num3</a:t>
            </a:r>
            <a:r>
              <a:rPr lang="en-US" altLang="ko-KR" dirty="0" smtClean="0"/>
              <a:t> = num3 * 2;     		</a:t>
            </a:r>
            <a:r>
              <a:rPr lang="en-US" altLang="ko-KR" b="1" dirty="0" smtClean="0"/>
              <a:t>// num3 *= 2;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B050"/>
                </a:solidFill>
              </a:rPr>
              <a:t>num4 </a:t>
            </a:r>
            <a:r>
              <a:rPr lang="en-US" altLang="ko-KR" dirty="0" smtClean="0"/>
              <a:t>= num4 / 2;     		</a:t>
            </a:r>
            <a:r>
              <a:rPr lang="en-US" altLang="ko-KR" b="1" dirty="0" smtClean="0"/>
              <a:t>// num4 /= 2;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B050"/>
                </a:solidFill>
              </a:rPr>
              <a:t>num5</a:t>
            </a:r>
            <a:r>
              <a:rPr lang="en-US" altLang="ko-KR" dirty="0" smtClean="0"/>
              <a:t> = num5 % 2;     	</a:t>
            </a:r>
            <a:r>
              <a:rPr lang="en-US" altLang="ko-KR" b="1" dirty="0" smtClean="0"/>
              <a:t>// num5 %= 2;</a:t>
            </a:r>
          </a:p>
          <a:p>
            <a:r>
              <a:rPr lang="en-US" altLang="ko-KR" dirty="0" smtClean="0"/>
              <a:t>    printf("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 \n",</a:t>
            </a:r>
            <a:r>
              <a:rPr lang="en-US" altLang="ko-KR" b="1" dirty="0" smtClean="0">
                <a:solidFill>
                  <a:srgbClr val="00B050"/>
                </a:solidFill>
              </a:rPr>
              <a:t>num1</a:t>
            </a:r>
            <a:r>
              <a:rPr lang="en-US" altLang="ko-KR" dirty="0" smtClean="0"/>
              <a:t>,</a:t>
            </a:r>
            <a:r>
              <a:rPr lang="en-US" altLang="ko-KR" b="1" dirty="0" smtClean="0">
                <a:solidFill>
                  <a:srgbClr val="00B050"/>
                </a:solidFill>
              </a:rPr>
              <a:t>num2</a:t>
            </a:r>
            <a:r>
              <a:rPr lang="en-US" altLang="ko-KR" dirty="0" smtClean="0"/>
              <a:t>,</a:t>
            </a:r>
            <a:r>
              <a:rPr lang="en-US" altLang="ko-KR" b="1" dirty="0" smtClean="0">
                <a:solidFill>
                  <a:srgbClr val="00B050"/>
                </a:solidFill>
              </a:rPr>
              <a:t>num3</a:t>
            </a:r>
            <a:r>
              <a:rPr lang="en-US" altLang="ko-KR" dirty="0" smtClean="0"/>
              <a:t>,</a:t>
            </a:r>
            <a:r>
              <a:rPr lang="en-US" altLang="ko-KR" b="1" dirty="0" smtClean="0">
                <a:solidFill>
                  <a:srgbClr val="00B050"/>
                </a:solidFill>
              </a:rPr>
              <a:t>num4</a:t>
            </a:r>
            <a:r>
              <a:rPr lang="en-US" altLang="ko-KR" dirty="0" smtClean="0"/>
              <a:t>,</a:t>
            </a:r>
            <a:r>
              <a:rPr lang="en-US" altLang="ko-KR" b="1" dirty="0" smtClean="0">
                <a:solidFill>
                  <a:srgbClr val="00B050"/>
                </a:solidFill>
              </a:rPr>
              <a:t>num5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30254" y="5216082"/>
            <a:ext cx="8683492" cy="1285884"/>
            <a:chOff x="317664" y="2857496"/>
            <a:chExt cx="8683492" cy="1285884"/>
          </a:xfrm>
        </p:grpSpPr>
        <p:grpSp>
          <p:nvGrpSpPr>
            <p:cNvPr id="9" name="그룹 8"/>
            <p:cNvGrpSpPr/>
            <p:nvPr/>
          </p:nvGrpSpPr>
          <p:grpSpPr>
            <a:xfrm>
              <a:off x="317664" y="2857496"/>
              <a:ext cx="1754006" cy="1285884"/>
              <a:chOff x="214282" y="1000108"/>
              <a:chExt cx="1754006" cy="1285884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307966" y="1323904"/>
                <a:ext cx="1591709" cy="962088"/>
                <a:chOff x="5762696" y="4310006"/>
                <a:chExt cx="1591709" cy="962088"/>
              </a:xfrm>
            </p:grpSpPr>
            <p:grpSp>
              <p:nvGrpSpPr>
                <p:cNvPr id="41" name="그룹 40"/>
                <p:cNvGrpSpPr/>
                <p:nvPr/>
              </p:nvGrpSpPr>
              <p:grpSpPr>
                <a:xfrm>
                  <a:off x="5786446" y="4357694"/>
                  <a:ext cx="1567959" cy="914400"/>
                  <a:chOff x="5357818" y="3786190"/>
                  <a:chExt cx="1567959" cy="914400"/>
                </a:xfrm>
              </p:grpSpPr>
              <p:sp>
                <p:nvSpPr>
                  <p:cNvPr id="4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4637" y="4036129"/>
                    <a:ext cx="65114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num1</a:t>
                    </a:r>
                    <a:endParaRPr lang="en-US" altLang="ko-KR" sz="1400" dirty="0"/>
                  </a:p>
                </p:txBody>
              </p: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5357818" y="3786190"/>
                    <a:ext cx="914400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2800" dirty="0" smtClean="0">
                        <a:solidFill>
                          <a:schemeClr val="bg1"/>
                        </a:solidFill>
                      </a:rPr>
                      <a:t>3</a:t>
                    </a:r>
                    <a:endParaRPr lang="ko-KR" altLang="en-US" sz="2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2" name="순서도: 연결자 41"/>
                <p:cNvSpPr/>
                <p:nvPr/>
              </p:nvSpPr>
              <p:spPr>
                <a:xfrm>
                  <a:off x="5762696" y="4310006"/>
                  <a:ext cx="71438" cy="100010"/>
                </a:xfrm>
                <a:prstGeom prst="flowChartConnector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TextBox 144"/>
              <p:cNvSpPr txBox="1"/>
              <p:nvPr/>
            </p:nvSpPr>
            <p:spPr>
              <a:xfrm>
                <a:off x="214282" y="1000108"/>
                <a:ext cx="17540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 smtClean="0"/>
                  <a:t>&amp;num1</a:t>
                </a:r>
                <a:r>
                  <a:rPr lang="en-US" altLang="ko-KR" sz="1200" b="1" dirty="0" smtClean="0"/>
                  <a:t>(num1</a:t>
                </a:r>
                <a:r>
                  <a:rPr lang="ko-KR" altLang="en-US" sz="1200" b="1" dirty="0" smtClean="0"/>
                  <a:t>주소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090912" y="2857496"/>
              <a:ext cx="1754006" cy="1274009"/>
              <a:chOff x="1920703" y="1000108"/>
              <a:chExt cx="1754006" cy="1274009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040241" y="1312029"/>
                <a:ext cx="1591709" cy="962088"/>
                <a:chOff x="5762696" y="4310006"/>
                <a:chExt cx="1591709" cy="962088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5786446" y="4357694"/>
                  <a:ext cx="1567959" cy="914400"/>
                  <a:chOff x="5357818" y="3786190"/>
                  <a:chExt cx="1567959" cy="914400"/>
                </a:xfrm>
              </p:grpSpPr>
              <p:sp>
                <p:nvSpPr>
                  <p:cNvPr id="3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4637" y="4036129"/>
                    <a:ext cx="65114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/>
                    <a:r>
                      <a:rPr lang="en-US" altLang="ko-KR" sz="1400" dirty="0" smtClean="0">
                        <a:solidFill>
                          <a:prstClr val="black"/>
                        </a:solidFill>
                      </a:rPr>
                      <a:t>num2</a:t>
                    </a:r>
                    <a:endParaRPr lang="en-US" altLang="ko-KR" dirty="0"/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5357818" y="3786190"/>
                    <a:ext cx="914400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2800" dirty="0" smtClean="0">
                        <a:solidFill>
                          <a:schemeClr val="bg1"/>
                        </a:solidFill>
                      </a:rPr>
                      <a:t>0</a:t>
                    </a:r>
                    <a:endParaRPr lang="ko-KR" altLang="en-US" sz="2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6" name="순서도: 연결자 35"/>
                <p:cNvSpPr/>
                <p:nvPr/>
              </p:nvSpPr>
              <p:spPr>
                <a:xfrm>
                  <a:off x="5762696" y="4310006"/>
                  <a:ext cx="71438" cy="100010"/>
                </a:xfrm>
                <a:prstGeom prst="flowChartConnector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145"/>
              <p:cNvSpPr txBox="1"/>
              <p:nvPr/>
            </p:nvSpPr>
            <p:spPr>
              <a:xfrm>
                <a:off x="1920703" y="1000108"/>
                <a:ext cx="17540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 smtClean="0"/>
                  <a:t>&amp;num2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(num2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주소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)</a:t>
                </a:r>
                <a:endParaRPr lang="ko-KR" altLang="en-US" sz="1600" b="1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09658" y="2857496"/>
              <a:ext cx="1754006" cy="1274009"/>
              <a:chOff x="1920703" y="1000108"/>
              <a:chExt cx="1754006" cy="1274009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040241" y="1312029"/>
                <a:ext cx="1591709" cy="962088"/>
                <a:chOff x="5762696" y="4310006"/>
                <a:chExt cx="1591709" cy="962088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5786446" y="4357694"/>
                  <a:ext cx="1567959" cy="914400"/>
                  <a:chOff x="5357818" y="3786190"/>
                  <a:chExt cx="1567959" cy="914400"/>
                </a:xfrm>
              </p:grpSpPr>
              <p:sp>
                <p:nvSpPr>
                  <p:cNvPr id="31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4637" y="4036129"/>
                    <a:ext cx="65114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/>
                    <a:r>
                      <a:rPr lang="en-US" altLang="ko-KR" sz="1400" dirty="0" smtClean="0">
                        <a:solidFill>
                          <a:prstClr val="black"/>
                        </a:solidFill>
                      </a:rPr>
                      <a:t>num3</a:t>
                    </a:r>
                    <a:endParaRPr lang="en-US" altLang="ko-KR" dirty="0"/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5357818" y="3786190"/>
                    <a:ext cx="914400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2800" dirty="0" smtClean="0">
                        <a:solidFill>
                          <a:schemeClr val="bg1"/>
                        </a:solidFill>
                      </a:rPr>
                      <a:t>6</a:t>
                    </a:r>
                    <a:endParaRPr lang="ko-KR" altLang="en-US" sz="2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0" name="순서도: 연결자 29"/>
                <p:cNvSpPr/>
                <p:nvPr/>
              </p:nvSpPr>
              <p:spPr>
                <a:xfrm>
                  <a:off x="5762696" y="4310006"/>
                  <a:ext cx="71438" cy="100010"/>
                </a:xfrm>
                <a:prstGeom prst="flowChartConnector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TextBox 59"/>
              <p:cNvSpPr txBox="1"/>
              <p:nvPr/>
            </p:nvSpPr>
            <p:spPr>
              <a:xfrm>
                <a:off x="1920703" y="1000108"/>
                <a:ext cx="17540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 smtClean="0"/>
                  <a:t>&amp;num3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(num3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주소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)</a:t>
                </a:r>
                <a:endParaRPr lang="ko-KR" altLang="en-US" sz="1600" b="1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528404" y="2857496"/>
              <a:ext cx="1754006" cy="1274009"/>
              <a:chOff x="1920703" y="1000108"/>
              <a:chExt cx="1754006" cy="127400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040241" y="1312029"/>
                <a:ext cx="1591709" cy="962088"/>
                <a:chOff x="5762696" y="4310006"/>
                <a:chExt cx="1591709" cy="962088"/>
              </a:xfrm>
            </p:grpSpPr>
            <p:grpSp>
              <p:nvGrpSpPr>
                <p:cNvPr id="23" name="그룹 22"/>
                <p:cNvGrpSpPr/>
                <p:nvPr/>
              </p:nvGrpSpPr>
              <p:grpSpPr>
                <a:xfrm>
                  <a:off x="5786446" y="4357694"/>
                  <a:ext cx="1567959" cy="914400"/>
                  <a:chOff x="5357818" y="3786190"/>
                  <a:chExt cx="1567959" cy="914400"/>
                </a:xfrm>
              </p:grpSpPr>
              <p:sp>
                <p:nvSpPr>
                  <p:cNvPr id="25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4637" y="4036129"/>
                    <a:ext cx="65114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/>
                    <a:r>
                      <a:rPr lang="en-US" altLang="ko-KR" sz="1400" dirty="0" smtClean="0">
                        <a:solidFill>
                          <a:prstClr val="black"/>
                        </a:solidFill>
                      </a:rPr>
                      <a:t>num4</a:t>
                    </a:r>
                    <a:endParaRPr lang="en-US" altLang="ko-KR" dirty="0"/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5357818" y="3786190"/>
                    <a:ext cx="914400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2800" dirty="0" smtClean="0">
                        <a:solidFill>
                          <a:schemeClr val="bg1"/>
                        </a:solidFill>
                      </a:rPr>
                      <a:t>2</a:t>
                    </a:r>
                    <a:endParaRPr lang="ko-KR" altLang="en-US" sz="2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4" name="순서도: 연결자 23"/>
                <p:cNvSpPr/>
                <p:nvPr/>
              </p:nvSpPr>
              <p:spPr>
                <a:xfrm>
                  <a:off x="5762696" y="4310006"/>
                  <a:ext cx="71438" cy="100010"/>
                </a:xfrm>
                <a:prstGeom prst="flowChartConnector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TextBox 66"/>
              <p:cNvSpPr txBox="1"/>
              <p:nvPr/>
            </p:nvSpPr>
            <p:spPr>
              <a:xfrm>
                <a:off x="1920703" y="1000108"/>
                <a:ext cx="17540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 smtClean="0"/>
                  <a:t>&amp;num4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(num4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주소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)</a:t>
                </a:r>
                <a:endParaRPr lang="ko-KR" altLang="en-US" sz="1600" b="1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7247150" y="2857496"/>
              <a:ext cx="1754006" cy="1274009"/>
              <a:chOff x="1920703" y="1000108"/>
              <a:chExt cx="1754006" cy="1274009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2040241" y="1312029"/>
                <a:ext cx="1591709" cy="962088"/>
                <a:chOff x="5762696" y="4310006"/>
                <a:chExt cx="1591709" cy="962088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5786446" y="4357694"/>
                  <a:ext cx="1567959" cy="914400"/>
                  <a:chOff x="5357818" y="3786190"/>
                  <a:chExt cx="1567959" cy="914400"/>
                </a:xfrm>
              </p:grpSpPr>
              <p:sp>
                <p:nvSpPr>
                  <p:cNvPr id="1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4637" y="4036129"/>
                    <a:ext cx="65114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/>
                    <a:r>
                      <a:rPr lang="en-US" altLang="ko-KR" sz="1400" dirty="0" smtClean="0">
                        <a:solidFill>
                          <a:prstClr val="black"/>
                        </a:solidFill>
                      </a:rPr>
                      <a:t>num5</a:t>
                    </a:r>
                    <a:endParaRPr lang="en-US" altLang="ko-KR" dirty="0"/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5357818" y="3786190"/>
                    <a:ext cx="914400" cy="9144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2800" dirty="0" smtClean="0">
                        <a:solidFill>
                          <a:schemeClr val="bg1"/>
                        </a:solidFill>
                      </a:rPr>
                      <a:t>1</a:t>
                    </a:r>
                    <a:endParaRPr lang="ko-KR" altLang="en-US" sz="2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7" name="순서도: 연결자 16"/>
                <p:cNvSpPr/>
                <p:nvPr/>
              </p:nvSpPr>
              <p:spPr>
                <a:xfrm>
                  <a:off x="5762696" y="4310006"/>
                  <a:ext cx="71438" cy="100010"/>
                </a:xfrm>
                <a:prstGeom prst="flowChartConnector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TextBox 73"/>
              <p:cNvSpPr txBox="1"/>
              <p:nvPr/>
            </p:nvSpPr>
            <p:spPr>
              <a:xfrm>
                <a:off x="1920703" y="1000108"/>
                <a:ext cx="17540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 smtClean="0"/>
                  <a:t>&amp;num5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(num5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주소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)</a:t>
                </a:r>
                <a:endParaRPr lang="ko-KR" altLang="en-US" sz="16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④ 증감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prstClr val="black"/>
                </a:solidFill>
              </a:rPr>
              <a:t>++, -- </a:t>
            </a:r>
            <a:r>
              <a:rPr lang="ko-KR" altLang="en-US" b="1" dirty="0" smtClean="0">
                <a:solidFill>
                  <a:prstClr val="black"/>
                </a:solidFill>
              </a:rPr>
              <a:t>기호를 이용하는 연산자 </a:t>
            </a:r>
            <a:r>
              <a:rPr lang="en-US" altLang="ko-KR" b="1" dirty="0" smtClean="0">
                <a:solidFill>
                  <a:prstClr val="black"/>
                </a:solidFill>
              </a:rPr>
              <a:t>(1</a:t>
            </a:r>
            <a:r>
              <a:rPr lang="ko-KR" altLang="en-US" b="1" dirty="0" smtClean="0">
                <a:solidFill>
                  <a:prstClr val="black"/>
                </a:solidFill>
              </a:rPr>
              <a:t>증가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</a:rPr>
              <a:t>또는 </a:t>
            </a:r>
            <a:r>
              <a:rPr lang="en-US" altLang="ko-KR" b="1" dirty="0" smtClean="0">
                <a:solidFill>
                  <a:prstClr val="black"/>
                </a:solidFill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</a:rPr>
              <a:t>감소 시키는 연산자</a:t>
            </a:r>
            <a:r>
              <a:rPr lang="en-US" altLang="ko-KR" b="1" dirty="0" smtClean="0">
                <a:solidFill>
                  <a:prstClr val="black"/>
                </a:solidFill>
              </a:rPr>
              <a:t>)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85786" y="2214554"/>
          <a:ext cx="7500990" cy="2857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6887"/>
                <a:gridCol w="5834103"/>
              </a:tblGrid>
              <a:tr h="571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증감 연산자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571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++a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선 증가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후 연산 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먼저 증가하고 그 다음 연산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a++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선 연산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후 증가 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먼저 연산하고 그 다음 증가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--a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선 감소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후 연산 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먼저 감소하고 그 다음 연산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a--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선 연산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후 감소 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먼저 연산하고 그 다음 감소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(11/23)---[5-6.c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214422"/>
            <a:ext cx="8643998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num1=10;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num1</a:t>
            </a:r>
            <a:r>
              <a:rPr lang="en-US" altLang="ko-KR" dirty="0" smtClean="0"/>
              <a:t>);	//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10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num1++;		// num1 = num1 + 1;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num1</a:t>
            </a:r>
            <a:r>
              <a:rPr lang="en-US" altLang="ko-KR" dirty="0" smtClean="0"/>
              <a:t>);	//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11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  ++num1;		// num1 = num1 + 1;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num1</a:t>
            </a:r>
            <a:r>
              <a:rPr lang="en-US" altLang="ko-KR" dirty="0" smtClean="0"/>
              <a:t>);	//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12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--num1;		// num1 = num1 - 1;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num1</a:t>
            </a:r>
            <a:r>
              <a:rPr lang="en-US" altLang="ko-KR" dirty="0" smtClean="0"/>
              <a:t>);	 //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 11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num1--;		// num1 = num1 - 1;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num1</a:t>
            </a:r>
            <a:r>
              <a:rPr lang="en-US" altLang="ko-KR" dirty="0" smtClean="0"/>
              <a:t>);	//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(12/23)---[5-7.c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785926"/>
            <a:ext cx="8572560" cy="397031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#include&lt;stdio.h&gt;</a:t>
            </a:r>
          </a:p>
          <a:p>
            <a:r>
              <a:rPr lang="en-US" altLang="ko-KR" dirty="0" smtClean="0">
                <a:latin typeface="+mj-lt"/>
              </a:rPr>
              <a:t>int main(void)</a:t>
            </a:r>
          </a:p>
          <a:p>
            <a:r>
              <a:rPr lang="en-US" altLang="ko-KR" dirty="0" smtClean="0">
                <a:latin typeface="+mj-lt"/>
              </a:rPr>
              <a:t>{</a:t>
            </a:r>
          </a:p>
          <a:p>
            <a:r>
              <a:rPr lang="en-US" altLang="ko-KR" dirty="0" smtClean="0">
                <a:latin typeface="+mj-lt"/>
              </a:rPr>
              <a:t>   int num1=10, num2=10;</a:t>
            </a:r>
          </a:p>
          <a:p>
            <a:r>
              <a:rPr lang="en-US" altLang="ko-KR" dirty="0" smtClean="0">
                <a:latin typeface="+mj-lt"/>
              </a:rPr>
              <a:t>   int a, b;</a:t>
            </a: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   a = ++num1;			// </a:t>
            </a:r>
            <a:r>
              <a:rPr lang="ko-KR" altLang="en-US" dirty="0" smtClean="0">
                <a:latin typeface="+mj-lt"/>
              </a:rPr>
              <a:t>전위 방식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선 증가 후 연산 </a:t>
            </a:r>
          </a:p>
          <a:p>
            <a:r>
              <a:rPr lang="en-US" altLang="ko-KR" dirty="0" smtClean="0">
                <a:latin typeface="+mj-lt"/>
              </a:rPr>
              <a:t>   printf("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%d</a:t>
            </a:r>
            <a:r>
              <a:rPr lang="en-US" altLang="ko-KR" dirty="0" smtClean="0">
                <a:latin typeface="+mj-lt"/>
              </a:rPr>
              <a:t>, 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%d</a:t>
            </a:r>
            <a:r>
              <a:rPr lang="en-US" altLang="ko-KR" dirty="0" smtClean="0">
                <a:latin typeface="+mj-lt"/>
              </a:rPr>
              <a:t> \n", 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a</a:t>
            </a:r>
            <a:r>
              <a:rPr lang="en-US" altLang="ko-KR" dirty="0" smtClean="0">
                <a:latin typeface="+mj-lt"/>
              </a:rPr>
              <a:t>, 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num1</a:t>
            </a:r>
            <a:r>
              <a:rPr lang="en-US" altLang="ko-KR" dirty="0" smtClean="0">
                <a:latin typeface="+mj-lt"/>
              </a:rPr>
              <a:t>);	// </a:t>
            </a:r>
            <a:r>
              <a:rPr lang="ko-KR" altLang="en-US" dirty="0" smtClean="0">
                <a:latin typeface="+mj-lt"/>
              </a:rPr>
              <a:t>결과는 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11, 11</a:t>
            </a:r>
            <a:r>
              <a:rPr lang="en-US" altLang="ko-KR" dirty="0" smtClean="0">
                <a:latin typeface="+mj-lt"/>
              </a:rPr>
              <a:t>	</a:t>
            </a: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   b = num2++;			// </a:t>
            </a:r>
            <a:r>
              <a:rPr lang="ko-KR" altLang="en-US" dirty="0" smtClean="0">
                <a:latin typeface="+mj-lt"/>
              </a:rPr>
              <a:t>후위 방식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선 연산 후 증가</a:t>
            </a:r>
          </a:p>
          <a:p>
            <a:r>
              <a:rPr lang="en-US" altLang="ko-KR" dirty="0" smtClean="0">
                <a:latin typeface="+mj-lt"/>
              </a:rPr>
              <a:t>   printf("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%d</a:t>
            </a:r>
            <a:r>
              <a:rPr lang="en-US" altLang="ko-KR" dirty="0" smtClean="0">
                <a:latin typeface="+mj-lt"/>
              </a:rPr>
              <a:t>, 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%d</a:t>
            </a:r>
            <a:r>
              <a:rPr lang="en-US" altLang="ko-KR" dirty="0" smtClean="0">
                <a:latin typeface="+mj-lt"/>
              </a:rPr>
              <a:t> \n", 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b</a:t>
            </a:r>
            <a:r>
              <a:rPr lang="en-US" altLang="ko-KR" dirty="0" smtClean="0">
                <a:latin typeface="+mj-lt"/>
              </a:rPr>
              <a:t>, 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num2)</a:t>
            </a:r>
            <a:r>
              <a:rPr lang="en-US" altLang="ko-KR" dirty="0" smtClean="0">
                <a:latin typeface="+mj-lt"/>
              </a:rPr>
              <a:t>;	// </a:t>
            </a:r>
            <a:r>
              <a:rPr lang="ko-KR" altLang="en-US" dirty="0" smtClean="0">
                <a:latin typeface="+mj-lt"/>
              </a:rPr>
              <a:t>결과는 </a:t>
            </a:r>
            <a:r>
              <a:rPr lang="en-US" altLang="ko-KR" b="1" dirty="0" smtClean="0">
                <a:solidFill>
                  <a:srgbClr val="00B050"/>
                </a:solidFill>
                <a:latin typeface="+mj-lt"/>
              </a:rPr>
              <a:t>10, 11</a:t>
            </a: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   return 0;</a:t>
            </a:r>
          </a:p>
          <a:p>
            <a:r>
              <a:rPr lang="en-US" altLang="ko-KR" dirty="0" smtClean="0">
                <a:latin typeface="+mj-lt"/>
              </a:rPr>
              <a:t>}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(13/23)---[5-8.c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571612"/>
            <a:ext cx="8572560" cy="452431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num1=10, num2=10;</a:t>
            </a:r>
          </a:p>
          <a:p>
            <a:r>
              <a:rPr lang="en-US" altLang="ko-KR" dirty="0" smtClean="0"/>
              <a:t>   int a, b;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num1 = num1 + 1;		// </a:t>
            </a:r>
            <a:r>
              <a:rPr lang="ko-KR" altLang="en-US" dirty="0" smtClean="0"/>
              <a:t>선 증가 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a = num1;			// </a:t>
            </a:r>
            <a:r>
              <a:rPr lang="ko-KR" altLang="en-US" dirty="0" smtClean="0"/>
              <a:t>후 연산 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num1</a:t>
            </a:r>
            <a:r>
              <a:rPr lang="en-US" altLang="ko-KR" dirty="0" smtClean="0"/>
              <a:t>);	// </a:t>
            </a:r>
            <a:r>
              <a:rPr lang="ko-KR" altLang="en-US" dirty="0" smtClean="0"/>
              <a:t>결과는 </a:t>
            </a:r>
            <a:r>
              <a:rPr lang="en-US" altLang="ko-KR" b="1" dirty="0" smtClean="0">
                <a:solidFill>
                  <a:srgbClr val="00B050"/>
                </a:solidFill>
              </a:rPr>
              <a:t>11, 11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b = num2;			// </a:t>
            </a:r>
            <a:r>
              <a:rPr lang="ko-KR" altLang="en-US" dirty="0" smtClean="0"/>
              <a:t>선 연산</a:t>
            </a:r>
          </a:p>
          <a:p>
            <a:r>
              <a:rPr lang="en-US" altLang="ko-KR" dirty="0" smtClean="0"/>
              <a:t>   num2 = num2 + 1;		// </a:t>
            </a:r>
            <a:r>
              <a:rPr lang="ko-KR" altLang="en-US" dirty="0" smtClean="0"/>
              <a:t>후 증가 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b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num2)</a:t>
            </a:r>
            <a:r>
              <a:rPr lang="en-US" altLang="ko-KR" dirty="0" smtClean="0"/>
              <a:t>;	// </a:t>
            </a:r>
            <a:r>
              <a:rPr lang="ko-KR" altLang="en-US" dirty="0" smtClean="0"/>
              <a:t>결과는 </a:t>
            </a:r>
            <a:r>
              <a:rPr lang="en-US" altLang="ko-KR" b="1" dirty="0" smtClean="0">
                <a:solidFill>
                  <a:srgbClr val="00B050"/>
                </a:solidFill>
              </a:rPr>
              <a:t>10, 11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(14/23)---[5-9.c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857364"/>
            <a:ext cx="8572560" cy="409342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num1=10, num2=10;</a:t>
            </a:r>
          </a:p>
          <a:p>
            <a:r>
              <a:rPr lang="en-US" altLang="ko-KR" sz="2000" dirty="0" smtClean="0"/>
              <a:t>	</a:t>
            </a:r>
          </a:p>
          <a:p>
            <a:r>
              <a:rPr lang="en-US" altLang="ko-KR" sz="2000" dirty="0" smtClean="0"/>
              <a:t>   printf("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++num1</a:t>
            </a:r>
            <a:r>
              <a:rPr lang="en-US" altLang="ko-KR" sz="2000" dirty="0" smtClean="0"/>
              <a:t>);	// </a:t>
            </a:r>
            <a:r>
              <a:rPr lang="ko-KR" altLang="en-US" sz="2000" dirty="0" smtClean="0"/>
              <a:t>결과는 </a:t>
            </a:r>
            <a:r>
              <a:rPr lang="en-US" altLang="ko-KR" sz="2000" dirty="0" smtClean="0"/>
              <a:t>11</a:t>
            </a:r>
          </a:p>
          <a:p>
            <a:r>
              <a:rPr lang="en-US" altLang="ko-KR" sz="2000" dirty="0" smtClean="0"/>
              <a:t>   printf("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num1</a:t>
            </a:r>
            <a:r>
              <a:rPr lang="en-US" altLang="ko-KR" sz="2000" dirty="0" smtClean="0"/>
              <a:t>);	// </a:t>
            </a:r>
            <a:r>
              <a:rPr lang="ko-KR" altLang="en-US" sz="2000" dirty="0" smtClean="0"/>
              <a:t>결과는 </a:t>
            </a:r>
            <a:r>
              <a:rPr lang="en-US" altLang="ko-KR" sz="2000" dirty="0" smtClean="0"/>
              <a:t>11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printf("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 </a:t>
            </a:r>
            <a:r>
              <a:rPr lang="en-US" altLang="ko-KR" sz="2000" dirty="0" smtClean="0"/>
              <a:t>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num2++</a:t>
            </a:r>
            <a:r>
              <a:rPr lang="en-US" altLang="ko-KR" sz="2000" dirty="0" smtClean="0"/>
              <a:t>);	// </a:t>
            </a:r>
            <a:r>
              <a:rPr lang="ko-KR" altLang="en-US" sz="2000" dirty="0" smtClean="0"/>
              <a:t>결과는 </a:t>
            </a:r>
            <a:r>
              <a:rPr lang="en-US" altLang="ko-KR" sz="2000" dirty="0" smtClean="0"/>
              <a:t>10</a:t>
            </a:r>
          </a:p>
          <a:p>
            <a:r>
              <a:rPr lang="en-US" altLang="ko-KR" sz="2000" dirty="0" smtClean="0"/>
              <a:t>   printf("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num2</a:t>
            </a:r>
            <a:r>
              <a:rPr lang="en-US" altLang="ko-KR" sz="2000" dirty="0" smtClean="0"/>
              <a:t>);	// </a:t>
            </a:r>
            <a:r>
              <a:rPr lang="ko-KR" altLang="en-US" sz="2000" dirty="0" smtClean="0"/>
              <a:t>결과는 </a:t>
            </a:r>
            <a:r>
              <a:rPr lang="en-US" altLang="ko-KR" sz="2000" dirty="0" smtClean="0"/>
              <a:t>11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2553606"/>
            <a:ext cx="731255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변수와 변수의 시작 주소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3482300"/>
            <a:ext cx="731255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5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.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연산자의 종류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28195" y="4391035"/>
            <a:ext cx="731255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5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. 3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비트 연산자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(15/23)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⑤ 관계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관계를 비교하여 </a:t>
            </a:r>
            <a:r>
              <a:rPr lang="ko-KR" altLang="en-US" b="1" dirty="0" smtClean="0">
                <a:solidFill>
                  <a:srgbClr val="00B050"/>
                </a:solidFill>
              </a:rPr>
              <a:t>참</a:t>
            </a:r>
            <a:r>
              <a:rPr lang="en-US" altLang="ko-KR" b="1" dirty="0" smtClean="0">
                <a:solidFill>
                  <a:srgbClr val="00B050"/>
                </a:solidFill>
              </a:rPr>
              <a:t>(True)</a:t>
            </a:r>
            <a:r>
              <a:rPr lang="ko-KR" altLang="en-US" b="1" dirty="0" smtClean="0"/>
              <a:t>과 </a:t>
            </a:r>
            <a:r>
              <a:rPr lang="ko-KR" altLang="en-US" b="1" dirty="0" smtClean="0">
                <a:solidFill>
                  <a:srgbClr val="00B050"/>
                </a:solidFill>
              </a:rPr>
              <a:t>거짓</a:t>
            </a:r>
            <a:r>
              <a:rPr lang="en-US" altLang="ko-KR" b="1" dirty="0" smtClean="0">
                <a:solidFill>
                  <a:srgbClr val="00B050"/>
                </a:solidFill>
              </a:rPr>
              <a:t>(False)</a:t>
            </a:r>
            <a:r>
              <a:rPr lang="ko-KR" altLang="en-US" b="1" dirty="0" smtClean="0"/>
              <a:t>으로 결론짓는 연산자</a:t>
            </a:r>
            <a:endParaRPr lang="en-US" altLang="ko-KR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5720" y="2357430"/>
          <a:ext cx="8643998" cy="3017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4493"/>
                <a:gridCol w="991932"/>
                <a:gridCol w="4206535"/>
                <a:gridCol w="22410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관계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&gt;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a&gt;b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가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보다 클지를 비교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1(</a:t>
                      </a:r>
                      <a:r>
                        <a:rPr lang="ko-KR" altLang="en-US" sz="2000" dirty="0" smtClean="0"/>
                        <a:t>참</a:t>
                      </a:r>
                      <a:r>
                        <a:rPr lang="en-US" altLang="ko-KR" sz="2000" dirty="0" smtClean="0"/>
                        <a:t>), 0(</a:t>
                      </a:r>
                      <a:r>
                        <a:rPr lang="ko-KR" altLang="en-US" sz="2000" dirty="0" smtClean="0"/>
                        <a:t>거짓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&lt;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a&lt;b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a</a:t>
                      </a:r>
                      <a:r>
                        <a:rPr lang="ko-KR" altLang="en-US" sz="2000" dirty="0" smtClean="0"/>
                        <a:t>가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보다 작을지를 비교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1(</a:t>
                      </a:r>
                      <a:r>
                        <a:rPr lang="ko-KR" altLang="en-US" sz="2000" dirty="0" smtClean="0"/>
                        <a:t>참</a:t>
                      </a:r>
                      <a:r>
                        <a:rPr lang="en-US" altLang="ko-KR" sz="2000" dirty="0" smtClean="0"/>
                        <a:t>), 0(</a:t>
                      </a:r>
                      <a:r>
                        <a:rPr lang="ko-KR" altLang="en-US" sz="2000" dirty="0" smtClean="0"/>
                        <a:t>거짓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&gt;=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a&gt;=b</a:t>
                      </a:r>
                      <a:endParaRPr lang="ko-KR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가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보다 크거나 같을지를 비교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1(</a:t>
                      </a:r>
                      <a:r>
                        <a:rPr lang="ko-KR" altLang="en-US" sz="2000" dirty="0" smtClean="0"/>
                        <a:t>참</a:t>
                      </a:r>
                      <a:r>
                        <a:rPr lang="en-US" altLang="ko-KR" sz="2000" dirty="0" smtClean="0"/>
                        <a:t>), 0(</a:t>
                      </a:r>
                      <a:r>
                        <a:rPr lang="ko-KR" altLang="en-US" sz="2000" dirty="0" smtClean="0"/>
                        <a:t>거짓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&lt;=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a&lt;=b</a:t>
                      </a:r>
                      <a:endParaRPr lang="ko-KR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a</a:t>
                      </a:r>
                      <a:r>
                        <a:rPr lang="ko-KR" altLang="en-US" sz="2000" dirty="0" smtClean="0"/>
                        <a:t>가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보다 작거나 같을지를 비교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1(</a:t>
                      </a:r>
                      <a:r>
                        <a:rPr lang="ko-KR" altLang="en-US" sz="2000" dirty="0" smtClean="0"/>
                        <a:t>참</a:t>
                      </a:r>
                      <a:r>
                        <a:rPr lang="en-US" altLang="ko-KR" sz="2000" dirty="0" smtClean="0"/>
                        <a:t>), 0(</a:t>
                      </a:r>
                      <a:r>
                        <a:rPr lang="ko-KR" altLang="en-US" sz="2000" dirty="0" smtClean="0"/>
                        <a:t>거짓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==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a==b</a:t>
                      </a:r>
                      <a:endParaRPr lang="ko-KR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가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보다 같을지를 비교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1(</a:t>
                      </a:r>
                      <a:r>
                        <a:rPr lang="ko-KR" altLang="en-US" sz="2000" dirty="0" smtClean="0"/>
                        <a:t>참</a:t>
                      </a:r>
                      <a:r>
                        <a:rPr lang="en-US" altLang="ko-KR" sz="2000" dirty="0" smtClean="0"/>
                        <a:t>), 0(</a:t>
                      </a:r>
                      <a:r>
                        <a:rPr lang="ko-KR" altLang="en-US" sz="2000" dirty="0" smtClean="0"/>
                        <a:t>거짓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!=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a!=b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가 </a:t>
                      </a:r>
                      <a:r>
                        <a:rPr lang="en-US" altLang="ko-KR" sz="2000" dirty="0" smtClean="0"/>
                        <a:t>b</a:t>
                      </a:r>
                      <a:r>
                        <a:rPr lang="ko-KR" altLang="en-US" sz="2000" dirty="0" smtClean="0"/>
                        <a:t>보다 같지 않을지를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1(</a:t>
                      </a:r>
                      <a:r>
                        <a:rPr lang="ko-KR" altLang="en-US" sz="2000" dirty="0" smtClean="0"/>
                        <a:t>참</a:t>
                      </a:r>
                      <a:r>
                        <a:rPr lang="en-US" altLang="ko-KR" sz="2000" dirty="0" smtClean="0"/>
                        <a:t>), 0(</a:t>
                      </a:r>
                      <a:r>
                        <a:rPr lang="ko-KR" altLang="en-US" sz="2000" dirty="0" smtClean="0"/>
                        <a:t>거짓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(16/23)---[5-10.c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357298"/>
            <a:ext cx="8786874" cy="507831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num1=2, num2=4;</a:t>
            </a:r>
          </a:p>
          <a:p>
            <a:r>
              <a:rPr lang="en-US" altLang="ko-KR" dirty="0" smtClean="0"/>
              <a:t>   int result1, result2, result3, result4;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result1 = (num1 &gt; num2);  </a:t>
            </a:r>
          </a:p>
          <a:p>
            <a:r>
              <a:rPr lang="en-US" altLang="ko-KR" dirty="0" smtClean="0"/>
              <a:t>   result2 = (num1 &lt;= num2);</a:t>
            </a:r>
          </a:p>
          <a:p>
            <a:r>
              <a:rPr lang="en-US" altLang="ko-KR" dirty="0" smtClean="0"/>
              <a:t>   result3 = (num1 == num2);</a:t>
            </a:r>
          </a:p>
          <a:p>
            <a:r>
              <a:rPr lang="en-US" altLang="ko-KR" dirty="0" smtClean="0"/>
              <a:t>   result4 = (num1 != num2);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printf("result1</a:t>
            </a:r>
            <a:r>
              <a:rPr lang="ko-KR" altLang="en-US" dirty="0" smtClean="0"/>
              <a:t>에 저장된 값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result1</a:t>
            </a:r>
            <a:r>
              <a:rPr lang="en-US" altLang="ko-KR" dirty="0" smtClean="0"/>
              <a:t>);   // 0(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printf("result2</a:t>
            </a:r>
            <a:r>
              <a:rPr lang="ko-KR" altLang="en-US" dirty="0" smtClean="0"/>
              <a:t>에 저장된 값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\n“, </a:t>
            </a:r>
            <a:r>
              <a:rPr lang="en-US" altLang="ko-KR" b="1" dirty="0" smtClean="0">
                <a:solidFill>
                  <a:srgbClr val="00B050"/>
                </a:solidFill>
              </a:rPr>
              <a:t>result2</a:t>
            </a:r>
            <a:r>
              <a:rPr lang="en-US" altLang="ko-KR" dirty="0" smtClean="0"/>
              <a:t>);   // 1(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printf("result3</a:t>
            </a:r>
            <a:r>
              <a:rPr lang="ko-KR" altLang="en-US" dirty="0" smtClean="0"/>
              <a:t>에 저장된 값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result3</a:t>
            </a:r>
            <a:r>
              <a:rPr lang="en-US" altLang="ko-KR" dirty="0" smtClean="0"/>
              <a:t>);   // 0(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printf("result4</a:t>
            </a:r>
            <a:r>
              <a:rPr lang="ko-KR" altLang="en-US" dirty="0" smtClean="0"/>
              <a:t>에 저장된 값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result4</a:t>
            </a:r>
            <a:r>
              <a:rPr lang="en-US" altLang="ko-KR" dirty="0" smtClean="0"/>
              <a:t>);   // 1(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(17/23)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⑥ 논리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&amp;&amp;  :  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논리곱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b="1" dirty="0" smtClean="0"/>
              <a:t>||    :</a:t>
            </a:r>
            <a:r>
              <a:rPr lang="en-US" altLang="ko-KR" dirty="0" smtClean="0"/>
              <a:t>     OR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(</a:t>
            </a:r>
            <a:r>
              <a:rPr lang="ko-KR" altLang="en-US" dirty="0" smtClean="0"/>
              <a:t>논리합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b="1" dirty="0" smtClean="0"/>
              <a:t>!	   :   </a:t>
            </a:r>
            <a:r>
              <a:rPr lang="en-US" altLang="ko-KR" dirty="0" smtClean="0"/>
              <a:t>NOT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논리 부정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3042" y="3786190"/>
          <a:ext cx="578648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620"/>
                <a:gridCol w="1446620"/>
                <a:gridCol w="1446620"/>
                <a:gridCol w="14466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피연산자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피연산자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&amp;&amp;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&amp;&amp;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&amp;&amp;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&amp;&amp;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    1(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 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05340" y="342162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&amp;&amp;</a:t>
            </a:r>
            <a:r>
              <a:rPr lang="ko-KR" altLang="en-US" b="1" dirty="0" smtClean="0">
                <a:solidFill>
                  <a:srgbClr val="0000FF"/>
                </a:solidFill>
              </a:rPr>
              <a:t>연산자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(18/23)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71617" y="4745372"/>
          <a:ext cx="578648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620"/>
                <a:gridCol w="1446620"/>
                <a:gridCol w="1446620"/>
                <a:gridCol w="14466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연산자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피연산자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79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!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!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43042" y="2003428"/>
          <a:ext cx="578648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620"/>
                <a:gridCol w="1446620"/>
                <a:gridCol w="1446620"/>
                <a:gridCol w="14466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피연산자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피연산자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||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||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||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||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95898" y="163671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|| </a:t>
            </a:r>
            <a:r>
              <a:rPr lang="ko-KR" altLang="en-US" b="1" dirty="0" smtClean="0">
                <a:solidFill>
                  <a:srgbClr val="0000FF"/>
                </a:solidFill>
              </a:rPr>
              <a:t>연산자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7646" y="4357694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! </a:t>
            </a:r>
            <a:r>
              <a:rPr lang="ko-KR" altLang="en-US" b="1" dirty="0" smtClean="0">
                <a:solidFill>
                  <a:srgbClr val="0000FF"/>
                </a:solidFill>
              </a:rPr>
              <a:t>연산자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(19/23)---[5-11.c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1571612"/>
            <a:ext cx="6170535" cy="452431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num1=2, num2=3, num3=5;</a:t>
            </a:r>
          </a:p>
          <a:p>
            <a:r>
              <a:rPr lang="en-US" altLang="ko-KR" dirty="0" smtClean="0"/>
              <a:t>   int </a:t>
            </a:r>
            <a:r>
              <a:rPr lang="en-US" altLang="ko-KR" b="1" dirty="0" smtClean="0">
                <a:solidFill>
                  <a:srgbClr val="0000FF"/>
                </a:solidFill>
              </a:rPr>
              <a:t>result1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result2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result3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result1</a:t>
            </a:r>
            <a:r>
              <a:rPr lang="en-US" altLang="ko-KR" dirty="0" smtClean="0"/>
              <a:t> = (num1&gt;0) </a:t>
            </a:r>
            <a:r>
              <a:rPr lang="en-US" altLang="ko-KR" b="1" dirty="0" smtClean="0">
                <a:solidFill>
                  <a:srgbClr val="FF0000"/>
                </a:solidFill>
              </a:rPr>
              <a:t>&amp;&amp;</a:t>
            </a:r>
            <a:r>
              <a:rPr lang="en-US" altLang="ko-KR" dirty="0" smtClean="0"/>
              <a:t> (num2&lt;10);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result2</a:t>
            </a:r>
            <a:r>
              <a:rPr lang="en-US" altLang="ko-KR" dirty="0" smtClean="0"/>
              <a:t> = (num2&lt;=2) </a:t>
            </a:r>
            <a:r>
              <a:rPr lang="en-US" altLang="ko-KR" b="1" dirty="0" smtClean="0">
                <a:solidFill>
                  <a:srgbClr val="FF0000"/>
                </a:solidFill>
              </a:rPr>
              <a:t>||</a:t>
            </a:r>
            <a:r>
              <a:rPr lang="en-US" altLang="ko-KR" dirty="0" smtClean="0"/>
              <a:t> (num3&gt;5);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result3</a:t>
            </a:r>
            <a:r>
              <a:rPr lang="en-US" altLang="ko-KR" dirty="0" smtClean="0"/>
              <a:t> = 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r>
              <a:rPr lang="en-US" altLang="ko-KR" dirty="0" smtClean="0"/>
              <a:t>num3;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printf("result1</a:t>
            </a:r>
            <a:r>
              <a:rPr lang="ko-KR" altLang="en-US" dirty="0" smtClean="0"/>
              <a:t>에 저장된 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result1</a:t>
            </a:r>
            <a:r>
              <a:rPr lang="en-US" altLang="ko-KR" dirty="0" smtClean="0"/>
              <a:t>);  // 1(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printf("result2</a:t>
            </a:r>
            <a:r>
              <a:rPr lang="ko-KR" altLang="en-US" dirty="0" smtClean="0"/>
              <a:t>에 저장된 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result2</a:t>
            </a:r>
            <a:r>
              <a:rPr lang="en-US" altLang="ko-KR" dirty="0" smtClean="0"/>
              <a:t>);  // 0(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printf("result3</a:t>
            </a:r>
            <a:r>
              <a:rPr lang="ko-KR" altLang="en-US" dirty="0" smtClean="0"/>
              <a:t>에 저장된 값 </a:t>
            </a:r>
            <a:r>
              <a:rPr lang="en-US" altLang="ko-KR" b="1" dirty="0" smtClean="0">
                <a:solidFill>
                  <a:srgbClr val="0000FF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00FF"/>
                </a:solidFill>
              </a:rPr>
              <a:t>result3</a:t>
            </a:r>
            <a:r>
              <a:rPr lang="en-US" altLang="ko-KR" dirty="0" smtClean="0"/>
              <a:t>);  // 0(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(20/23)---[5-11.c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35854" y="2057390"/>
            <a:ext cx="8450988" cy="3514750"/>
            <a:chOff x="335854" y="2357430"/>
            <a:chExt cx="8450988" cy="3086122"/>
          </a:xfrm>
        </p:grpSpPr>
        <p:sp>
          <p:nvSpPr>
            <p:cNvPr id="7" name="직사각형 6"/>
            <p:cNvSpPr/>
            <p:nvPr/>
          </p:nvSpPr>
          <p:spPr>
            <a:xfrm>
              <a:off x="1966895" y="4786323"/>
              <a:ext cx="714380" cy="28575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3" descr="C:\Documents and Settings\user\바탕 화면\C 본색\그림PART1-567장\Ch05_17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54" y="2357430"/>
              <a:ext cx="8365262" cy="3071834"/>
            </a:xfrm>
            <a:prstGeom prst="rect">
              <a:avLst/>
            </a:prstGeom>
            <a:noFill/>
          </p:spPr>
        </p:pic>
        <p:sp>
          <p:nvSpPr>
            <p:cNvPr id="9" name="직사각형 8"/>
            <p:cNvSpPr/>
            <p:nvPr/>
          </p:nvSpPr>
          <p:spPr>
            <a:xfrm>
              <a:off x="2119295" y="4938723"/>
              <a:ext cx="714380" cy="28575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05457" y="4938724"/>
              <a:ext cx="714380" cy="28575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72462" y="4938724"/>
              <a:ext cx="714380" cy="28575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76313" y="3738566"/>
              <a:ext cx="957269" cy="35719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72000" y="3733803"/>
              <a:ext cx="957269" cy="35719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05668" y="3743328"/>
              <a:ext cx="957269" cy="35719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rot="16200000" flipH="1">
              <a:off x="1892281" y="3893347"/>
              <a:ext cx="3071834" cy="158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 flipH="1">
              <a:off x="5178429" y="3906841"/>
              <a:ext cx="3071834" cy="158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(21/23)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⑦ 조건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’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로 이루어진 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조건식</a:t>
            </a:r>
            <a:r>
              <a:rPr lang="ko-KR" altLang="en-US" dirty="0" smtClean="0"/>
              <a:t> 판단의 결과로 </a:t>
            </a:r>
            <a:r>
              <a:rPr lang="ko-KR" altLang="en-US" b="1" dirty="0" smtClean="0">
                <a:solidFill>
                  <a:srgbClr val="FF0000"/>
                </a:solidFill>
              </a:rPr>
              <a:t>참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rgbClr val="FF0000"/>
                </a:solidFill>
              </a:rPr>
              <a:t>거짓</a:t>
            </a:r>
            <a:r>
              <a:rPr lang="ko-KR" altLang="en-US" dirty="0" smtClean="0"/>
              <a:t>을 수행</a:t>
            </a:r>
            <a:endParaRPr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928662" y="3643314"/>
            <a:ext cx="2524125" cy="2171700"/>
            <a:chOff x="928662" y="3643314"/>
            <a:chExt cx="2524125" cy="21717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3643314"/>
              <a:ext cx="2524125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타원 6"/>
            <p:cNvSpPr/>
            <p:nvPr/>
          </p:nvSpPr>
          <p:spPr>
            <a:xfrm>
              <a:off x="1552554" y="4929198"/>
              <a:ext cx="357190" cy="28575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00324" y="4429132"/>
              <a:ext cx="357190" cy="28575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85786" y="2143116"/>
            <a:ext cx="3848100" cy="457200"/>
            <a:chOff x="785786" y="2143116"/>
            <a:chExt cx="3848100" cy="457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2143116"/>
              <a:ext cx="3848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타원 9"/>
            <p:cNvSpPr/>
            <p:nvPr/>
          </p:nvSpPr>
          <p:spPr>
            <a:xfrm>
              <a:off x="1795443" y="2195504"/>
              <a:ext cx="357190" cy="35719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328979" y="2190741"/>
              <a:ext cx="357190" cy="35719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(22/23)---[5-12.c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973413"/>
            <a:ext cx="8715436" cy="347787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num1=2, num2=3;</a:t>
            </a:r>
          </a:p>
          <a:p>
            <a:r>
              <a:rPr lang="en-US" altLang="ko-KR" sz="2000" dirty="0" smtClean="0"/>
              <a:t>   int result1;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result1</a:t>
            </a:r>
            <a:r>
              <a:rPr lang="en-US" altLang="ko-KR" sz="2000" dirty="0" smtClean="0"/>
              <a:t> = (num1&gt;num2)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?</a:t>
            </a:r>
            <a:r>
              <a:rPr lang="en-US" altLang="ko-KR" sz="2000" dirty="0" smtClean="0"/>
              <a:t> num1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2000" dirty="0" smtClean="0"/>
              <a:t> num2;</a:t>
            </a:r>
          </a:p>
          <a:p>
            <a:r>
              <a:rPr lang="en-US" altLang="ko-KR" sz="2000" dirty="0" smtClean="0"/>
              <a:t>   printf("result1</a:t>
            </a:r>
            <a:r>
              <a:rPr lang="ko-KR" altLang="en-US" sz="2000" dirty="0" smtClean="0"/>
              <a:t>에 저장된 값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%d</a:t>
            </a:r>
            <a:r>
              <a:rPr lang="en-US" altLang="ko-KR" sz="2000" dirty="0" smtClean="0"/>
              <a:t> \n",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result1</a:t>
            </a:r>
            <a:r>
              <a:rPr lang="en-US" altLang="ko-KR" sz="2000" dirty="0" smtClean="0"/>
              <a:t>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(23/23)---[5-12.c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14348" y="2726762"/>
            <a:ext cx="7598005" cy="2252678"/>
            <a:chOff x="857224" y="4010029"/>
            <a:chExt cx="7598005" cy="1885963"/>
          </a:xfrm>
        </p:grpSpPr>
        <p:pic>
          <p:nvPicPr>
            <p:cNvPr id="7" name="Picture 3" descr="C:\Documents and Settings\user\바탕 화면\C 본색\그림PART1-567장\Ch05_19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24" y="4071942"/>
              <a:ext cx="7598005" cy="1785950"/>
            </a:xfrm>
            <a:prstGeom prst="rect">
              <a:avLst/>
            </a:prstGeom>
            <a:noFill/>
          </p:spPr>
        </p:pic>
        <p:sp>
          <p:nvSpPr>
            <p:cNvPr id="8" name="타원 7"/>
            <p:cNvSpPr/>
            <p:nvPr/>
          </p:nvSpPr>
          <p:spPr>
            <a:xfrm>
              <a:off x="5267330" y="4724409"/>
              <a:ext cx="428628" cy="42862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848491" y="4743459"/>
              <a:ext cx="428628" cy="42862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10008" y="4010029"/>
              <a:ext cx="428628" cy="28575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86116" y="5610240"/>
              <a:ext cx="214314" cy="28575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37766" y="221455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r>
              <a:rPr lang="ko-KR" altLang="en-US" b="1" dirty="0" smtClean="0">
                <a:solidFill>
                  <a:srgbClr val="FF0000"/>
                </a:solidFill>
              </a:rPr>
              <a:t>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비트 연산자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변수와 변수의 시작 주소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비트와 바이트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비트</a:t>
            </a:r>
            <a:r>
              <a:rPr lang="en-US" altLang="ko-KR" b="1" dirty="0" smtClean="0"/>
              <a:t>(Bit) 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진수 값 하나</a:t>
            </a:r>
            <a:r>
              <a:rPr lang="en-US" altLang="ko-KR" b="1" dirty="0" smtClean="0"/>
              <a:t>(0 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1)</a:t>
            </a:r>
            <a:r>
              <a:rPr lang="ko-KR" altLang="en-US" b="1" dirty="0" smtClean="0"/>
              <a:t>를 저장할 수 있는 최소 메모리 공간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1</a:t>
            </a:r>
            <a:r>
              <a:rPr lang="ko-KR" altLang="en-US" b="1" dirty="0" smtClean="0"/>
              <a:t>바이트는 </a:t>
            </a:r>
            <a:r>
              <a:rPr lang="en-US" altLang="ko-KR" b="1" dirty="0" smtClean="0"/>
              <a:t>8</a:t>
            </a:r>
            <a:r>
              <a:rPr lang="ko-KR" altLang="en-US" b="1" dirty="0" smtClean="0"/>
              <a:t>비트</a:t>
            </a:r>
            <a:endParaRPr lang="en-US" altLang="ko-KR" b="1" dirty="0" smtClean="0"/>
          </a:p>
          <a:p>
            <a:pPr lvl="1"/>
            <a:endParaRPr lang="en-US" altLang="ko-KR" dirty="0" smtClean="0"/>
          </a:p>
        </p:txBody>
      </p:sp>
      <p:pic>
        <p:nvPicPr>
          <p:cNvPr id="44034" name="Picture 2" descr="C:\Documents and Settings\user\바탕 화면\C 본색\그림PART1-567장\Ch05_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214818"/>
            <a:ext cx="7813181" cy="1500198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28728" y="2357430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비트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en-US" altLang="ko-KR" dirty="0" smtClean="0">
                          <a:latin typeface="Verdana"/>
                          <a:cs typeface="Vrinda"/>
                        </a:rPr>
                        <a:t>=2</a:t>
                      </a:r>
                      <a:r>
                        <a:rPr lang="ko-KR" altLang="en-US" dirty="0" smtClean="0">
                          <a:latin typeface="Verdana"/>
                          <a:cs typeface="Vrinda"/>
                        </a:rPr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en-US" altLang="ko-KR" dirty="0" smtClean="0">
                          <a:latin typeface="Verdana"/>
                          <a:cs typeface="Vrinda"/>
                        </a:rPr>
                        <a:t>=4</a:t>
                      </a:r>
                      <a:r>
                        <a:rPr lang="ko-KR" altLang="en-US" dirty="0" smtClean="0">
                          <a:latin typeface="Verdana"/>
                          <a:cs typeface="Vrinda"/>
                        </a:rPr>
                        <a:t>개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en-US" altLang="ko-KR" dirty="0" smtClean="0">
                          <a:latin typeface="Verdana"/>
                          <a:cs typeface="Vrinda"/>
                        </a:rPr>
                        <a:t>=8</a:t>
                      </a:r>
                      <a:r>
                        <a:rPr lang="ko-KR" altLang="en-US" dirty="0" smtClean="0">
                          <a:latin typeface="Verdana"/>
                          <a:cs typeface="Vrinda"/>
                        </a:rPr>
                        <a:t>개</a:t>
                      </a:r>
                      <a:r>
                        <a:rPr lang="en-US" altLang="ko-KR" dirty="0" smtClean="0">
                          <a:latin typeface="Verdana"/>
                          <a:cs typeface="Vrinda"/>
                        </a:rPr>
                        <a:t>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en-US" altLang="ko-KR" dirty="0" smtClean="0">
                          <a:latin typeface="Verdana"/>
                          <a:cs typeface="Vrinda"/>
                        </a:rPr>
                        <a:t>ⁿ</a:t>
                      </a:r>
                      <a:r>
                        <a:rPr lang="ko-KR" altLang="en-US" dirty="0" smtClean="0">
                          <a:latin typeface="Verdana"/>
                          <a:cs typeface="Vrinda"/>
                        </a:rPr>
                        <a:t>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10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16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8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ko-KR" dirty="0" smtClean="0"/>
              <a:t>   0~1</a:t>
            </a:r>
            <a:r>
              <a:rPr lang="ko-KR" altLang="en-US" dirty="0" smtClean="0"/>
              <a:t>까지의 숫자를 사용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컴퓨팅 세계 표현법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ko-KR" dirty="0" smtClean="0"/>
              <a:t>  0~9</a:t>
            </a:r>
            <a:r>
              <a:rPr lang="ko-KR" altLang="en-US" dirty="0" smtClean="0"/>
              <a:t>까지의 숫자를 사용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일상적인 표현법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ko-KR" dirty="0" smtClean="0"/>
              <a:t> 0~9</a:t>
            </a:r>
            <a:r>
              <a:rPr lang="ko-KR" altLang="en-US" dirty="0" smtClean="0"/>
              <a:t>까지의 숫자를 사용하고</a:t>
            </a:r>
            <a:r>
              <a:rPr lang="en-US" altLang="ko-KR" dirty="0" smtClean="0"/>
              <a:t>, </a:t>
            </a:r>
          </a:p>
          <a:p>
            <a:pPr lvl="1">
              <a:buNone/>
            </a:pPr>
            <a:r>
              <a:rPr lang="en-US" altLang="ko-KR" dirty="0" smtClean="0"/>
              <a:t>               9 </a:t>
            </a:r>
            <a:r>
              <a:rPr lang="ko-KR" altLang="en-US" dirty="0" smtClean="0"/>
              <a:t>이후부터 </a:t>
            </a:r>
            <a:r>
              <a:rPr lang="en-US" altLang="ko-KR" dirty="0" smtClean="0"/>
              <a:t>a, b, c, d, e, f </a:t>
            </a:r>
            <a:r>
              <a:rPr lang="ko-KR" altLang="en-US" dirty="0" smtClean="0"/>
              <a:t>문자 사용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컴퓨팅 세계 표현법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ko-KR" dirty="0" smtClean="0"/>
              <a:t>   0~7</a:t>
            </a:r>
            <a:r>
              <a:rPr lang="ko-KR" altLang="en-US" dirty="0" smtClean="0"/>
              <a:t>까지의 숫자를 사용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컴퓨팅 세계 표현법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5911" y="1285860"/>
          <a:ext cx="4008899" cy="4114800"/>
        </p:xfrm>
        <a:graphic>
          <a:graphicData uri="http://schemas.openxmlformats.org/drawingml/2006/table">
            <a:tbl>
              <a:tblPr/>
              <a:tblGrid>
                <a:gridCol w="1420850"/>
                <a:gridCol w="941109"/>
                <a:gridCol w="861121"/>
                <a:gridCol w="785819"/>
              </a:tblGrid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latin typeface="굴림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800" b="1" kern="0" dirty="0">
                          <a:latin typeface="굴림"/>
                          <a:ea typeface="맑은 고딕"/>
                          <a:cs typeface="Times New Roman"/>
                        </a:rPr>
                        <a:t>진수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latin typeface="굴림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1800" b="1" kern="0" dirty="0">
                          <a:latin typeface="굴림"/>
                          <a:ea typeface="맑은 고딕"/>
                          <a:cs typeface="Times New Roman"/>
                        </a:rPr>
                        <a:t>진수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561340" algn="ctr"/>
                          <a:tab pos="1123315" algn="r"/>
                        </a:tabLst>
                      </a:pPr>
                      <a:r>
                        <a:rPr lang="en-US" sz="18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16</a:t>
                      </a:r>
                      <a:r>
                        <a:rPr lang="ko-KR" sz="18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진</a:t>
                      </a:r>
                      <a:r>
                        <a:rPr lang="ko-KR" altLang="en-US" sz="18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수</a:t>
                      </a:r>
                      <a:r>
                        <a:rPr lang="en-US" sz="1800" b="1" kern="0" dirty="0">
                          <a:latin typeface="굴림"/>
                          <a:ea typeface="맑은 고딕"/>
                          <a:cs typeface="Times New Roman"/>
                        </a:rPr>
                        <a:t>	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latin typeface="굴림"/>
                          <a:ea typeface="맑은 고딕"/>
                          <a:cs typeface="Times New Roman"/>
                        </a:rPr>
                        <a:t>8</a:t>
                      </a:r>
                      <a:r>
                        <a:rPr lang="ko-KR" sz="1800" b="1" kern="0" dirty="0">
                          <a:latin typeface="굴림"/>
                          <a:ea typeface="맑은 고딕"/>
                          <a:cs typeface="Times New Roman"/>
                        </a:rPr>
                        <a:t>진수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0000 0000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0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0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0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0000 0001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0000 0010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2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2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2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0000 0011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3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3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3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0000 0100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4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4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4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0000 0101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5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5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5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0000 0110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6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6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6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0000 0111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7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7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7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0000 1000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8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8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굴림"/>
                          <a:ea typeface="맑은 고딕"/>
                          <a:cs typeface="Times New Roman"/>
                        </a:rPr>
                        <a:t>10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510121" y="1293116"/>
          <a:ext cx="4008899" cy="4114800"/>
        </p:xfrm>
        <a:graphic>
          <a:graphicData uri="http://schemas.openxmlformats.org/drawingml/2006/table">
            <a:tbl>
              <a:tblPr/>
              <a:tblGrid>
                <a:gridCol w="1420850"/>
                <a:gridCol w="941109"/>
                <a:gridCol w="861121"/>
                <a:gridCol w="785819"/>
              </a:tblGrid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latin typeface="굴림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800" b="1" kern="0" dirty="0">
                          <a:latin typeface="굴림"/>
                          <a:ea typeface="맑은 고딕"/>
                          <a:cs typeface="Times New Roman"/>
                        </a:rPr>
                        <a:t>진수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latin typeface="굴림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1800" b="1" kern="0" dirty="0">
                          <a:latin typeface="굴림"/>
                          <a:ea typeface="맑은 고딕"/>
                          <a:cs typeface="Times New Roman"/>
                        </a:rPr>
                        <a:t>진수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561340" algn="ctr"/>
                          <a:tab pos="1123315" algn="r"/>
                        </a:tabLst>
                      </a:pPr>
                      <a:r>
                        <a:rPr lang="en-US" sz="18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16</a:t>
                      </a:r>
                      <a:r>
                        <a:rPr lang="ko-KR" sz="18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진</a:t>
                      </a:r>
                      <a:r>
                        <a:rPr lang="ko-KR" altLang="en-US" sz="18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수</a:t>
                      </a:r>
                      <a:r>
                        <a:rPr lang="en-US" sz="1800" b="1" kern="0" dirty="0">
                          <a:latin typeface="굴림"/>
                          <a:ea typeface="맑은 고딕"/>
                          <a:cs typeface="Times New Roman"/>
                        </a:rPr>
                        <a:t>	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latin typeface="굴림"/>
                          <a:ea typeface="맑은 고딕"/>
                          <a:cs typeface="Times New Roman"/>
                        </a:rPr>
                        <a:t>8</a:t>
                      </a:r>
                      <a:r>
                        <a:rPr lang="ko-KR" sz="1800" b="1" kern="0" dirty="0">
                          <a:latin typeface="굴림"/>
                          <a:ea typeface="맑은 고딕"/>
                          <a:cs typeface="Times New Roman"/>
                        </a:rPr>
                        <a:t>진수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0000 1001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9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9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11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0000 1010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/>
                          <a:ea typeface="맑은 고딕"/>
                          <a:cs typeface="Times New Roman"/>
                        </a:rPr>
                        <a:t>10</a:t>
                      </a:r>
                      <a:endParaRPr lang="ko-KR" sz="18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/>
                          <a:ea typeface="맑은 고딕"/>
                          <a:cs typeface="Times New Roman"/>
                        </a:rPr>
                        <a:t>a</a:t>
                      </a:r>
                      <a:endParaRPr lang="ko-KR" sz="18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/>
                          <a:ea typeface="맑은 고딕"/>
                          <a:cs typeface="Times New Roman"/>
                        </a:rPr>
                        <a:t>12</a:t>
                      </a:r>
                      <a:endParaRPr lang="ko-KR" sz="18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30000"/>
                      </a:schemeClr>
                    </a:solidFill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0000 1011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11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</a:t>
                      </a:r>
                      <a:endParaRPr lang="ko-KR" sz="1800" b="1" kern="100" dirty="0">
                        <a:solidFill>
                          <a:srgbClr val="FF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13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0000 1100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12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</a:t>
                      </a:r>
                      <a:endParaRPr lang="ko-KR" sz="1800" b="1" kern="100" dirty="0">
                        <a:solidFill>
                          <a:srgbClr val="FF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14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0000 1101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13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</a:t>
                      </a:r>
                      <a:endParaRPr lang="ko-KR" sz="1800" b="1" kern="100" dirty="0">
                        <a:solidFill>
                          <a:srgbClr val="FF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15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0000 1110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14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</a:t>
                      </a:r>
                      <a:endParaRPr lang="ko-KR" sz="1800" b="1" kern="100" dirty="0">
                        <a:solidFill>
                          <a:srgbClr val="FF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16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0000 1111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15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f</a:t>
                      </a:r>
                      <a:endParaRPr lang="ko-KR" sz="1800" b="1" kern="100" dirty="0">
                        <a:solidFill>
                          <a:srgbClr val="FF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17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0001 0000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16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b="1" kern="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10</a:t>
                      </a:r>
                      <a:endParaRPr lang="ko-KR" sz="1800" b="1" kern="100" dirty="0">
                        <a:solidFill>
                          <a:srgbClr val="FF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20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0001 0001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>
                          <a:latin typeface="굴림"/>
                          <a:ea typeface="맑은 고딕"/>
                          <a:cs typeface="Times New Roman"/>
                        </a:rPr>
                        <a:t>17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11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21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데이터 표현 방법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, 10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, 16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, 8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진수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86050" y="5643578"/>
            <a:ext cx="3357586" cy="78581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== 0x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a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== 0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진수로 표현하는 방법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5059" name="Picture 3" descr="C:\Documents and Settings\user\바탕 화면\C 본색\그림PART1-567장\Ch05_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857364"/>
            <a:ext cx="7543203" cy="1643074"/>
          </a:xfrm>
          <a:prstGeom prst="rect">
            <a:avLst/>
          </a:prstGeom>
          <a:noFill/>
        </p:spPr>
      </p:pic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85720" y="3833516"/>
          <a:ext cx="85725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46"/>
                <a:gridCol w="1179710"/>
                <a:gridCol w="1651594"/>
                <a:gridCol w="1258358"/>
                <a:gridCol w="1572946"/>
                <a:gridCol w="13370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</a:t>
                      </a:r>
                      <a:r>
                        <a:rPr lang="en-US" altLang="ko-KR" baseline="0" dirty="0" smtClean="0"/>
                        <a:t> 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0000 1100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0000 0111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</a:t>
                      </a:r>
                      <a:r>
                        <a:rPr lang="en-US" altLang="ko-KR" baseline="0" dirty="0" smtClean="0"/>
                        <a:t> 1101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0000 1110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0000 0100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0000 1010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r>
                        <a:rPr lang="en-US" altLang="ko-KR" baseline="0" dirty="0" smtClean="0"/>
                        <a:t> 0000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0000 1011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0001 0001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진수로 표현하는 방법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Picture 3" descr="C:\Documents and Settings\user\바탕 화면\C 본색\그림PART1-567장\Ch05_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958962"/>
            <a:ext cx="8215370" cy="4086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⑧ 비트 연산자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prstClr val="black"/>
                </a:solidFill>
              </a:rPr>
              <a:t>데이터를 비트 단위로 처리하는 연산자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14414" y="2428869"/>
          <a:ext cx="6858049" cy="33575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735"/>
                <a:gridCol w="1205525"/>
                <a:gridCol w="3964789"/>
              </a:tblGrid>
              <a:tr h="479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비트 연산자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연산식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479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&amp;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&amp; b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비트 단위 </a:t>
                      </a:r>
                      <a:r>
                        <a:rPr lang="en-US" altLang="ko-KR" sz="2000" dirty="0" smtClean="0"/>
                        <a:t>AND </a:t>
                      </a:r>
                      <a:r>
                        <a:rPr lang="ko-KR" altLang="en-US" sz="2000" dirty="0" smtClean="0"/>
                        <a:t>연산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479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|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| b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비트 단위 </a:t>
                      </a:r>
                      <a:r>
                        <a:rPr lang="en-US" altLang="ko-KR" sz="2000" dirty="0" smtClean="0"/>
                        <a:t>OR </a:t>
                      </a:r>
                      <a:r>
                        <a:rPr lang="ko-KR" altLang="en-US" sz="2000" dirty="0" smtClean="0"/>
                        <a:t>연산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479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^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^ b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비트 단위 </a:t>
                      </a:r>
                      <a:r>
                        <a:rPr lang="en-US" altLang="ko-KR" sz="2000" dirty="0" smtClean="0"/>
                        <a:t>XOR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dirty="0" smtClean="0"/>
                        <a:t>연산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479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~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~a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비트 단위 </a:t>
                      </a:r>
                      <a:r>
                        <a:rPr lang="en-US" altLang="ko-KR" sz="2000" dirty="0" smtClean="0"/>
                        <a:t>NOT </a:t>
                      </a:r>
                      <a:r>
                        <a:rPr lang="ko-KR" altLang="en-US" sz="2000" dirty="0" smtClean="0"/>
                        <a:t>연산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479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&lt;&lt;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 &lt;&lt; 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왼쪽으로 세 칸 이동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479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&gt;&gt;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a &gt;&gt;</a:t>
                      </a:r>
                      <a:r>
                        <a:rPr lang="en-US" altLang="ko-KR" sz="2000" dirty="0" smtClean="0"/>
                        <a:t> 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오른쪽으로 한 칸 이동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비트 단위로 </a:t>
            </a:r>
            <a:r>
              <a:rPr lang="en-US" altLang="ko-KR" b="1" dirty="0" smtClean="0"/>
              <a:t>AND </a:t>
            </a:r>
            <a:r>
              <a:rPr lang="ko-KR" altLang="en-US" b="1" dirty="0" smtClean="0"/>
              <a:t>연산을 수행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두 개의 비트가 모두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일 때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을 반환</a:t>
            </a:r>
            <a:endParaRPr lang="en-US" altLang="ko-KR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14414" y="2857496"/>
          <a:ext cx="6357984" cy="2214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9496"/>
                <a:gridCol w="1589496"/>
                <a:gridCol w="1589496"/>
                <a:gridCol w="1589496"/>
              </a:tblGrid>
              <a:tr h="442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피연산자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연산자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피연산자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결과</a:t>
                      </a:r>
                      <a:endParaRPr lang="ko-KR" altLang="en-US" sz="2000" dirty="0"/>
                    </a:p>
                  </a:txBody>
                  <a:tcPr/>
                </a:tc>
              </a:tr>
              <a:tr h="442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&amp;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</a:tr>
              <a:tr h="442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&amp;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</a:tr>
              <a:tr h="442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&amp;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</a:tr>
              <a:tr h="442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&amp;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(7/19)---[5-13.c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29" y="1357298"/>
            <a:ext cx="8817189" cy="347787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num1=20, num2=16;</a:t>
            </a:r>
          </a:p>
          <a:p>
            <a:r>
              <a:rPr lang="en-US" altLang="ko-KR" sz="2000" dirty="0" smtClean="0"/>
              <a:t>   int result1;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result1 = num1 &amp; num2;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비트단위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연산의 결과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%d </a:t>
            </a:r>
            <a:r>
              <a:rPr lang="en-US" altLang="ko-KR" sz="2000" dirty="0" smtClean="0"/>
              <a:t>\n",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result1</a:t>
            </a:r>
            <a:r>
              <a:rPr lang="en-US" altLang="ko-KR" sz="2000" dirty="0" smtClean="0"/>
              <a:t>);   // </a:t>
            </a:r>
            <a:r>
              <a:rPr lang="ko-KR" altLang="en-US" sz="2000" dirty="0" smtClean="0"/>
              <a:t>결과는 </a:t>
            </a:r>
            <a:r>
              <a:rPr lang="en-US" altLang="ko-KR" sz="2000" dirty="0" smtClean="0"/>
              <a:t>16</a:t>
            </a:r>
          </a:p>
          <a:p>
            <a:r>
              <a:rPr lang="en-US" altLang="ko-KR" sz="2000" dirty="0" smtClean="0"/>
              <a:t>   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7" name="Picture 3" descr="C:\Documents and Settings\user\바탕 화면\C 본색\그림PART1-567장\Ch05_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5046442"/>
            <a:ext cx="8786874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비트 단위로 </a:t>
            </a:r>
            <a:r>
              <a:rPr lang="en-US" altLang="ko-KR" b="1" dirty="0" smtClean="0"/>
              <a:t>OR </a:t>
            </a:r>
            <a:r>
              <a:rPr lang="ko-KR" altLang="en-US" b="1" dirty="0" smtClean="0"/>
              <a:t>연산을 수행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두 개의 비트 중의 하나가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일 때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을 반환</a:t>
            </a:r>
            <a:endParaRPr lang="en-US" altLang="ko-KR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57288" y="2857496"/>
          <a:ext cx="635798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9496"/>
                <a:gridCol w="1589496"/>
                <a:gridCol w="1589496"/>
                <a:gridCol w="1589496"/>
              </a:tblGrid>
              <a:tr h="471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피연산자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연산자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피연산자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결과</a:t>
                      </a:r>
                      <a:endParaRPr lang="ko-KR" altLang="en-US" sz="2000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|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|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|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|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(9/19)---[5-14.c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285860"/>
            <a:ext cx="8715436" cy="347787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num1=20, num2=16;</a:t>
            </a:r>
          </a:p>
          <a:p>
            <a:r>
              <a:rPr lang="en-US" altLang="ko-KR" sz="2000" dirty="0" smtClean="0"/>
              <a:t>   int result1;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0033CC"/>
                </a:solidFill>
              </a:rPr>
              <a:t>   result1 = num1 | num2;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비트단위 </a:t>
            </a:r>
            <a:r>
              <a:rPr lang="en-US" altLang="ko-KR" sz="2000" dirty="0" smtClean="0"/>
              <a:t>| </a:t>
            </a:r>
            <a:r>
              <a:rPr lang="ko-KR" altLang="en-US" sz="2000" dirty="0" smtClean="0"/>
              <a:t>연산의 결과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%d</a:t>
            </a:r>
            <a:r>
              <a:rPr lang="en-US" altLang="ko-KR" sz="2000" dirty="0" smtClean="0"/>
              <a:t> \n",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result1</a:t>
            </a:r>
            <a:r>
              <a:rPr lang="en-US" altLang="ko-KR" sz="2000" dirty="0" smtClean="0"/>
              <a:t>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7" name="Picture 3" descr="C:\Documents and Settings\user\바탕 화면\C 본색\그림PART1-567장\Ch05_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130" y="4985226"/>
            <a:ext cx="8358246" cy="1472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변수와 변수의 시작 주소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5-1.c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428736"/>
            <a:ext cx="4550462" cy="480131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a;</a:t>
            </a:r>
          </a:p>
          <a:p>
            <a:r>
              <a:rPr lang="en-US" altLang="ko-KR" dirty="0" smtClean="0"/>
              <a:t>   int b;</a:t>
            </a:r>
          </a:p>
          <a:p>
            <a:r>
              <a:rPr lang="en-US" altLang="ko-KR" dirty="0" smtClean="0"/>
              <a:t>   	</a:t>
            </a:r>
          </a:p>
          <a:p>
            <a:r>
              <a:rPr lang="en-US" altLang="ko-KR" dirty="0" smtClean="0"/>
              <a:t>   a=3;</a:t>
            </a:r>
          </a:p>
          <a:p>
            <a:r>
              <a:rPr lang="en-US" altLang="ko-KR" dirty="0" smtClean="0"/>
              <a:t>   b=a+5;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printf("a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printf("b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b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주소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%x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&amp;a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주소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%x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B050"/>
                </a:solidFill>
              </a:rPr>
              <a:t>&amp;b</a:t>
            </a:r>
            <a:r>
              <a:rPr lang="en-US" altLang="ko-KR" dirty="0" smtClean="0"/>
              <a:t>);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973000" y="2085972"/>
            <a:ext cx="2598396" cy="914400"/>
            <a:chOff x="1500166" y="1571612"/>
            <a:chExt cx="2598396" cy="914400"/>
          </a:xfrm>
        </p:grpSpPr>
        <p:grpSp>
          <p:nvGrpSpPr>
            <p:cNvPr id="8" name="그룹 7"/>
            <p:cNvGrpSpPr/>
            <p:nvPr/>
          </p:nvGrpSpPr>
          <p:grpSpPr>
            <a:xfrm>
              <a:off x="1500166" y="1571612"/>
              <a:ext cx="1184655" cy="914400"/>
              <a:chOff x="5357818" y="3786190"/>
              <a:chExt cx="1184655" cy="914400"/>
            </a:xfrm>
          </p:grpSpPr>
          <p:sp>
            <p:nvSpPr>
              <p:cNvPr id="12" name="Text Box 16"/>
              <p:cNvSpPr txBox="1">
                <a:spLocks noChangeArrowheads="1"/>
              </p:cNvSpPr>
              <p:nvPr/>
            </p:nvSpPr>
            <p:spPr bwMode="auto">
              <a:xfrm>
                <a:off x="6232773" y="4000504"/>
                <a:ext cx="3097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a</a:t>
                </a:r>
                <a:endParaRPr lang="en-US" altLang="ko-KR" b="1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357818" y="3786190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910863" y="1571612"/>
              <a:ext cx="1187699" cy="914400"/>
              <a:chOff x="5357818" y="3786190"/>
              <a:chExt cx="1187699" cy="914400"/>
            </a:xfrm>
          </p:grpSpPr>
          <p:sp>
            <p:nvSpPr>
              <p:cNvPr id="10" name="Text Box 16"/>
              <p:cNvSpPr txBox="1">
                <a:spLocks noChangeArrowheads="1"/>
              </p:cNvSpPr>
              <p:nvPr/>
            </p:nvSpPr>
            <p:spPr bwMode="auto">
              <a:xfrm>
                <a:off x="6216581" y="4036129"/>
                <a:ext cx="3289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b</a:t>
                </a:r>
                <a:endParaRPr lang="en-US" altLang="ko-KR" b="1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357818" y="3786190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5973000" y="3443294"/>
            <a:ext cx="2598396" cy="914400"/>
            <a:chOff x="5986246" y="3443294"/>
            <a:chExt cx="2598396" cy="914400"/>
          </a:xfrm>
        </p:grpSpPr>
        <p:grpSp>
          <p:nvGrpSpPr>
            <p:cNvPr id="35" name="그룹 34"/>
            <p:cNvGrpSpPr/>
            <p:nvPr/>
          </p:nvGrpSpPr>
          <p:grpSpPr>
            <a:xfrm>
              <a:off x="5986246" y="3443294"/>
              <a:ext cx="2598396" cy="914400"/>
              <a:chOff x="1500166" y="1571612"/>
              <a:chExt cx="2598396" cy="914400"/>
            </a:xfrm>
          </p:grpSpPr>
          <p:grpSp>
            <p:nvGrpSpPr>
              <p:cNvPr id="36" name="그룹 7"/>
              <p:cNvGrpSpPr/>
              <p:nvPr/>
            </p:nvGrpSpPr>
            <p:grpSpPr>
              <a:xfrm>
                <a:off x="1500166" y="1571612"/>
                <a:ext cx="1170141" cy="914400"/>
                <a:chOff x="5357818" y="3786190"/>
                <a:chExt cx="1170141" cy="914400"/>
              </a:xfrm>
            </p:grpSpPr>
            <p:sp>
              <p:nvSpPr>
                <p:cNvPr id="4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218259" y="4000504"/>
                  <a:ext cx="30970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b="1" dirty="0" smtClean="0"/>
                    <a:t>a</a:t>
                  </a:r>
                  <a:endParaRPr lang="en-US" altLang="ko-KR" b="1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357818" y="3786190"/>
                  <a:ext cx="914400" cy="9144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그룹 8"/>
              <p:cNvGrpSpPr/>
              <p:nvPr/>
            </p:nvGrpSpPr>
            <p:grpSpPr>
              <a:xfrm>
                <a:off x="2910863" y="1571612"/>
                <a:ext cx="1187699" cy="914400"/>
                <a:chOff x="5357818" y="3786190"/>
                <a:chExt cx="1187699" cy="914400"/>
              </a:xfrm>
            </p:grpSpPr>
            <p:sp>
              <p:nvSpPr>
                <p:cNvPr id="3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216581" y="4036129"/>
                  <a:ext cx="32893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b="1" dirty="0" smtClean="0"/>
                    <a:t>b</a:t>
                  </a:r>
                  <a:endParaRPr lang="en-US" altLang="ko-KR" b="1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5357818" y="3786190"/>
                  <a:ext cx="914400" cy="9144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" name="직사각형 41"/>
            <p:cNvSpPr/>
            <p:nvPr/>
          </p:nvSpPr>
          <p:spPr>
            <a:xfrm>
              <a:off x="6231932" y="3600904"/>
              <a:ext cx="4219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2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15006" y="3586390"/>
              <a:ext cx="93968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3200" b="1" dirty="0" smtClean="0">
                  <a:solidFill>
                    <a:prstClr val="white"/>
                  </a:solidFill>
                </a:rPr>
                <a:t>a+5</a:t>
              </a:r>
              <a:endParaRPr lang="ko-KR" altLang="en-US" sz="3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73000" y="4786322"/>
            <a:ext cx="2598396" cy="914400"/>
            <a:chOff x="6015274" y="4786322"/>
            <a:chExt cx="2598396" cy="914400"/>
          </a:xfrm>
        </p:grpSpPr>
        <p:grpSp>
          <p:nvGrpSpPr>
            <p:cNvPr id="44" name="그룹 43"/>
            <p:cNvGrpSpPr/>
            <p:nvPr/>
          </p:nvGrpSpPr>
          <p:grpSpPr>
            <a:xfrm>
              <a:off x="6015274" y="4786322"/>
              <a:ext cx="2598396" cy="914400"/>
              <a:chOff x="1500166" y="1571612"/>
              <a:chExt cx="2598396" cy="914400"/>
            </a:xfrm>
          </p:grpSpPr>
          <p:grpSp>
            <p:nvGrpSpPr>
              <p:cNvPr id="45" name="그룹 7"/>
              <p:cNvGrpSpPr/>
              <p:nvPr/>
            </p:nvGrpSpPr>
            <p:grpSpPr>
              <a:xfrm>
                <a:off x="1500166" y="1571612"/>
                <a:ext cx="1170141" cy="914400"/>
                <a:chOff x="5357818" y="3786190"/>
                <a:chExt cx="1170141" cy="914400"/>
              </a:xfrm>
            </p:grpSpPr>
            <p:sp>
              <p:nvSpPr>
                <p:cNvPr id="4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218259" y="4000504"/>
                  <a:ext cx="30970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b="1" dirty="0" smtClean="0"/>
                    <a:t>a</a:t>
                  </a:r>
                  <a:endParaRPr lang="en-US" altLang="ko-KR" b="1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5357818" y="3786190"/>
                  <a:ext cx="914400" cy="9144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6" name="그룹 8"/>
              <p:cNvGrpSpPr/>
              <p:nvPr/>
            </p:nvGrpSpPr>
            <p:grpSpPr>
              <a:xfrm>
                <a:off x="2910863" y="1571612"/>
                <a:ext cx="1187699" cy="914400"/>
                <a:chOff x="5357818" y="3786190"/>
                <a:chExt cx="1187699" cy="914400"/>
              </a:xfrm>
            </p:grpSpPr>
            <p:sp>
              <p:nvSpPr>
                <p:cNvPr id="4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216581" y="4036129"/>
                  <a:ext cx="32893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b="1" dirty="0" smtClean="0"/>
                    <a:t>b</a:t>
                  </a:r>
                  <a:endParaRPr lang="en-US" altLang="ko-KR" b="1" dirty="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357818" y="3786190"/>
                  <a:ext cx="914400" cy="9144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1" name="직사각형 50"/>
            <p:cNvSpPr/>
            <p:nvPr/>
          </p:nvSpPr>
          <p:spPr>
            <a:xfrm>
              <a:off x="6260960" y="4943932"/>
              <a:ext cx="4219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2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94094" y="4929418"/>
              <a:ext cx="4219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3200" b="1" dirty="0" smtClean="0">
                  <a:solidFill>
                    <a:prstClr val="white"/>
                  </a:solidFill>
                </a:rPr>
                <a:t>8</a:t>
              </a:r>
              <a:endParaRPr lang="ko-KR" altLang="en-US" sz="3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5" name="순서도: 연결자 54"/>
          <p:cNvSpPr/>
          <p:nvPr/>
        </p:nvSpPr>
        <p:spPr>
          <a:xfrm>
            <a:off x="5946353" y="4757750"/>
            <a:ext cx="71438" cy="100010"/>
          </a:xfrm>
          <a:prstGeom prst="flowChartConnector">
            <a:avLst/>
          </a:prstGeom>
          <a:solidFill>
            <a:srgbClr val="FF0000"/>
          </a:solidFill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순서도: 연결자 55"/>
          <p:cNvSpPr/>
          <p:nvPr/>
        </p:nvSpPr>
        <p:spPr>
          <a:xfrm>
            <a:off x="7358082" y="4745875"/>
            <a:ext cx="71438" cy="100010"/>
          </a:xfrm>
          <a:prstGeom prst="flowChartConnector">
            <a:avLst/>
          </a:prstGeom>
          <a:solidFill>
            <a:srgbClr val="FF0000"/>
          </a:solidFill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xtBox 92"/>
          <p:cNvSpPr txBox="1"/>
          <p:nvPr/>
        </p:nvSpPr>
        <p:spPr>
          <a:xfrm>
            <a:off x="5780099" y="4462982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/>
              <a:t>&amp;a(12ff60)</a:t>
            </a:r>
            <a:endParaRPr lang="ko-KR" altLang="en-US" sz="1600" b="1" dirty="0"/>
          </a:p>
        </p:txBody>
      </p:sp>
      <p:sp>
        <p:nvSpPr>
          <p:cNvPr id="58" name="TextBox 61"/>
          <p:cNvSpPr txBox="1"/>
          <p:nvPr/>
        </p:nvSpPr>
        <p:spPr>
          <a:xfrm>
            <a:off x="7219656" y="4448468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rgbClr val="002060"/>
                </a:solidFill>
              </a:rPr>
              <a:t>&amp;b(12ff54)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비트 단위로 </a:t>
            </a:r>
            <a:r>
              <a:rPr lang="en-US" altLang="ko-KR" b="1" dirty="0" smtClean="0"/>
              <a:t>XOR </a:t>
            </a:r>
            <a:r>
              <a:rPr lang="ko-KR" altLang="en-US" b="1" dirty="0" smtClean="0"/>
              <a:t>연산을 수행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두 개의 비트가 서로 같지 않을 경우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을 반환</a:t>
            </a:r>
            <a:endParaRPr lang="en-US" altLang="ko-KR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14414" y="2786058"/>
          <a:ext cx="6500860" cy="214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215"/>
                <a:gridCol w="1625215"/>
                <a:gridCol w="1625215"/>
                <a:gridCol w="1625215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(11/19)---[5-15.c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6" y="1285860"/>
            <a:ext cx="8858312" cy="344709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num1=20, num2=16;</a:t>
            </a:r>
          </a:p>
          <a:p>
            <a:r>
              <a:rPr lang="en-US" altLang="ko-KR" sz="2000" dirty="0" smtClean="0"/>
              <a:t>   int result1;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result1 = num1 ^ num2;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비트단위 </a:t>
            </a:r>
            <a:r>
              <a:rPr lang="en-US" altLang="ko-KR" sz="2000" dirty="0" smtClean="0"/>
              <a:t>^ </a:t>
            </a:r>
            <a:r>
              <a:rPr lang="ko-KR" altLang="en-US" sz="2000" dirty="0" smtClean="0"/>
              <a:t>연산의 결과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%d</a:t>
            </a:r>
            <a:r>
              <a:rPr lang="en-US" altLang="ko-KR" sz="2000" dirty="0" smtClean="0"/>
              <a:t> \n",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result1</a:t>
            </a:r>
            <a:r>
              <a:rPr lang="en-US" altLang="ko-KR" sz="2000" dirty="0" smtClean="0"/>
              <a:t>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7" name="Picture 2" descr="C:\Documents and Settings\user\바탕 화면\C 본색\그림PART1-567장\Ch05_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929198"/>
            <a:ext cx="8501122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~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비트 단위로 </a:t>
            </a:r>
            <a:r>
              <a:rPr lang="en-US" altLang="ko-KR" b="1" dirty="0" smtClean="0"/>
              <a:t>NOT </a:t>
            </a:r>
            <a:r>
              <a:rPr lang="ko-KR" altLang="en-US" b="1" dirty="0" smtClean="0"/>
              <a:t>연산을 수행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보수 연산으로 </a:t>
            </a:r>
            <a:r>
              <a:rPr lang="ko-KR" altLang="en-US" b="1" dirty="0" err="1" smtClean="0"/>
              <a:t>비트를</a:t>
            </a:r>
            <a:r>
              <a:rPr lang="ko-KR" altLang="en-US" b="1" dirty="0" smtClean="0"/>
              <a:t> 반전 시킴</a:t>
            </a:r>
            <a:endParaRPr lang="en-US" altLang="ko-KR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85917" y="2928934"/>
          <a:ext cx="5429289" cy="1428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9763"/>
                <a:gridCol w="1809763"/>
                <a:gridCol w="1809763"/>
              </a:tblGrid>
              <a:tr h="471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연산자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피연산자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결과</a:t>
                      </a:r>
                      <a:endParaRPr lang="ko-KR" altLang="en-US" sz="2000" dirty="0"/>
                    </a:p>
                  </a:txBody>
                  <a:tcPr/>
                </a:tc>
              </a:tr>
              <a:tr h="47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~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</a:tr>
              <a:tr h="47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~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(13/19)---[5-16.c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6" y="1267786"/>
            <a:ext cx="8858312" cy="344709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num1=20;</a:t>
            </a:r>
          </a:p>
          <a:p>
            <a:r>
              <a:rPr lang="en-US" altLang="ko-KR" sz="2000" dirty="0" smtClean="0"/>
              <a:t>   int result1;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0033CC"/>
                </a:solidFill>
              </a:rPr>
              <a:t>   result1 = ~num1; 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비트단위 </a:t>
            </a:r>
            <a:r>
              <a:rPr lang="en-US" altLang="ko-KR" sz="2000" dirty="0" smtClean="0"/>
              <a:t>~ </a:t>
            </a:r>
            <a:r>
              <a:rPr lang="ko-KR" altLang="en-US" sz="2000" dirty="0" smtClean="0"/>
              <a:t>연산의 결과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%d</a:t>
            </a:r>
            <a:r>
              <a:rPr lang="en-US" altLang="ko-KR" sz="2000" dirty="0" smtClean="0"/>
              <a:t> \n",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result1</a:t>
            </a:r>
            <a:r>
              <a:rPr lang="en-US" altLang="ko-KR" sz="2000" dirty="0" smtClean="0"/>
              <a:t>);   // </a:t>
            </a:r>
            <a:r>
              <a:rPr lang="ko-KR" altLang="en-US" sz="2000" dirty="0" smtClean="0"/>
              <a:t>결과는 </a:t>
            </a:r>
            <a:r>
              <a:rPr lang="en-US" altLang="ko-KR" sz="2000" dirty="0" smtClean="0"/>
              <a:t>-21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8" name="Picture 2" descr="C:\Documents and Settings\user\바탕 화면\C 본색\그림PART1-567장\Ch05_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072074"/>
            <a:ext cx="850112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(14/19)---[5-16.c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0179" name="Picture 3" descr="C:\Documents and Settings\user\바탕 화면\C 본색\그림PART1-567장\Ch05_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110" y="3214686"/>
            <a:ext cx="8021418" cy="1500198"/>
          </a:xfrm>
          <a:prstGeom prst="rect">
            <a:avLst/>
          </a:prstGeom>
          <a:noFill/>
        </p:spPr>
      </p:pic>
      <p:pic>
        <p:nvPicPr>
          <p:cNvPr id="8" name="Picture 2" descr="C:\Documents and Settings\user\바탕 화면\C 본색\그림PART1-567장\Ch05_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643050"/>
            <a:ext cx="7545639" cy="928694"/>
          </a:xfrm>
          <a:prstGeom prst="rect">
            <a:avLst/>
          </a:prstGeom>
          <a:noFill/>
        </p:spPr>
      </p:pic>
      <p:sp>
        <p:nvSpPr>
          <p:cNvPr id="20" name="아래쪽 화살표 19"/>
          <p:cNvSpPr/>
          <p:nvPr/>
        </p:nvSpPr>
        <p:spPr>
          <a:xfrm>
            <a:off x="4572000" y="2714620"/>
            <a:ext cx="285752" cy="428628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(15/19)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⑨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비트 이동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&lt;&lt;</a:t>
            </a:r>
            <a:r>
              <a:rPr lang="ko-KR" altLang="en-US" b="1" dirty="0" smtClean="0"/>
              <a:t>연산자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왼쪽 시프트 연산자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sz="2000" dirty="0" smtClean="0"/>
              <a:t>비트를 왼쪽으로 이동시키는 연산자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en-US" altLang="ko-KR" b="1" dirty="0" smtClean="0"/>
              <a:t> &gt;&gt;</a:t>
            </a:r>
            <a:r>
              <a:rPr lang="ko-KR" altLang="en-US" b="1" dirty="0" smtClean="0"/>
              <a:t>연산자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오른쪽 시프트 연산자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sz="2000" dirty="0" smtClean="0"/>
              <a:t>비트를 오른쪽으로 이동시키는 연산자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(16/19)---[5-17.c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022827"/>
            <a:ext cx="8715436" cy="34778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num1=10;</a:t>
            </a:r>
          </a:p>
          <a:p>
            <a:r>
              <a:rPr lang="en-US" altLang="ko-KR" sz="2000" dirty="0" smtClean="0"/>
              <a:t>	int result1;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result1 = num1 &lt;&lt; 2;  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비트단위 </a:t>
            </a:r>
            <a:r>
              <a:rPr lang="en-US" altLang="ko-KR" sz="2000" dirty="0" smtClean="0"/>
              <a:t>&lt;&lt; </a:t>
            </a:r>
            <a:r>
              <a:rPr lang="ko-KR" altLang="en-US" sz="2000" dirty="0" smtClean="0"/>
              <a:t>연산의 결과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result1</a:t>
            </a:r>
            <a:r>
              <a:rPr lang="en-US" altLang="ko-KR" sz="2000" dirty="0" smtClean="0"/>
              <a:t>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(17/19)---[5-17.c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1436" y="1357298"/>
            <a:ext cx="3453638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result1 = num1 &lt;&lt; 2;  </a:t>
            </a:r>
          </a:p>
        </p:txBody>
      </p:sp>
      <p:pic>
        <p:nvPicPr>
          <p:cNvPr id="51202" name="Picture 2" descr="C:\Documents and Settings\user\바탕 화면\C 본색\그림PART1-567장\Ch05_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00306"/>
            <a:ext cx="7397673" cy="2500330"/>
          </a:xfrm>
          <a:prstGeom prst="rect">
            <a:avLst/>
          </a:prstGeom>
          <a:noFill/>
        </p:spPr>
      </p:pic>
      <p:sp>
        <p:nvSpPr>
          <p:cNvPr id="8" name="아래쪽 화살표 7"/>
          <p:cNvSpPr/>
          <p:nvPr/>
        </p:nvSpPr>
        <p:spPr>
          <a:xfrm>
            <a:off x="4357686" y="1928802"/>
            <a:ext cx="357190" cy="428628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5581105"/>
            <a:ext cx="6845144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왼쪽으로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비트씩 이동할 때 마다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씩 곱해진다</a:t>
            </a:r>
            <a:endParaRPr lang="en-US" altLang="ko-KR" sz="2400" b="1" dirty="0" smtClean="0"/>
          </a:p>
        </p:txBody>
      </p:sp>
      <p:sp>
        <p:nvSpPr>
          <p:cNvPr id="10" name="아래쪽 화살표 9"/>
          <p:cNvSpPr/>
          <p:nvPr/>
        </p:nvSpPr>
        <p:spPr>
          <a:xfrm>
            <a:off x="4357686" y="5072074"/>
            <a:ext cx="357190" cy="428628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(18/19)---[5-18.c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1285860"/>
            <a:ext cx="8858312" cy="48013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num1=10;</a:t>
            </a:r>
          </a:p>
          <a:p>
            <a:r>
              <a:rPr lang="en-US" altLang="ko-KR" dirty="0" smtClean="0"/>
              <a:t>   int num2=-10;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int result1;</a:t>
            </a:r>
          </a:p>
          <a:p>
            <a:r>
              <a:rPr lang="en-US" altLang="ko-KR" dirty="0" smtClean="0"/>
              <a:t>   int result2;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0033CC"/>
                </a:solidFill>
              </a:rPr>
              <a:t>   result1 = num1 &gt;&gt; 1;  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33CC"/>
                </a:solidFill>
              </a:rPr>
              <a:t>result2 = num2 &gt;&gt; 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비트단위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연산의 결과 </a:t>
            </a:r>
            <a:r>
              <a:rPr lang="en-US" altLang="ko-KR" b="1" dirty="0" smtClean="0">
                <a:solidFill>
                  <a:srgbClr val="0033CC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33CC"/>
                </a:solidFill>
              </a:rPr>
              <a:t>result1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비트단위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연산의 결과 </a:t>
            </a:r>
            <a:r>
              <a:rPr lang="en-US" altLang="ko-KR" b="1" dirty="0" smtClean="0">
                <a:solidFill>
                  <a:srgbClr val="0033CC"/>
                </a:solidFill>
              </a:rPr>
              <a:t>%d</a:t>
            </a:r>
            <a:r>
              <a:rPr lang="en-US" altLang="ko-KR" dirty="0" smtClean="0"/>
              <a:t> \n", </a:t>
            </a:r>
            <a:r>
              <a:rPr lang="en-US" altLang="ko-KR" b="1" dirty="0" smtClean="0">
                <a:solidFill>
                  <a:srgbClr val="0033CC"/>
                </a:solidFill>
              </a:rPr>
              <a:t>result2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비트 연산자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(19/19)---[5-18.c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1964098"/>
            <a:ext cx="2721771" cy="40011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result1 = num1 &gt;&gt; 1;</a:t>
            </a:r>
          </a:p>
        </p:txBody>
      </p:sp>
      <p:pic>
        <p:nvPicPr>
          <p:cNvPr id="52226" name="Picture 2" descr="C:\Documents and Settings\user\바탕 화면\C 본색\그림PART1-567장\Ch05_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1805" y="1249718"/>
            <a:ext cx="5513212" cy="1928826"/>
          </a:xfrm>
          <a:prstGeom prst="rect">
            <a:avLst/>
          </a:prstGeom>
          <a:noFill/>
        </p:spPr>
      </p:pic>
      <p:pic>
        <p:nvPicPr>
          <p:cNvPr id="52227" name="Picture 3" descr="C:\Documents and Settings\user\바탕 화면\C 본색\그림PART1-567장\Ch05_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4500570"/>
            <a:ext cx="5600159" cy="19288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8704" y="5286388"/>
            <a:ext cx="2721771" cy="40011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result2 = num2 &gt;&gt; 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3643596"/>
            <a:ext cx="8858312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오른쪽으로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비트씩 이동할 때 마다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씩 나누어진다</a:t>
            </a:r>
            <a:endParaRPr lang="en-US" altLang="ko-KR" sz="2400" b="1" dirty="0" smtClean="0"/>
          </a:p>
        </p:txBody>
      </p:sp>
      <p:sp>
        <p:nvSpPr>
          <p:cNvPr id="9" name="아래쪽 화살표 8"/>
          <p:cNvSpPr/>
          <p:nvPr/>
        </p:nvSpPr>
        <p:spPr>
          <a:xfrm>
            <a:off x="1285852" y="2786058"/>
            <a:ext cx="357190" cy="428628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1294535" y="4509535"/>
            <a:ext cx="357190" cy="428628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연산자의 종류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.4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연산자 우선순위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연산자 우선순위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43438" y="1500174"/>
          <a:ext cx="4286280" cy="469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7255"/>
                <a:gridCol w="1500198"/>
                <a:gridCol w="19288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33CC"/>
                          </a:solidFill>
                        </a:rPr>
                        <a:t>우선순위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연산방향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?: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오른쪽에서 왼쪽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 += -=</a:t>
                      </a:r>
                      <a:r>
                        <a:rPr lang="en-US" altLang="ko-KR" baseline="0" dirty="0" smtClean="0"/>
                        <a:t> *= /= 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%= &amp;= ^= != &lt;&lt;= &gt;&gt;=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오른쪽에서 왼쪽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,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85720" y="1499892"/>
          <a:ext cx="4214842" cy="47151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4380"/>
                <a:gridCol w="1500198"/>
                <a:gridCol w="2000264"/>
              </a:tblGrid>
              <a:tr h="643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33CC"/>
                          </a:solidFill>
                        </a:rPr>
                        <a:t>우선순위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 방향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() [] -&gt; 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9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 ~ ++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-- + - * &amp;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오른쪽에서 왼쪽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 /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왼쪽에서 오른쪽</a:t>
                      </a:r>
                    </a:p>
                  </a:txBody>
                  <a:tcPr anchor="ctr"/>
                </a:tc>
              </a:tr>
              <a:tr h="511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 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 &gt;&gt;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 &lt;= &gt; 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33CC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 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왼쪽에서 오른쪽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변수와 변수의 시작 주소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다양한 연산자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대입 연산자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산술 연산자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복합 대입 연산자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증감 연산자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관계 연산자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논리 연산자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조건 연산자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비트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바이트</a:t>
            </a:r>
            <a:r>
              <a:rPr lang="en-US" altLang="ko-KR" b="1" dirty="0" smtClean="0"/>
              <a:t>, 2</a:t>
            </a:r>
            <a:r>
              <a:rPr lang="ko-KR" altLang="en-US" b="1" dirty="0" smtClean="0"/>
              <a:t>진수</a:t>
            </a:r>
            <a:r>
              <a:rPr lang="en-US" altLang="ko-KR" b="1" dirty="0" smtClean="0"/>
              <a:t>, 10</a:t>
            </a:r>
            <a:r>
              <a:rPr lang="ko-KR" altLang="en-US" b="1" dirty="0" smtClean="0"/>
              <a:t>진수</a:t>
            </a:r>
            <a:r>
              <a:rPr lang="en-US" altLang="ko-KR" b="1" dirty="0" smtClean="0"/>
              <a:t>, 16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비트 연산자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&amp; </a:t>
            </a:r>
            <a:r>
              <a:rPr lang="ko-KR" altLang="en-US" b="1" dirty="0" smtClean="0"/>
              <a:t>연산자</a:t>
            </a:r>
            <a:r>
              <a:rPr lang="en-US" altLang="ko-KR" b="1" dirty="0" smtClean="0"/>
              <a:t>, | </a:t>
            </a:r>
            <a:r>
              <a:rPr lang="ko-KR" altLang="en-US" b="1" dirty="0" smtClean="0"/>
              <a:t>연산자</a:t>
            </a:r>
            <a:r>
              <a:rPr lang="en-US" altLang="ko-KR" b="1" dirty="0" smtClean="0"/>
              <a:t>, ^ </a:t>
            </a:r>
            <a:r>
              <a:rPr lang="ko-KR" altLang="en-US" b="1" dirty="0" smtClean="0"/>
              <a:t>연산자</a:t>
            </a:r>
            <a:r>
              <a:rPr lang="en-US" altLang="ko-KR" b="1" dirty="0" smtClean="0"/>
              <a:t>, ~ </a:t>
            </a:r>
            <a:r>
              <a:rPr lang="ko-KR" altLang="en-US" b="1" dirty="0" smtClean="0"/>
              <a:t>연산자</a:t>
            </a:r>
            <a:r>
              <a:rPr lang="en-US" altLang="ko-KR" b="1" dirty="0" smtClean="0"/>
              <a:t>, &lt;&lt; </a:t>
            </a:r>
            <a:r>
              <a:rPr lang="ko-KR" altLang="en-US" b="1" dirty="0" smtClean="0"/>
              <a:t>연산자</a:t>
            </a:r>
            <a:r>
              <a:rPr lang="en-US" altLang="ko-KR" b="1" dirty="0" smtClean="0"/>
              <a:t>, &gt;&gt;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연산자 우선순위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연산자와 피연산자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z="2400" b="1" dirty="0" smtClean="0">
                <a:latin typeface="+mj-lt"/>
              </a:rPr>
              <a:t>연산자</a:t>
            </a:r>
            <a:r>
              <a:rPr lang="en-US" altLang="ko-KR" sz="2400" b="1" dirty="0" smtClean="0">
                <a:latin typeface="+mj-lt"/>
              </a:rPr>
              <a:t>(Operator): </a:t>
            </a:r>
            <a:r>
              <a:rPr lang="ko-KR" altLang="en-US" sz="2400" dirty="0" smtClean="0">
                <a:latin typeface="+mj-lt"/>
              </a:rPr>
              <a:t>연산을 수행하는 기호</a:t>
            </a:r>
            <a:endParaRPr lang="en-US" altLang="ko-KR" sz="2400" dirty="0" smtClean="0">
              <a:latin typeface="+mj-lt"/>
            </a:endParaRPr>
          </a:p>
          <a:p>
            <a:pPr lvl="1"/>
            <a:r>
              <a:rPr lang="ko-KR" altLang="en-US" sz="2400" b="1" dirty="0" smtClean="0">
                <a:latin typeface="+mj-lt"/>
              </a:rPr>
              <a:t>피연산자</a:t>
            </a:r>
            <a:r>
              <a:rPr lang="en-US" altLang="ko-KR" sz="2400" b="1" dirty="0" smtClean="0">
                <a:latin typeface="+mj-lt"/>
              </a:rPr>
              <a:t>(Operand) : </a:t>
            </a:r>
            <a:r>
              <a:rPr lang="ko-KR" altLang="en-US" sz="2400" dirty="0" smtClean="0">
                <a:latin typeface="+mj-lt"/>
              </a:rPr>
              <a:t>연산에 참여하는 변수나 상수 값</a:t>
            </a:r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31746" name="Picture 2" descr="C:\Documents and Settings\user\바탕 화면\C 본색\그림PART1-567장\Ch05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357562"/>
            <a:ext cx="5143536" cy="1670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연산자의 종류</a:t>
            </a:r>
          </a:p>
          <a:p>
            <a:pPr lvl="1">
              <a:buNone/>
            </a:pP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28794" y="1785928"/>
          <a:ext cx="5429288" cy="4429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8424"/>
                <a:gridCol w="2940864"/>
              </a:tblGrid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연산자</a:t>
                      </a:r>
                      <a:endParaRPr lang="ko-KR" altLang="en-US" dirty="0"/>
                    </a:p>
                  </a:txBody>
                  <a:tcPr/>
                </a:tc>
              </a:tr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 ① 대입 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=</a:t>
                      </a:r>
                      <a:endParaRPr lang="ko-KR" altLang="en-US" b="1" dirty="0"/>
                    </a:p>
                  </a:txBody>
                  <a:tcPr/>
                </a:tc>
              </a:tr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 ② 산술 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+, -, *, /, %</a:t>
                      </a:r>
                      <a:endParaRPr lang="ko-KR" altLang="en-US" b="1" dirty="0"/>
                    </a:p>
                  </a:txBody>
                  <a:tcPr/>
                </a:tc>
              </a:tr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 ③ 복합 대입 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+=, -=,</a:t>
                      </a:r>
                      <a:r>
                        <a:rPr lang="en-US" altLang="ko-KR" b="1" baseline="0" dirty="0" smtClean="0"/>
                        <a:t> *=, /=, %=</a:t>
                      </a:r>
                      <a:endParaRPr lang="ko-KR" altLang="en-US" b="1" dirty="0"/>
                    </a:p>
                  </a:txBody>
                  <a:tcPr/>
                </a:tc>
              </a:tr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 ④ 증감연산자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++, --</a:t>
                      </a:r>
                      <a:endParaRPr lang="ko-KR" altLang="en-US" b="1" dirty="0"/>
                    </a:p>
                  </a:txBody>
                  <a:tcPr/>
                </a:tc>
              </a:tr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 ⑤ 관계 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&gt;, &lt;, ==, !=, &gt;=, &lt;=</a:t>
                      </a:r>
                      <a:endParaRPr lang="ko-KR" altLang="en-US" b="1" dirty="0"/>
                    </a:p>
                  </a:txBody>
                  <a:tcPr/>
                </a:tc>
              </a:tr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 ⑥ 논리 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&amp;&amp;, ||, !</a:t>
                      </a:r>
                      <a:endParaRPr lang="ko-KR" altLang="en-US" b="1" dirty="0"/>
                    </a:p>
                  </a:txBody>
                  <a:tcPr/>
                </a:tc>
              </a:tr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 ⑦ 조건 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? :</a:t>
                      </a:r>
                      <a:endParaRPr lang="ko-KR" altLang="en-US" b="1" dirty="0"/>
                    </a:p>
                  </a:txBody>
                  <a:tcPr/>
                </a:tc>
              </a:tr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 ⑧ 비트 논리 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&amp;, !, ^, ~</a:t>
                      </a:r>
                      <a:endParaRPr lang="ko-KR" altLang="en-US" b="1" dirty="0"/>
                    </a:p>
                  </a:txBody>
                  <a:tcPr/>
                </a:tc>
              </a:tr>
              <a:tr h="442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 ⑨ 비트 이동 연산자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&gt;&gt;, &lt;&lt;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(3/23)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① 대입 연산자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(=)</a:t>
            </a:r>
          </a:p>
          <a:p>
            <a:pPr lvl="1"/>
            <a:r>
              <a:rPr lang="ko-KR" altLang="en-US" dirty="0" smtClean="0"/>
              <a:t>데이터를 저장하는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오른쪽에 있는 </a:t>
            </a:r>
            <a:r>
              <a:rPr lang="ko-KR" altLang="en-US" b="1" dirty="0" smtClean="0">
                <a:solidFill>
                  <a:srgbClr val="00B050"/>
                </a:solidFill>
              </a:rPr>
              <a:t>값</a:t>
            </a:r>
            <a:r>
              <a:rPr lang="ko-KR" altLang="en-US" dirty="0" smtClean="0"/>
              <a:t>을 왼쪽에 있는 </a:t>
            </a:r>
            <a:r>
              <a:rPr lang="ko-KR" altLang="en-US" b="1" dirty="0" smtClean="0">
                <a:solidFill>
                  <a:srgbClr val="00B050"/>
                </a:solidFill>
              </a:rPr>
              <a:t>변수 </a:t>
            </a:r>
            <a:r>
              <a:rPr lang="en-US" altLang="ko-KR" b="1" dirty="0" smtClean="0">
                <a:solidFill>
                  <a:srgbClr val="00B050"/>
                </a:solidFill>
              </a:rPr>
              <a:t>i</a:t>
            </a:r>
            <a:r>
              <a:rPr lang="ko-KR" altLang="en-US" b="1" dirty="0" smtClean="0">
                <a:solidFill>
                  <a:srgbClr val="00B050"/>
                </a:solidFill>
              </a:rPr>
              <a:t>에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대입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저장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dirty="0" smtClean="0"/>
              <a:t>하라는 의미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88278" y="3395963"/>
            <a:ext cx="3526928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을 저장한다는 의미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3283355"/>
            <a:ext cx="1495922" cy="70788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 i = 3</a:t>
            </a:r>
            <a:endParaRPr lang="ko-KR" altLang="en-US" sz="4000" dirty="0"/>
          </a:p>
        </p:txBody>
      </p:sp>
      <p:sp>
        <p:nvSpPr>
          <p:cNvPr id="8" name="오른쪽 화살표 7"/>
          <p:cNvSpPr/>
          <p:nvPr/>
        </p:nvSpPr>
        <p:spPr>
          <a:xfrm>
            <a:off x="2828460" y="3497668"/>
            <a:ext cx="714380" cy="28852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연산자의 종류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(4/23)---[5-2.c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753451"/>
            <a:ext cx="8501122" cy="4247317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i=0, j=0, k=0;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printf("i =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, j =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, k = </a:t>
            </a:r>
            <a:r>
              <a:rPr lang="en-US" altLang="ko-KR" b="1" dirty="0" smtClean="0">
                <a:solidFill>
                  <a:srgbClr val="00B050"/>
                </a:solidFill>
              </a:rPr>
              <a:t>%d </a:t>
            </a:r>
            <a:r>
              <a:rPr lang="en-US" altLang="ko-KR" dirty="0" smtClean="0"/>
              <a:t>\n", i, j, k);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i = 1;</a:t>
            </a:r>
          </a:p>
          <a:p>
            <a:r>
              <a:rPr lang="en-US" altLang="ko-KR" dirty="0" smtClean="0"/>
              <a:t>   j = 5; </a:t>
            </a:r>
          </a:p>
          <a:p>
            <a:r>
              <a:rPr lang="en-US" altLang="ko-KR" dirty="0" smtClean="0"/>
              <a:t>   k = 7;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printf("i =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, j =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, k =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\n", i, j, k);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15450</TotalTime>
  <Words>2691</Words>
  <Application>Microsoft Office PowerPoint</Application>
  <PresentationFormat>화면 슬라이드 쇼(4:3)</PresentationFormat>
  <Paragraphs>827</Paragraphs>
  <Slides>52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-Part1- 제5장 연산자란 무엇인가 </vt:lpstr>
      <vt:lpstr>학습목차</vt:lpstr>
      <vt:lpstr>슬라이드 3</vt:lpstr>
      <vt:lpstr>5.1 변수와 변수의 시작 주소 [5-1.c 실습]</vt:lpstr>
      <vt:lpstr>슬라이드 5</vt:lpstr>
      <vt:lpstr>5.2 연산자의 종류 (1/23)</vt:lpstr>
      <vt:lpstr>5.2 연산자의 종류 (2/23)</vt:lpstr>
      <vt:lpstr>5.2 연산자의 종류 (3/23)</vt:lpstr>
      <vt:lpstr>5.2 연산자의 종류 (4/23)---[5-2.c 실습]</vt:lpstr>
      <vt:lpstr>5.2 연산자의 종류 (5/23)</vt:lpstr>
      <vt:lpstr>5.2 연산자의 종류 (6/23)---[5-3.c 실습]</vt:lpstr>
      <vt:lpstr>5.2 연산자의 종류 (7/23)---[5-4.c 실습]</vt:lpstr>
      <vt:lpstr>5.2 연산자의 종류 (8/23)</vt:lpstr>
      <vt:lpstr>5.2 연산자의 종류 (9/23)---[5-5.c 실습]</vt:lpstr>
      <vt:lpstr>5.2 연산자의 종류 (10/23)</vt:lpstr>
      <vt:lpstr>5.2 연산자의 종류 (11/23)---[5-6.c 실습]</vt:lpstr>
      <vt:lpstr>5.2 연산자의 종류 (12/23)---[5-7.c 실습]</vt:lpstr>
      <vt:lpstr>5.2 연산자의 종류 (13/23)---[5-8.c 실습]</vt:lpstr>
      <vt:lpstr>5.2 연산자의 종류 (14/23)---[5-9.c 실습]</vt:lpstr>
      <vt:lpstr>5.2 연산자의 종류 (15/23)</vt:lpstr>
      <vt:lpstr>5.2 연산자의 종류 (16/23)---[5-10.c 실습]</vt:lpstr>
      <vt:lpstr>5.2 연산자의 종류 (17/23)</vt:lpstr>
      <vt:lpstr>5.2 연산자의 종류 (18/23)</vt:lpstr>
      <vt:lpstr>5.2 연산자의 종류 (19/23)---[5-11.c 실습]</vt:lpstr>
      <vt:lpstr>5.2 연산자의 종류 (20/23)---[5-11.c 분석]</vt:lpstr>
      <vt:lpstr>5.2 연산자의 종류 (21/23)</vt:lpstr>
      <vt:lpstr>5.2 연산자의 종류 (22/23)---[5-12.c 실습]</vt:lpstr>
      <vt:lpstr>5.2 연산자의 종류 (23/23)---[5-12.c 분석]</vt:lpstr>
      <vt:lpstr>슬라이드 29</vt:lpstr>
      <vt:lpstr>5.3 비트 연산자 (1/19)</vt:lpstr>
      <vt:lpstr>5.3 비트 연산자 (2/19)</vt:lpstr>
      <vt:lpstr>데이터 표현 방법 (2진수, 10진수, 16진수, 8진수)</vt:lpstr>
      <vt:lpstr>5.3 비트 연산자 (3/19)</vt:lpstr>
      <vt:lpstr>5.3 비트 연산자 (4/19)</vt:lpstr>
      <vt:lpstr>5.3 비트 연산자 (5/19)</vt:lpstr>
      <vt:lpstr>5.3 비트 연산자 (6/19)</vt:lpstr>
      <vt:lpstr>5.3 비트 연산자 (7/19)---[5-13.c 실습]</vt:lpstr>
      <vt:lpstr>5.3 비트 연산자 (8/19)</vt:lpstr>
      <vt:lpstr>5.3 비트 연산자 (9/19)---[5-14.c 실습]</vt:lpstr>
      <vt:lpstr>5.3 비트 연산자 (10/19)</vt:lpstr>
      <vt:lpstr>5.3 비트 연산자 (11/19)---[5-15.c 실습]</vt:lpstr>
      <vt:lpstr>5.3 비트 연산자 (12/19)</vt:lpstr>
      <vt:lpstr>5.3 비트 연산자 (13/19)---[5-16.c 실습]</vt:lpstr>
      <vt:lpstr>5.3 비트 연산자 (14/19)---[5-16.c 분석]</vt:lpstr>
      <vt:lpstr>5.3 비트 연산자 (15/19)</vt:lpstr>
      <vt:lpstr>5.3 비트 연산자 (16/19)---[5-17.c 실습]</vt:lpstr>
      <vt:lpstr>5.3 비트 연산자 (17/19)---[5-17.c 분석]</vt:lpstr>
      <vt:lpstr>5.3 비트 연산자 (18/19)---[5-18.c 실습]</vt:lpstr>
      <vt:lpstr>5.3 비트 연산자 (19/19)---[5-18.c 분석]</vt:lpstr>
      <vt:lpstr>슬라이드 50</vt:lpstr>
      <vt:lpstr>5.4 연산자 우선순위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1540</cp:revision>
  <dcterms:created xsi:type="dcterms:W3CDTF">2009-09-09T07:37:10Z</dcterms:created>
  <dcterms:modified xsi:type="dcterms:W3CDTF">2011-03-02T03:49:08Z</dcterms:modified>
</cp:coreProperties>
</file>