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1" r:id="rId2"/>
    <p:sldId id="311" r:id="rId3"/>
    <p:sldId id="388" r:id="rId4"/>
    <p:sldId id="312" r:id="rId5"/>
    <p:sldId id="482" r:id="rId6"/>
    <p:sldId id="453" r:id="rId7"/>
    <p:sldId id="454" r:id="rId8"/>
    <p:sldId id="448" r:id="rId9"/>
    <p:sldId id="455" r:id="rId10"/>
    <p:sldId id="456" r:id="rId11"/>
    <p:sldId id="457" r:id="rId12"/>
    <p:sldId id="458" r:id="rId13"/>
    <p:sldId id="459" r:id="rId14"/>
    <p:sldId id="483" r:id="rId15"/>
    <p:sldId id="460" r:id="rId16"/>
    <p:sldId id="461" r:id="rId17"/>
    <p:sldId id="462" r:id="rId18"/>
    <p:sldId id="463" r:id="rId19"/>
    <p:sldId id="449" r:id="rId20"/>
    <p:sldId id="464" r:id="rId21"/>
    <p:sldId id="466" r:id="rId22"/>
    <p:sldId id="467" r:id="rId23"/>
    <p:sldId id="484" r:id="rId24"/>
    <p:sldId id="469" r:id="rId25"/>
    <p:sldId id="470" r:id="rId26"/>
    <p:sldId id="450" r:id="rId27"/>
    <p:sldId id="471" r:id="rId28"/>
    <p:sldId id="472" r:id="rId29"/>
    <p:sldId id="473" r:id="rId30"/>
    <p:sldId id="451" r:id="rId31"/>
    <p:sldId id="474" r:id="rId32"/>
    <p:sldId id="486" r:id="rId33"/>
    <p:sldId id="485" r:id="rId34"/>
    <p:sldId id="477" r:id="rId35"/>
    <p:sldId id="487" r:id="rId36"/>
    <p:sldId id="478" r:id="rId37"/>
    <p:sldId id="479" r:id="rId38"/>
    <p:sldId id="452" r:id="rId39"/>
    <p:sldId id="480" r:id="rId40"/>
    <p:sldId id="481" r:id="rId41"/>
    <p:sldId id="346" r:id="rId4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9646"/>
    <a:srgbClr val="0F0175"/>
    <a:srgbClr val="354F6F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84806" autoAdjust="0"/>
  </p:normalViewPr>
  <p:slideViewPr>
    <p:cSldViewPr>
      <p:cViewPr>
        <p:scale>
          <a:sx n="75" d="100"/>
          <a:sy n="75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>
            <a:lvl1pPr>
              <a:lnSpc>
                <a:spcPct val="100000"/>
              </a:lnSpc>
              <a:buFont typeface="Arial" pitchFamily="34" charset="0"/>
              <a:buChar char="►"/>
              <a:defRPr sz="2400" b="0">
                <a:solidFill>
                  <a:schemeClr val="tx1"/>
                </a:solidFill>
                <a:effectLst/>
              </a:defRPr>
            </a:lvl1pPr>
            <a:lvl2pPr>
              <a:lnSpc>
                <a:spcPct val="10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-Part1-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6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</a:rPr>
              <a:t>자료형이란 무엇인가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정수형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(2/10)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300" b="1" dirty="0" smtClean="0">
                <a:solidFill>
                  <a:schemeClr val="accent6">
                    <a:lumMod val="75000"/>
                  </a:schemeClr>
                </a:solidFill>
              </a:rPr>
              <a:t>정수형 데이터 표현 범위를 자동으로 알려주는 라이브러리</a:t>
            </a:r>
            <a:endParaRPr lang="en-US" altLang="ko-KR" sz="23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limits.h</a:t>
            </a:r>
            <a:r>
              <a:rPr lang="en-US" altLang="ko-KR" dirty="0" smtClean="0"/>
              <a:t> :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정수형</a:t>
            </a:r>
            <a:r>
              <a:rPr lang="ko-KR" altLang="en-US" b="1" dirty="0" smtClean="0"/>
              <a:t> 데이터 표현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최솟값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(MIN)</a:t>
            </a:r>
            <a:r>
              <a:rPr lang="ko-KR" altLang="en-US" b="1" dirty="0" smtClean="0"/>
              <a:t>과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최댓값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(MAX)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상수 제공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5852" y="4500570"/>
          <a:ext cx="6286544" cy="18573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694"/>
                <a:gridCol w="2793601"/>
                <a:gridCol w="2564249"/>
              </a:tblGrid>
              <a:tr h="371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/>
                        <a:t>정수형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상수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최솟값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상수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최댓값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7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char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CHAR_MIX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CHAR_MAX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7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short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SHRT_MIX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SHRT_MAX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7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int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INT_MIX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INT_MAX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7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long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LONG_MIX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LONG_MAX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14414" y="2285992"/>
          <a:ext cx="635798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8607"/>
                <a:gridCol w="2011718"/>
                <a:gridCol w="3377657"/>
              </a:tblGrid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정수형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메모리 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표현 범위</a:t>
                      </a:r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char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(8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-128</a:t>
                      </a:r>
                      <a:r>
                        <a:rPr lang="en-US" altLang="ko-KR" baseline="0" dirty="0" smtClean="0"/>
                        <a:t> ~ +127</a:t>
                      </a:r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short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(16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-32768 ~ +32767</a:t>
                      </a:r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int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(32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-2147483648 ~ +2147483647</a:t>
                      </a:r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long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(32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-2147483648 ~ +2147483647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정수형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(3/10)---[6-2.c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06" y="1214422"/>
            <a:ext cx="8858312" cy="3139321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&lt;stdio.h&gt;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#include &lt;limits.h&gt; 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정수형의 최솟값</a:t>
            </a:r>
            <a:r>
              <a:rPr lang="en-US" altLang="ko-KR" dirty="0" smtClean="0"/>
              <a:t>(MIN), </a:t>
            </a:r>
            <a:r>
              <a:rPr lang="ko-KR" altLang="en-US" dirty="0" smtClean="0"/>
              <a:t>최댓값</a:t>
            </a:r>
            <a:r>
              <a:rPr lang="en-US" altLang="ko-KR" dirty="0" smtClean="0"/>
              <a:t>(MAX) </a:t>
            </a:r>
            <a:r>
              <a:rPr lang="ko-KR" altLang="en-US" dirty="0" smtClean="0"/>
              <a:t>상수 정의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printf(“ char</a:t>
            </a:r>
            <a:r>
              <a:rPr lang="ko-KR" altLang="en-US" dirty="0" smtClean="0"/>
              <a:t>의 최솟값 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최댓값 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CHAR_MIN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CHAR_MAX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printf("short</a:t>
            </a:r>
            <a:r>
              <a:rPr lang="ko-KR" altLang="en-US" dirty="0" smtClean="0"/>
              <a:t>의 최솟값 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최댓값 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SHRT_MIN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SHRT_MAX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printf(“   int</a:t>
            </a:r>
            <a:r>
              <a:rPr lang="ko-KR" altLang="en-US" dirty="0" smtClean="0"/>
              <a:t>의 최솟값 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최댓값 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INT_MIN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INT_MAX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printf(“ long</a:t>
            </a:r>
            <a:r>
              <a:rPr lang="ko-KR" altLang="en-US" dirty="0" smtClean="0"/>
              <a:t>의 최솟값 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최댓값 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LONG_MIN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LONG_MAX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	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85852" y="4672034"/>
          <a:ext cx="635798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8607"/>
                <a:gridCol w="2011718"/>
                <a:gridCol w="3377657"/>
              </a:tblGrid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정수형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메모리 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표현 범위</a:t>
                      </a:r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char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(8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-128</a:t>
                      </a:r>
                      <a:r>
                        <a:rPr lang="en-US" altLang="ko-KR" baseline="0" dirty="0" smtClean="0"/>
                        <a:t> ~ +127</a:t>
                      </a:r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short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(16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-32768 ~ +32767</a:t>
                      </a:r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int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(32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-2147483648 ~ +2147483647</a:t>
                      </a:r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long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(32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-2147483648 ~ +2147483647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정수형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(4/10)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</a:rPr>
              <a:t>정수형의 양수 범위를 </a:t>
            </a:r>
            <a:r>
              <a:rPr lang="ko-KR" altLang="en-US" sz="2200" b="1" dirty="0" smtClean="0">
                <a:solidFill>
                  <a:srgbClr val="0000FF"/>
                </a:solidFill>
              </a:rPr>
              <a:t>두 배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</a:rPr>
              <a:t>로 늘리는 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unsigned 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</a:rPr>
              <a:t>자료형이 있다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1"/>
            <a:r>
              <a:rPr lang="en-US" altLang="ko-KR" sz="1800" b="1" dirty="0" smtClean="0"/>
              <a:t>unsigned:	0</a:t>
            </a:r>
            <a:r>
              <a:rPr lang="ko-KR" altLang="en-US" sz="1800" b="1" dirty="0" smtClean="0"/>
              <a:t>과 양수만을 표현</a:t>
            </a:r>
            <a:endParaRPr lang="en-US" altLang="ko-KR" sz="18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2357429"/>
          <a:ext cx="8001057" cy="34290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6016"/>
                <a:gridCol w="1928826"/>
                <a:gridCol w="3786215"/>
              </a:tblGrid>
              <a:tr h="395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정수형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메모리 크기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표현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1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dirty="0" smtClean="0"/>
                        <a:t>(signed char)</a:t>
                      </a:r>
                    </a:p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rgbClr val="0000FF"/>
                          </a:solidFill>
                        </a:rPr>
                        <a:t>unsigned char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(8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(8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-128 </a:t>
                      </a:r>
                      <a:r>
                        <a:rPr lang="en-US" altLang="ko-KR" dirty="0" smtClean="0"/>
                        <a:t>~ +127</a:t>
                      </a:r>
                    </a:p>
                    <a:p>
                      <a:pPr latinLnBrk="1"/>
                      <a:r>
                        <a:rPr lang="en-US" altLang="ko-KR" dirty="0" smtClean="0"/>
                        <a:t>0 ~ (127 +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="1" baseline="0" dirty="0" smtClean="0">
                          <a:solidFill>
                            <a:srgbClr val="0000FF"/>
                          </a:solidFill>
                        </a:rPr>
                        <a:t>128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47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dirty="0" smtClean="0"/>
                        <a:t>(signed short)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altLang="ko-KR" b="1" baseline="0" dirty="0" smtClean="0">
                          <a:solidFill>
                            <a:srgbClr val="0000FF"/>
                          </a:solidFill>
                        </a:rPr>
                        <a:t> 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(16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(16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-32768</a:t>
                      </a:r>
                      <a:r>
                        <a:rPr lang="en-US" altLang="ko-KR" dirty="0" smtClean="0"/>
                        <a:t> ~ +32767</a:t>
                      </a:r>
                    </a:p>
                    <a:p>
                      <a:pPr latinLnBrk="1"/>
                      <a:r>
                        <a:rPr lang="en-US" altLang="ko-KR" dirty="0" smtClean="0"/>
                        <a:t>0 ~ (32767 + 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32768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03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dirty="0" smtClean="0"/>
                        <a:t>(signed int)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unsigned int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(32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(32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-2147483648</a:t>
                      </a:r>
                      <a:r>
                        <a:rPr lang="en-US" altLang="ko-KR" dirty="0" smtClean="0"/>
                        <a:t> ~ + 2147483647</a:t>
                      </a:r>
                    </a:p>
                    <a:p>
                      <a:pPr latinLnBrk="1"/>
                      <a:r>
                        <a:rPr lang="en-US" altLang="ko-KR" dirty="0" smtClean="0"/>
                        <a:t>0 ~ (2147483647 + 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2147483648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0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dirty="0" smtClean="0"/>
                        <a:t>(signed long)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unsigned long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(32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(32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-2147483648</a:t>
                      </a:r>
                      <a:r>
                        <a:rPr lang="en-US" altLang="ko-KR" dirty="0" smtClean="0"/>
                        <a:t> ~ + 2147483647</a:t>
                      </a:r>
                    </a:p>
                    <a:p>
                      <a:pPr latinLnBrk="1"/>
                      <a:r>
                        <a:rPr lang="en-US" altLang="ko-KR" dirty="0" smtClean="0"/>
                        <a:t>0 ~ (2147483647 + 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2147483648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정수형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(5/10)---[6-3.c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93" y="1718439"/>
            <a:ext cx="8963088" cy="313932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signed </a:t>
            </a:r>
            <a:r>
              <a:rPr lang="en-US" altLang="ko-KR" b="1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 num1=130;	// -128 ~ 127</a:t>
            </a:r>
            <a:r>
              <a:rPr lang="ko-KR" altLang="en-US" dirty="0" smtClean="0"/>
              <a:t>의 데이터 표현 범위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00FF"/>
                </a:solidFill>
              </a:rPr>
              <a:t>unsigned char</a:t>
            </a:r>
            <a:r>
              <a:rPr lang="en-US" altLang="ko-KR" dirty="0" smtClean="0"/>
              <a:t> num2=130;	//     0 ~ 256</a:t>
            </a:r>
            <a:r>
              <a:rPr lang="ko-KR" altLang="en-US" dirty="0" smtClean="0"/>
              <a:t>의 데이터 표현 범위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 printf("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num1</a:t>
            </a:r>
            <a:r>
              <a:rPr lang="en-US" altLang="ko-KR" dirty="0" smtClean="0"/>
              <a:t>);		// -126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    printf("</a:t>
            </a:r>
            <a:r>
              <a:rPr lang="en-US" altLang="ko-KR" b="1" dirty="0" smtClean="0">
                <a:solidFill>
                  <a:srgbClr val="0000FF"/>
                </a:solidFill>
              </a:rPr>
              <a:t>%u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num2</a:t>
            </a:r>
            <a:r>
              <a:rPr lang="en-US" altLang="ko-KR" dirty="0" smtClean="0"/>
              <a:t>);		// 130 </a:t>
            </a:r>
            <a:r>
              <a:rPr lang="ko-KR" altLang="en-US" dirty="0" smtClean="0"/>
              <a:t>출력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5143512"/>
            <a:ext cx="336232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정수형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(6/10)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728" y="4259952"/>
          <a:ext cx="5796003" cy="18836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2025"/>
                <a:gridCol w="3613978"/>
              </a:tblGrid>
              <a:tr h="250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unsigned </a:t>
                      </a:r>
                      <a:r>
                        <a:rPr lang="ko-KR" altLang="en-US" dirty="0" smtClean="0"/>
                        <a:t>정수형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표현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9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rgbClr val="0000FF"/>
                          </a:solidFill>
                        </a:rPr>
                        <a:t>unsigned char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~ (127 +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="1" baseline="0" dirty="0" smtClean="0">
                          <a:solidFill>
                            <a:srgbClr val="0000FF"/>
                          </a:solidFill>
                        </a:rPr>
                        <a:t>128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9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altLang="ko-KR" b="1" baseline="0" dirty="0" smtClean="0">
                          <a:solidFill>
                            <a:srgbClr val="0000FF"/>
                          </a:solidFill>
                        </a:rPr>
                        <a:t> 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~ (32767 + 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32768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9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unsigned int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~ (2147483647 + 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2147483648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9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unsigned long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~ (2147483647 + 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2147483648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493" y="1152509"/>
            <a:ext cx="885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►"/>
            </a:pPr>
            <a:r>
              <a:rPr lang="en-US" altLang="ko-KR" sz="2000" b="1" dirty="0" smtClean="0">
                <a:solidFill>
                  <a:srgbClr val="0000FF"/>
                </a:solidFill>
              </a:rPr>
              <a:t>limits.h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에서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제공하는 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unsigned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형 상수의 </a:t>
            </a:r>
            <a:r>
              <a:rPr lang="ko-KR" altLang="en-US" sz="2000" b="1" dirty="0" smtClean="0">
                <a:solidFill>
                  <a:srgbClr val="F79646">
                    <a:lumMod val="75000"/>
                  </a:srgbClr>
                </a:solidFill>
              </a:rPr>
              <a:t>최댓값</a:t>
            </a:r>
            <a:r>
              <a:rPr lang="en-US" altLang="ko-KR" sz="2000" b="1" dirty="0" smtClean="0">
                <a:solidFill>
                  <a:srgbClr val="F79646">
                    <a:lumMod val="75000"/>
                  </a:srgbClr>
                </a:solidFill>
              </a:rPr>
              <a:t>(MAX)</a:t>
            </a:r>
            <a:r>
              <a:rPr lang="ko-KR" altLang="en-US" sz="2000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endParaRPr lang="en-US" altLang="ko-KR" b="1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47778" y="1785924"/>
          <a:ext cx="5767428" cy="18573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4090"/>
                <a:gridCol w="3643338"/>
              </a:tblGrid>
              <a:tr h="37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unsigned </a:t>
                      </a:r>
                      <a:r>
                        <a:rPr lang="ko-KR" altLang="en-US" sz="1800" dirty="0" smtClean="0"/>
                        <a:t>정수형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상수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최댓값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7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char</a:t>
                      </a:r>
                      <a:endParaRPr lang="ko-KR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UCHAR_MAX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7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short</a:t>
                      </a:r>
                      <a:endParaRPr lang="ko-KR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USHRT_MAX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7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unsigned int</a:t>
                      </a:r>
                      <a:endParaRPr lang="ko-KR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UINT_MAX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7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 long</a:t>
                      </a:r>
                      <a:endParaRPr lang="ko-KR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ULONG_MAX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5286380" y="3714752"/>
            <a:ext cx="357190" cy="428628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정수형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(7/10)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42974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정수형은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형을 선호한다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1"/>
            <a:r>
              <a:rPr lang="en-US" altLang="ko-KR" b="1" dirty="0" smtClean="0"/>
              <a:t>char</a:t>
            </a:r>
            <a:r>
              <a:rPr lang="ko-KR" altLang="en-US" b="1" dirty="0" smtClean="0"/>
              <a:t>형 변수와 </a:t>
            </a:r>
            <a:r>
              <a:rPr lang="en-US" altLang="ko-KR" b="1" dirty="0" smtClean="0"/>
              <a:t>int</a:t>
            </a:r>
            <a:r>
              <a:rPr lang="ko-KR" altLang="en-US" b="1" dirty="0" smtClean="0"/>
              <a:t>형 변수의 차이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CPU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형을 가장 빠르게 처리하는 이유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dirty="0" smtClean="0"/>
              <a:t>개발된 대부분의 컴퓨터들은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이상의 시스템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가 연산하는 기본 단위가 최소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endParaRPr lang="en-US" altLang="ko-KR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826606" y="2347905"/>
            <a:ext cx="7531608" cy="2366979"/>
            <a:chOff x="826606" y="2347905"/>
            <a:chExt cx="7531608" cy="2366979"/>
          </a:xfrm>
        </p:grpSpPr>
        <p:pic>
          <p:nvPicPr>
            <p:cNvPr id="5" name="Picture 2" descr="C:\Documents and Settings\SH\바탕 화면\C 본색\그림PART1-567장\Ch06_05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6606" y="2428868"/>
              <a:ext cx="7531608" cy="2286016"/>
            </a:xfrm>
            <a:prstGeom prst="rect">
              <a:avLst/>
            </a:prstGeom>
            <a:noFill/>
          </p:spPr>
        </p:pic>
        <p:sp>
          <p:nvSpPr>
            <p:cNvPr id="6" name="직사각형 5"/>
            <p:cNvSpPr/>
            <p:nvPr/>
          </p:nvSpPr>
          <p:spPr>
            <a:xfrm>
              <a:off x="1428728" y="2347905"/>
              <a:ext cx="2357454" cy="357190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67343" y="2357430"/>
              <a:ext cx="2357454" cy="357190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정수형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(8/10)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정수형의 오버플로우와 언더플로우는 순환된 값을 출력한다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‘</a:t>
            </a:r>
            <a:r>
              <a:rPr lang="ko-KR" altLang="en-US" b="1" dirty="0" smtClean="0">
                <a:solidFill>
                  <a:srgbClr val="0000FF"/>
                </a:solidFill>
              </a:rPr>
              <a:t>오버플로우</a:t>
            </a:r>
            <a:r>
              <a:rPr lang="en-US" altLang="ko-KR" b="1" dirty="0" smtClean="0">
                <a:solidFill>
                  <a:srgbClr val="0000FF"/>
                </a:solidFill>
              </a:rPr>
              <a:t>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자료형에 저장할 수 있는 최대 범위보다 큰 수 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‘</a:t>
            </a:r>
            <a:r>
              <a:rPr lang="ko-KR" altLang="en-US" b="1" dirty="0" smtClean="0">
                <a:solidFill>
                  <a:srgbClr val="0000FF"/>
                </a:solidFill>
              </a:rPr>
              <a:t>언더플로우</a:t>
            </a:r>
            <a:r>
              <a:rPr lang="en-US" altLang="ko-KR" b="1" dirty="0" smtClean="0">
                <a:solidFill>
                  <a:srgbClr val="0000FF"/>
                </a:solidFill>
              </a:rPr>
              <a:t>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자료형에 저장할 수 있는 최소 범위보다 작은 수 저장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928662" y="2357430"/>
            <a:ext cx="7000875" cy="1357322"/>
            <a:chOff x="928662" y="2357430"/>
            <a:chExt cx="7000875" cy="1357322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2362202"/>
              <a:ext cx="7000875" cy="135255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3733794" y="2357430"/>
              <a:ext cx="1143008" cy="214314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38557" y="3500438"/>
              <a:ext cx="1143008" cy="214314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28662" y="4681546"/>
            <a:ext cx="7010400" cy="1447800"/>
            <a:chOff x="928662" y="4681546"/>
            <a:chExt cx="7010400" cy="14478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8662" y="4681546"/>
              <a:ext cx="70104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/>
            <p:cNvSpPr/>
            <p:nvPr/>
          </p:nvSpPr>
          <p:spPr>
            <a:xfrm>
              <a:off x="4167185" y="4691071"/>
              <a:ext cx="1143008" cy="214314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95654" y="5848367"/>
              <a:ext cx="1143008" cy="214314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정수형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(9/10)---[6-4.c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285860"/>
            <a:ext cx="8611653" cy="4801314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#include 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char num1=-129;	// </a:t>
            </a:r>
            <a:r>
              <a:rPr lang="ko-KR" altLang="en-US" dirty="0" smtClean="0"/>
              <a:t>최솟값</a:t>
            </a:r>
            <a:r>
              <a:rPr lang="en-US" altLang="ko-KR" dirty="0" smtClean="0"/>
              <a:t>(-128)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만큼 작은 값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언더플로우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char num2=128;	// </a:t>
            </a:r>
            <a:r>
              <a:rPr lang="ko-KR" altLang="en-US" dirty="0" smtClean="0"/>
              <a:t>최댓값</a:t>
            </a:r>
            <a:r>
              <a:rPr lang="en-US" altLang="ko-KR" dirty="0" smtClean="0"/>
              <a:t>(127)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+1</a:t>
            </a:r>
            <a:r>
              <a:rPr lang="ko-KR" altLang="en-US" dirty="0" smtClean="0"/>
              <a:t>만큼 큰 값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오버플로우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</a:t>
            </a:r>
          </a:p>
          <a:p>
            <a:r>
              <a:rPr lang="en-US" altLang="ko-KR" dirty="0" smtClean="0"/>
              <a:t>    printf("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num1</a:t>
            </a:r>
            <a:r>
              <a:rPr lang="en-US" altLang="ko-KR" dirty="0" smtClean="0"/>
              <a:t>);	// 127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    printf("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num2</a:t>
            </a:r>
            <a:r>
              <a:rPr lang="en-US" altLang="ko-KR" dirty="0" smtClean="0"/>
              <a:t>);	// -128</a:t>
            </a:r>
            <a:r>
              <a:rPr lang="ko-KR" altLang="en-US" dirty="0" smtClean="0"/>
              <a:t>출력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 num1=-130;		// </a:t>
            </a:r>
            <a:r>
              <a:rPr lang="ko-KR" altLang="en-US" dirty="0" smtClean="0"/>
              <a:t>최솟값</a:t>
            </a:r>
            <a:r>
              <a:rPr lang="en-US" altLang="ko-KR" dirty="0" smtClean="0"/>
              <a:t>(-128)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-2</a:t>
            </a:r>
            <a:r>
              <a:rPr lang="ko-KR" altLang="en-US" dirty="0" smtClean="0"/>
              <a:t>만큼 작은 값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언더플로우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num2=129;		// </a:t>
            </a:r>
            <a:r>
              <a:rPr lang="ko-KR" altLang="en-US" dirty="0" smtClean="0"/>
              <a:t>최댓값</a:t>
            </a:r>
            <a:r>
              <a:rPr lang="en-US" altLang="ko-KR" dirty="0" smtClean="0"/>
              <a:t>(127)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+2</a:t>
            </a:r>
            <a:r>
              <a:rPr lang="ko-KR" altLang="en-US" dirty="0" smtClean="0"/>
              <a:t>만큼 큰 값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오버플로우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</a:t>
            </a:r>
          </a:p>
          <a:p>
            <a:r>
              <a:rPr lang="en-US" altLang="ko-KR" dirty="0" smtClean="0"/>
              <a:t>    printf("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num1</a:t>
            </a:r>
            <a:r>
              <a:rPr lang="en-US" altLang="ko-KR" dirty="0" smtClean="0"/>
              <a:t>);	// 126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    printf("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num2</a:t>
            </a:r>
            <a:r>
              <a:rPr lang="en-US" altLang="ko-KR" dirty="0" smtClean="0"/>
              <a:t>);	// -127</a:t>
            </a:r>
            <a:r>
              <a:rPr lang="ko-KR" altLang="en-US" dirty="0" smtClean="0"/>
              <a:t>출력</a:t>
            </a:r>
          </a:p>
          <a:p>
            <a:r>
              <a:rPr lang="ko-KR" altLang="en-US" dirty="0" smtClean="0"/>
              <a:t>		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정수형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(10/10) ---[6-4.c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231" y="1639661"/>
            <a:ext cx="7832593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 num1=-129;		// </a:t>
            </a:r>
            <a:r>
              <a:rPr lang="ko-KR" altLang="en-US" dirty="0" smtClean="0"/>
              <a:t>최솟값보다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만큼 작은 값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언더플로우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char num2=128;		// </a:t>
            </a:r>
            <a:r>
              <a:rPr lang="ko-KR" altLang="en-US" dirty="0" smtClean="0"/>
              <a:t>최댓값보다 </a:t>
            </a:r>
            <a:r>
              <a:rPr lang="en-US" altLang="ko-KR" dirty="0" smtClean="0"/>
              <a:t>+1</a:t>
            </a:r>
            <a:r>
              <a:rPr lang="ko-KR" altLang="en-US" dirty="0" smtClean="0"/>
              <a:t>만큼 큰 값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오버플로우</a:t>
            </a:r>
            <a:r>
              <a:rPr lang="en-US" altLang="ko-KR" dirty="0" smtClean="0"/>
              <a:t>)</a:t>
            </a:r>
          </a:p>
        </p:txBody>
      </p:sp>
      <p:pic>
        <p:nvPicPr>
          <p:cNvPr id="5122" name="Picture 2" descr="C:\Documents and Settings\SH\바탕 화면\C 본색\그림PART1-567장\Ch06_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428868"/>
            <a:ext cx="6537505" cy="1214446"/>
          </a:xfrm>
          <a:prstGeom prst="rect">
            <a:avLst/>
          </a:prstGeom>
          <a:noFill/>
        </p:spPr>
      </p:pic>
      <p:pic>
        <p:nvPicPr>
          <p:cNvPr id="5123" name="Picture 3" descr="C:\Documents and Settings\SH\바탕 화면\C 본색\그림PART1-567장\Ch06_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51" y="5208487"/>
            <a:ext cx="6686597" cy="122090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04769" y="4347842"/>
            <a:ext cx="7810569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num1=-130;	// </a:t>
            </a:r>
            <a:r>
              <a:rPr lang="ko-KR" altLang="en-US" dirty="0" smtClean="0"/>
              <a:t>최솟값</a:t>
            </a:r>
            <a:r>
              <a:rPr lang="en-US" altLang="ko-KR" dirty="0" smtClean="0"/>
              <a:t>(-128)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-2</a:t>
            </a:r>
            <a:r>
              <a:rPr lang="ko-KR" altLang="en-US" dirty="0" smtClean="0"/>
              <a:t>만큼 작은 값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언더플로우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num2=129;	// </a:t>
            </a:r>
            <a:r>
              <a:rPr lang="ko-KR" altLang="en-US" dirty="0" smtClean="0"/>
              <a:t>최댓값</a:t>
            </a:r>
            <a:r>
              <a:rPr lang="en-US" altLang="ko-KR" dirty="0" smtClean="0"/>
              <a:t>(127)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+2</a:t>
            </a:r>
            <a:r>
              <a:rPr lang="ko-KR" altLang="en-US" dirty="0" smtClean="0"/>
              <a:t>만큼 큰 값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오버플로우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57620" y="2386005"/>
            <a:ext cx="1071570" cy="19526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7620" y="3490913"/>
            <a:ext cx="1071570" cy="19526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52910" y="5162562"/>
            <a:ext cx="1062046" cy="19526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86142" y="6257945"/>
            <a:ext cx="1062046" cy="19526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6.3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실수형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716755" y="1571612"/>
            <a:ext cx="765076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6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. 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자료형이란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710597" y="2428868"/>
            <a:ext cx="765076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6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.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정수형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707448" y="3286124"/>
            <a:ext cx="765076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6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. 3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실수형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714347" y="4143380"/>
            <a:ext cx="765076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6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. 4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문자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형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707448" y="5000636"/>
            <a:ext cx="765076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6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. 5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자료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형 변환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gray">
          <a:xfrm>
            <a:off x="699833" y="5852423"/>
            <a:ext cx="765076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6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. 6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typedef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를 이용한 자료형의 재정의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ko-KR" altLang="en-US" dirty="0" smtClean="0"/>
              <a:t>실수형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(1/6)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실수형이란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실수형 데이터를 저장하는 변수의 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소수점을 가진 실수의 값을 표현할 수 있는 자료형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3000372"/>
          <a:ext cx="8143931" cy="19169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7615"/>
                <a:gridCol w="2451086"/>
                <a:gridCol w="3795230"/>
              </a:tblGrid>
              <a:tr h="512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실수형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메모리 크기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데이터 표현 범위</a:t>
                      </a:r>
                      <a:endParaRPr lang="ko-KR" altLang="en-US" sz="2000" dirty="0"/>
                    </a:p>
                  </a:txBody>
                  <a:tcPr/>
                </a:tc>
              </a:tr>
              <a:tr h="512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float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r>
                        <a:rPr lang="ko-KR" altLang="en-US" sz="2000" dirty="0" smtClean="0"/>
                        <a:t>바이트</a:t>
                      </a:r>
                      <a:r>
                        <a:rPr lang="en-US" altLang="ko-KR" sz="2000" dirty="0" smtClean="0"/>
                        <a:t>(32</a:t>
                      </a:r>
                      <a:r>
                        <a:rPr lang="ko-KR" altLang="en-US" sz="2000" dirty="0" smtClean="0"/>
                        <a:t>비트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 1.17*10</a:t>
                      </a:r>
                      <a:r>
                        <a:rPr lang="en-US" altLang="ko-KR" sz="2000" dirty="0" smtClean="0">
                          <a:latin typeface="Verdana"/>
                        </a:rPr>
                        <a:t>ˉ</a:t>
                      </a:r>
                      <a:r>
                        <a:rPr lang="ko-KR" altLang="en-US" sz="2000" dirty="0" smtClean="0">
                          <a:latin typeface="Verdana"/>
                        </a:rPr>
                        <a:t> </a:t>
                      </a:r>
                      <a:r>
                        <a:rPr lang="en-US" altLang="ko-KR" sz="2000" dirty="0" smtClean="0">
                          <a:latin typeface="+mn-lt"/>
                        </a:rPr>
                        <a:t>~</a:t>
                      </a:r>
                      <a:r>
                        <a:rPr lang="en-US" altLang="ko-KR" sz="2000" dirty="0" smtClean="0">
                          <a:latin typeface="Verdana"/>
                        </a:rPr>
                        <a:t> </a:t>
                      </a:r>
                      <a:r>
                        <a:rPr lang="en-US" altLang="ko-KR" sz="2000" dirty="0" smtClean="0">
                          <a:latin typeface="+mn-lt"/>
                        </a:rPr>
                        <a:t>3.40x10</a:t>
                      </a:r>
                      <a:r>
                        <a:rPr lang="ko-KR" altLang="en-US" sz="2000" dirty="0" smtClean="0">
                          <a:latin typeface="Verdana"/>
                        </a:rPr>
                        <a:t></a:t>
                      </a:r>
                      <a:endParaRPr lang="ko-KR" altLang="en-US" sz="2000" dirty="0"/>
                    </a:p>
                  </a:txBody>
                  <a:tcPr/>
                </a:tc>
              </a:tr>
              <a:tr h="472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double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8</a:t>
                      </a:r>
                      <a:r>
                        <a:rPr lang="ko-KR" altLang="en-US" sz="2000" dirty="0" smtClean="0"/>
                        <a:t>바이트</a:t>
                      </a:r>
                      <a:r>
                        <a:rPr lang="en-US" altLang="ko-KR" sz="2000" dirty="0" smtClean="0"/>
                        <a:t>(64</a:t>
                      </a:r>
                      <a:r>
                        <a:rPr lang="ko-KR" altLang="en-US" sz="2000" dirty="0" smtClean="0"/>
                        <a:t>비트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+mn-lt"/>
                        </a:rPr>
                        <a:t> 2.22*10</a:t>
                      </a:r>
                      <a:r>
                        <a:rPr lang="en-US" altLang="ko-KR" sz="2000" dirty="0" smtClean="0">
                          <a:latin typeface="Verdana"/>
                        </a:rPr>
                        <a:t>ˉ</a:t>
                      </a:r>
                      <a:r>
                        <a:rPr lang="ko-KR" altLang="en-US" sz="2000" dirty="0" smtClean="0">
                          <a:latin typeface="Verdana"/>
                        </a:rPr>
                        <a:t></a:t>
                      </a:r>
                      <a:r>
                        <a:rPr lang="en-US" altLang="ko-KR" sz="2000" dirty="0" smtClean="0">
                          <a:latin typeface="Verdana"/>
                        </a:rPr>
                        <a:t>º</a:t>
                      </a:r>
                      <a:r>
                        <a:rPr lang="ko-KR" altLang="en-US" sz="2000" dirty="0" smtClean="0">
                          <a:latin typeface="Verdana"/>
                        </a:rPr>
                        <a:t></a:t>
                      </a:r>
                      <a:r>
                        <a:rPr lang="en-US" altLang="ko-KR" sz="2000" baseline="0" dirty="0" smtClean="0">
                          <a:latin typeface="Verdana"/>
                        </a:rPr>
                        <a:t> </a:t>
                      </a:r>
                      <a:r>
                        <a:rPr lang="en-US" altLang="ko-KR" sz="2000" baseline="0" dirty="0" smtClean="0">
                          <a:latin typeface="+mn-lt"/>
                        </a:rPr>
                        <a:t>~</a:t>
                      </a:r>
                      <a:r>
                        <a:rPr lang="en-US" altLang="ko-KR" sz="2000" baseline="0" dirty="0" smtClean="0">
                          <a:latin typeface="Verdana"/>
                        </a:rPr>
                        <a:t> </a:t>
                      </a:r>
                      <a:r>
                        <a:rPr lang="en-US" altLang="ko-KR" sz="2000" baseline="0" dirty="0" smtClean="0">
                          <a:latin typeface="+mn-lt"/>
                        </a:rPr>
                        <a:t>1.79x10</a:t>
                      </a:r>
                      <a:r>
                        <a:rPr lang="ko-KR" altLang="en-US" sz="2000" dirty="0" smtClean="0">
                          <a:latin typeface="Verdana"/>
                        </a:rPr>
                        <a:t></a:t>
                      </a:r>
                      <a:r>
                        <a:rPr lang="en-US" altLang="ko-KR" sz="2000" dirty="0" smtClean="0">
                          <a:latin typeface="Verdana"/>
                        </a:rPr>
                        <a:t>º</a:t>
                      </a:r>
                      <a:r>
                        <a:rPr lang="ko-KR" altLang="en-US" sz="2000" dirty="0" smtClean="0">
                          <a:latin typeface="Verdana"/>
                        </a:rPr>
                        <a:t></a:t>
                      </a:r>
                      <a:endParaRPr lang="ko-KR" altLang="en-US" sz="2000" dirty="0" smtClean="0"/>
                    </a:p>
                  </a:txBody>
                  <a:tcPr/>
                </a:tc>
              </a:tr>
              <a:tr h="418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long double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8</a:t>
                      </a:r>
                      <a:r>
                        <a:rPr lang="ko-KR" altLang="en-US" sz="2000" dirty="0" smtClean="0"/>
                        <a:t>바이트</a:t>
                      </a:r>
                      <a:r>
                        <a:rPr lang="en-US" altLang="ko-KR" sz="2000" dirty="0" smtClean="0"/>
                        <a:t>(64</a:t>
                      </a:r>
                      <a:r>
                        <a:rPr lang="ko-KR" altLang="en-US" sz="2000" dirty="0" smtClean="0"/>
                        <a:t>비트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 2.22*10</a:t>
                      </a:r>
                      <a:r>
                        <a:rPr lang="en-US" altLang="ko-KR" sz="2000" dirty="0" smtClean="0">
                          <a:latin typeface="Verdana"/>
                        </a:rPr>
                        <a:t>ˉ</a:t>
                      </a:r>
                      <a:r>
                        <a:rPr lang="ko-KR" altLang="en-US" sz="2000" dirty="0" smtClean="0">
                          <a:latin typeface="Verdana"/>
                        </a:rPr>
                        <a:t></a:t>
                      </a:r>
                      <a:r>
                        <a:rPr lang="en-US" altLang="ko-KR" sz="2000" dirty="0" smtClean="0">
                          <a:latin typeface="Verdana"/>
                        </a:rPr>
                        <a:t>º</a:t>
                      </a:r>
                      <a:r>
                        <a:rPr lang="ko-KR" altLang="en-US" sz="2000" dirty="0" smtClean="0">
                          <a:latin typeface="Verdana"/>
                        </a:rPr>
                        <a:t> </a:t>
                      </a:r>
                      <a:r>
                        <a:rPr lang="en-US" altLang="ko-KR" sz="2000" dirty="0" smtClean="0">
                          <a:latin typeface="+mn-lt"/>
                        </a:rPr>
                        <a:t>~</a:t>
                      </a:r>
                      <a:r>
                        <a:rPr lang="en-US" altLang="ko-KR" sz="2000" dirty="0" smtClean="0">
                          <a:latin typeface="Verdana"/>
                        </a:rPr>
                        <a:t> </a:t>
                      </a:r>
                      <a:r>
                        <a:rPr lang="en-US" altLang="ko-KR" sz="2000" dirty="0" smtClean="0">
                          <a:latin typeface="+mn-lt"/>
                        </a:rPr>
                        <a:t>1.79x10</a:t>
                      </a:r>
                      <a:r>
                        <a:rPr lang="ko-KR" altLang="en-US" sz="2000" dirty="0" smtClean="0">
                          <a:latin typeface="Verdana"/>
                        </a:rPr>
                        <a:t></a:t>
                      </a:r>
                      <a:r>
                        <a:rPr lang="en-US" altLang="ko-KR" sz="2000" dirty="0" smtClean="0">
                          <a:latin typeface="Verdana"/>
                        </a:rPr>
                        <a:t>º</a:t>
                      </a:r>
                      <a:r>
                        <a:rPr lang="ko-KR" altLang="en-US" sz="2000" dirty="0" smtClean="0">
                          <a:latin typeface="Verdana"/>
                        </a:rPr>
                        <a:t>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ko-KR" altLang="en-US" dirty="0" smtClean="0"/>
              <a:t>실수형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(2/6)---[6-5.c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98525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실수형 데이터 표현 범위를 자동으로 알려주는 라이브러리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float.h</a:t>
            </a:r>
            <a:r>
              <a:rPr lang="en-US" altLang="ko-KR" dirty="0" smtClean="0"/>
              <a:t> :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실수형</a:t>
            </a:r>
            <a:r>
              <a:rPr lang="ko-KR" altLang="en-US" b="1" dirty="0" smtClean="0"/>
              <a:t> 데이터 표현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최솟값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(MIN)</a:t>
            </a:r>
            <a:r>
              <a:rPr lang="ko-KR" altLang="en-US" b="1" dirty="0" smtClean="0"/>
              <a:t>과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최댓값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(MAX)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상수 제공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209752"/>
            <a:ext cx="8858312" cy="2585323"/>
          </a:xfrm>
          <a:prstGeom prst="rect">
            <a:avLst/>
          </a:prstGeom>
          <a:solidFill>
            <a:schemeClr val="accent6">
              <a:lumMod val="75000"/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&lt;stdio.h&gt;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#include &lt;float.h&gt;</a:t>
            </a:r>
            <a:r>
              <a:rPr lang="en-US" altLang="ko-KR" dirty="0" smtClean="0"/>
              <a:t>	// </a:t>
            </a:r>
            <a:r>
              <a:rPr lang="ko-KR" altLang="en-US" dirty="0" smtClean="0"/>
              <a:t>실수형의 데이터 표현 범위 상수 정의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printf(“  float</a:t>
            </a:r>
            <a:r>
              <a:rPr lang="ko-KR" altLang="en-US" dirty="0" smtClean="0"/>
              <a:t>의 최솟값  </a:t>
            </a:r>
            <a:r>
              <a:rPr lang="en-US" altLang="ko-KR" b="1" dirty="0" smtClean="0">
                <a:solidFill>
                  <a:srgbClr val="0000FF"/>
                </a:solidFill>
              </a:rPr>
              <a:t>%e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최댓값 </a:t>
            </a:r>
            <a:r>
              <a:rPr lang="en-US" altLang="ko-KR" b="1" dirty="0" smtClean="0">
                <a:solidFill>
                  <a:srgbClr val="0000FF"/>
                </a:solidFill>
              </a:rPr>
              <a:t>%e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FLT_MIN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FLT_MAX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printf("double</a:t>
            </a:r>
            <a:r>
              <a:rPr lang="ko-KR" altLang="en-US" dirty="0" smtClean="0"/>
              <a:t>의 최솟값 </a:t>
            </a:r>
            <a:r>
              <a:rPr lang="en-US" altLang="ko-KR" b="1" dirty="0" smtClean="0">
                <a:solidFill>
                  <a:srgbClr val="0000FF"/>
                </a:solidFill>
              </a:rPr>
              <a:t>%e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최댓값 </a:t>
            </a:r>
            <a:r>
              <a:rPr lang="en-US" altLang="ko-KR" b="1" dirty="0" smtClean="0">
                <a:solidFill>
                  <a:srgbClr val="0000FF"/>
                </a:solidFill>
              </a:rPr>
              <a:t>%e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DBL_MIN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DBL_MAX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printf("long double</a:t>
            </a:r>
            <a:r>
              <a:rPr lang="ko-KR" altLang="en-US" dirty="0" smtClean="0"/>
              <a:t>의 최솟값 </a:t>
            </a:r>
            <a:r>
              <a:rPr lang="en-US" altLang="ko-KR" b="1" dirty="0" smtClean="0">
                <a:solidFill>
                  <a:srgbClr val="0000FF"/>
                </a:solidFill>
              </a:rPr>
              <a:t>%e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최댓값 </a:t>
            </a:r>
            <a:r>
              <a:rPr lang="en-US" altLang="ko-KR" b="1" dirty="0" smtClean="0">
                <a:solidFill>
                  <a:srgbClr val="0000FF"/>
                </a:solidFill>
              </a:rPr>
              <a:t>%e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LDBL_MIN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LDBL_MAX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8016" y="4929198"/>
            <a:ext cx="576305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ko-KR" altLang="en-US" dirty="0" smtClean="0"/>
              <a:t>실수형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(3/6)---[6-6.c]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432687"/>
            <a:ext cx="8286808" cy="2862322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ko-KR" dirty="0" smtClean="0"/>
              <a:t>#include &lt;stdio.h&gt;</a:t>
            </a:r>
          </a:p>
          <a:p>
            <a:r>
              <a:rPr lang="pt-BR" altLang="ko-KR" dirty="0" smtClean="0"/>
              <a:t>int main(void)</a:t>
            </a:r>
          </a:p>
          <a:p>
            <a:r>
              <a:rPr lang="pt-BR" altLang="ko-KR" dirty="0" smtClean="0"/>
              <a:t>{</a:t>
            </a:r>
          </a:p>
          <a:p>
            <a:r>
              <a:rPr lang="pt-BR" altLang="ko-KR" dirty="0" smtClean="0"/>
              <a:t>   float num1=3.4e+30;		</a:t>
            </a:r>
          </a:p>
          <a:p>
            <a:r>
              <a:rPr lang="pt-BR" altLang="ko-KR" dirty="0" smtClean="0"/>
              <a:t>   double num2=3.4e+30;	</a:t>
            </a:r>
          </a:p>
          <a:p>
            <a:r>
              <a:rPr lang="pt-BR" altLang="ko-KR" dirty="0" smtClean="0"/>
              <a:t>		</a:t>
            </a:r>
          </a:p>
          <a:p>
            <a:r>
              <a:rPr lang="pt-BR" altLang="ko-KR" dirty="0" smtClean="0"/>
              <a:t>   printf("</a:t>
            </a:r>
            <a:r>
              <a:rPr lang="pt-BR" altLang="ko-KR" b="1" dirty="0" smtClean="0">
                <a:solidFill>
                  <a:srgbClr val="0000FF"/>
                </a:solidFill>
              </a:rPr>
              <a:t>%f</a:t>
            </a:r>
            <a:r>
              <a:rPr lang="pt-BR" altLang="ko-KR" dirty="0" smtClean="0"/>
              <a:t>, </a:t>
            </a:r>
            <a:r>
              <a:rPr lang="pt-BR" altLang="ko-KR" b="1" dirty="0" smtClean="0">
                <a:solidFill>
                  <a:srgbClr val="0000FF"/>
                </a:solidFill>
              </a:rPr>
              <a:t>%e</a:t>
            </a:r>
            <a:r>
              <a:rPr lang="pt-BR" altLang="ko-KR" dirty="0" smtClean="0"/>
              <a:t> \n", </a:t>
            </a:r>
            <a:r>
              <a:rPr lang="pt-BR" altLang="ko-KR" b="1" dirty="0" smtClean="0">
                <a:solidFill>
                  <a:srgbClr val="0000FF"/>
                </a:solidFill>
              </a:rPr>
              <a:t>num1</a:t>
            </a:r>
            <a:r>
              <a:rPr lang="pt-BR" altLang="ko-KR" dirty="0" smtClean="0"/>
              <a:t>, </a:t>
            </a:r>
            <a:r>
              <a:rPr lang="pt-BR" altLang="ko-KR" b="1" dirty="0" smtClean="0">
                <a:solidFill>
                  <a:srgbClr val="0000FF"/>
                </a:solidFill>
              </a:rPr>
              <a:t>num1</a:t>
            </a:r>
            <a:r>
              <a:rPr lang="pt-BR" altLang="ko-KR" dirty="0" smtClean="0"/>
              <a:t>);     </a:t>
            </a:r>
            <a:r>
              <a:rPr lang="pt-BR" altLang="ko-KR" b="1" dirty="0" smtClean="0">
                <a:solidFill>
                  <a:srgbClr val="FF0000"/>
                </a:solidFill>
              </a:rPr>
              <a:t>// float</a:t>
            </a:r>
            <a:r>
              <a:rPr lang="ko-KR" altLang="en-US" b="1" dirty="0" smtClean="0">
                <a:solidFill>
                  <a:srgbClr val="FF0000"/>
                </a:solidFill>
              </a:rPr>
              <a:t>형</a:t>
            </a:r>
            <a:r>
              <a:rPr lang="pt-BR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오차발생</a:t>
            </a:r>
            <a:r>
              <a:rPr lang="pt-BR" altLang="ko-KR" dirty="0" smtClean="0"/>
              <a:t>	</a:t>
            </a:r>
          </a:p>
          <a:p>
            <a:r>
              <a:rPr lang="pt-BR" altLang="ko-KR" dirty="0" smtClean="0"/>
              <a:t>   printf("</a:t>
            </a:r>
            <a:r>
              <a:rPr lang="pt-BR" altLang="ko-KR" b="1" dirty="0" smtClean="0">
                <a:solidFill>
                  <a:srgbClr val="0000FF"/>
                </a:solidFill>
              </a:rPr>
              <a:t>%lf</a:t>
            </a:r>
            <a:r>
              <a:rPr lang="pt-BR" altLang="ko-KR" dirty="0" smtClean="0"/>
              <a:t>, </a:t>
            </a:r>
            <a:r>
              <a:rPr lang="pt-BR" altLang="ko-KR" b="1" dirty="0" smtClean="0">
                <a:solidFill>
                  <a:srgbClr val="0000FF"/>
                </a:solidFill>
              </a:rPr>
              <a:t>%le</a:t>
            </a:r>
            <a:r>
              <a:rPr lang="pt-BR" altLang="ko-KR" dirty="0" smtClean="0"/>
              <a:t> \n", </a:t>
            </a:r>
            <a:r>
              <a:rPr lang="pt-BR" altLang="ko-KR" b="1" dirty="0" smtClean="0">
                <a:solidFill>
                  <a:srgbClr val="0000FF"/>
                </a:solidFill>
              </a:rPr>
              <a:t>num2</a:t>
            </a:r>
            <a:r>
              <a:rPr lang="pt-BR" altLang="ko-KR" dirty="0" smtClean="0"/>
              <a:t>, </a:t>
            </a:r>
            <a:r>
              <a:rPr lang="pt-BR" altLang="ko-KR" b="1" dirty="0" smtClean="0">
                <a:solidFill>
                  <a:srgbClr val="0000FF"/>
                </a:solidFill>
              </a:rPr>
              <a:t>num2</a:t>
            </a:r>
            <a:r>
              <a:rPr lang="pt-BR" altLang="ko-KR" dirty="0" smtClean="0"/>
              <a:t>);   </a:t>
            </a:r>
            <a:r>
              <a:rPr lang="pt-BR" altLang="ko-KR" b="1" dirty="0" smtClean="0">
                <a:solidFill>
                  <a:srgbClr val="0000FF"/>
                </a:solidFill>
              </a:rPr>
              <a:t>// </a:t>
            </a:r>
            <a:r>
              <a:rPr lang="en-US" altLang="ko-KR" b="1" dirty="0" smtClean="0">
                <a:solidFill>
                  <a:srgbClr val="0000FF"/>
                </a:solidFill>
              </a:rPr>
              <a:t>double</a:t>
            </a:r>
            <a:r>
              <a:rPr lang="ko-KR" altLang="en-US" b="1" dirty="0" smtClean="0">
                <a:solidFill>
                  <a:srgbClr val="0000FF"/>
                </a:solidFill>
              </a:rPr>
              <a:t>형은 정상</a:t>
            </a:r>
            <a:r>
              <a:rPr lang="pt-BR" altLang="ko-KR" b="1" dirty="0" smtClean="0">
                <a:solidFill>
                  <a:srgbClr val="0000FF"/>
                </a:solidFill>
              </a:rPr>
              <a:t>	</a:t>
            </a:r>
            <a:r>
              <a:rPr lang="pt-BR" altLang="ko-KR" dirty="0" smtClean="0"/>
              <a:t>	</a:t>
            </a:r>
          </a:p>
          <a:p>
            <a:r>
              <a:rPr lang="pt-BR" altLang="ko-KR" dirty="0" smtClean="0"/>
              <a:t>   return 0;</a:t>
            </a:r>
          </a:p>
          <a:p>
            <a:r>
              <a:rPr lang="pt-BR" altLang="ko-KR" dirty="0" smtClean="0"/>
              <a:t>}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27" y="4643446"/>
            <a:ext cx="681471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ko-KR" altLang="en-US" dirty="0" smtClean="0"/>
              <a:t>실수형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(4/6)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실수형은 데이터의 정밀도를 높이기 위해 사용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/>
              <a:t>99.9</a:t>
            </a:r>
          </a:p>
          <a:p>
            <a:pPr lvl="1"/>
            <a:r>
              <a:rPr lang="en-US" altLang="ko-KR" b="1" dirty="0" smtClean="0"/>
              <a:t>99.99</a:t>
            </a:r>
          </a:p>
          <a:p>
            <a:pPr lvl="1"/>
            <a:r>
              <a:rPr lang="en-US" altLang="ko-KR" b="1" dirty="0" smtClean="0"/>
              <a:t>99.999</a:t>
            </a:r>
          </a:p>
          <a:p>
            <a:pPr lvl="1"/>
            <a:r>
              <a:rPr lang="en-US" altLang="ko-KR" b="1" dirty="0" smtClean="0"/>
              <a:t>99.9999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76396" y="3374400"/>
          <a:ext cx="6096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/>
                <a:gridCol w="44529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실수형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표현 가능한 소수점 이하 자리 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소수점 이하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자리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소수점 이하 </a:t>
                      </a:r>
                      <a:r>
                        <a:rPr lang="en-US" altLang="ko-KR" dirty="0" smtClean="0"/>
                        <a:t>15</a:t>
                      </a:r>
                      <a:r>
                        <a:rPr lang="ko-KR" altLang="en-US" dirty="0" smtClean="0"/>
                        <a:t>자리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long 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소수점 이하 </a:t>
                      </a:r>
                      <a:r>
                        <a:rPr lang="en-US" altLang="ko-KR" dirty="0" smtClean="0"/>
                        <a:t>15</a:t>
                      </a:r>
                      <a:r>
                        <a:rPr lang="ko-KR" altLang="en-US" dirty="0" smtClean="0"/>
                        <a:t>자리 또는 그 이상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ko-KR" altLang="en-US" dirty="0" smtClean="0"/>
              <a:t>실수형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(5/6)---[6-7.c]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382" y="1200135"/>
            <a:ext cx="8643998" cy="3970318"/>
          </a:xfrm>
          <a:prstGeom prst="rect">
            <a:avLst/>
          </a:prstGeom>
          <a:solidFill>
            <a:schemeClr val="accent6">
              <a:lumMod val="75000"/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float num1=0.123456789012345;</a:t>
            </a:r>
          </a:p>
          <a:p>
            <a:r>
              <a:rPr lang="en-US" altLang="ko-KR" dirty="0" smtClean="0"/>
              <a:t>   double num2=0.123456789012345;</a:t>
            </a:r>
          </a:p>
          <a:p>
            <a:r>
              <a:rPr lang="en-US" altLang="ko-KR" dirty="0" smtClean="0"/>
              <a:t>		</a:t>
            </a:r>
          </a:p>
          <a:p>
            <a:r>
              <a:rPr lang="en-US" altLang="ko-KR" dirty="0" smtClean="0"/>
              <a:t>   printf("float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:     </a:t>
            </a:r>
            <a:r>
              <a:rPr lang="en-US" altLang="ko-KR" b="1" dirty="0" smtClean="0">
                <a:solidFill>
                  <a:srgbClr val="0000FF"/>
                </a:solidFill>
              </a:rPr>
              <a:t>%f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num1</a:t>
            </a:r>
            <a:r>
              <a:rPr lang="en-US" altLang="ko-KR" dirty="0" smtClean="0"/>
              <a:t>);      // 0 .123457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   printf("double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%lf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num2</a:t>
            </a:r>
            <a:r>
              <a:rPr lang="en-US" altLang="ko-KR" dirty="0" smtClean="0"/>
              <a:t>);      // 0 .123457 </a:t>
            </a:r>
            <a:r>
              <a:rPr lang="ko-KR" altLang="en-US" dirty="0" smtClean="0"/>
              <a:t>출력  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printf("float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:    </a:t>
            </a:r>
            <a:r>
              <a:rPr lang="en-US" altLang="ko-KR" b="1" dirty="0" smtClean="0">
                <a:solidFill>
                  <a:srgbClr val="0000FF"/>
                </a:solidFill>
              </a:rPr>
              <a:t>%.15f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num1</a:t>
            </a:r>
            <a:r>
              <a:rPr lang="en-US" altLang="ko-KR" dirty="0" smtClean="0"/>
              <a:t>);     // 0.123456791043282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   printf("double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%.15lf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num2</a:t>
            </a:r>
            <a:r>
              <a:rPr lang="en-US" altLang="ko-KR" dirty="0" smtClean="0"/>
              <a:t>);    // 0.123456789012345 </a:t>
            </a:r>
            <a:r>
              <a:rPr lang="ko-KR" altLang="en-US" dirty="0" smtClean="0"/>
              <a:t>출력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7868" y="5181612"/>
            <a:ext cx="33623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ko-KR" altLang="en-US" dirty="0" smtClean="0"/>
              <a:t>실수형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(6/6)---[6-8.c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915379"/>
            <a:ext cx="8715436" cy="25853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float num1=0.123456;		   // float num1=0.123456</a:t>
            </a:r>
            <a:r>
              <a:rPr lang="en-US" altLang="ko-KR" b="1" dirty="0" smtClean="0">
                <a:solidFill>
                  <a:srgbClr val="FF0000"/>
                </a:solidFill>
              </a:rPr>
              <a:t>F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printf("float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%f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num1</a:t>
            </a:r>
            <a:r>
              <a:rPr lang="en-US" altLang="ko-KR" dirty="0" smtClean="0"/>
              <a:t>);	   // 0.123456(</a:t>
            </a:r>
            <a:r>
              <a:rPr lang="ko-KR" altLang="en-US" dirty="0" smtClean="0"/>
              <a:t>소수점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자리까지 출력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printf("float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%.2f </a:t>
            </a:r>
            <a:r>
              <a:rPr lang="en-US" altLang="ko-KR" dirty="0" smtClean="0"/>
              <a:t>\n", </a:t>
            </a:r>
            <a:r>
              <a:rPr lang="en-US" altLang="ko-KR" b="1" dirty="0" smtClean="0">
                <a:solidFill>
                  <a:srgbClr val="0000FF"/>
                </a:solidFill>
              </a:rPr>
              <a:t>num1</a:t>
            </a:r>
            <a:r>
              <a:rPr lang="en-US" altLang="ko-KR" dirty="0" smtClean="0"/>
              <a:t>);   // 0.12(</a:t>
            </a:r>
            <a:r>
              <a:rPr lang="ko-KR" altLang="en-US" dirty="0" smtClean="0"/>
              <a:t>소수점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자리까지 출력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63" y="1152509"/>
            <a:ext cx="86439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►"/>
            </a:pP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‘</a:t>
            </a:r>
            <a:r>
              <a:rPr lang="ko-KR" altLang="en-US" sz="2400" b="1" dirty="0" smtClean="0">
                <a:solidFill>
                  <a:srgbClr val="F79646">
                    <a:lumMod val="75000"/>
                  </a:srgbClr>
                </a:solidFill>
              </a:rPr>
              <a:t>실수형은 </a:t>
            </a: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double</a:t>
            </a:r>
            <a:r>
              <a:rPr lang="ko-KR" altLang="en-US" sz="2400" b="1" dirty="0" smtClean="0">
                <a:solidFill>
                  <a:srgbClr val="F79646">
                    <a:lumMod val="75000"/>
                  </a:srgbClr>
                </a:solidFill>
              </a:rPr>
              <a:t>형을 선호한다</a:t>
            </a: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.’</a:t>
            </a:r>
          </a:p>
          <a:p>
            <a:pPr marL="540000" lvl="1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2000" b="1" dirty="0" smtClean="0"/>
              <a:t>오차를 줄이기 위해서 </a:t>
            </a:r>
            <a:r>
              <a:rPr lang="en-US" altLang="ko-KR" sz="2000" b="1" dirty="0" smtClean="0"/>
              <a:t>……………………………………..[6-6.c </a:t>
            </a:r>
            <a:r>
              <a:rPr lang="ko-KR" altLang="en-US" sz="2000" b="1" dirty="0" smtClean="0"/>
              <a:t>참조</a:t>
            </a:r>
            <a:r>
              <a:rPr lang="en-US" altLang="ko-KR" sz="2000" b="1" dirty="0" smtClean="0"/>
              <a:t>]</a:t>
            </a:r>
          </a:p>
          <a:p>
            <a:pPr marL="540000" lvl="1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2000" b="1" dirty="0" smtClean="0"/>
              <a:t>정밀도를 높이기 위해서 </a:t>
            </a:r>
            <a:r>
              <a:rPr lang="en-US" altLang="ko-KR" sz="2000" b="1" dirty="0" smtClean="0"/>
              <a:t>…………………………………..[6-7.c</a:t>
            </a:r>
            <a:r>
              <a:rPr lang="ko-KR" altLang="en-US" sz="2000" b="1" dirty="0" smtClean="0"/>
              <a:t>참조</a:t>
            </a:r>
            <a:r>
              <a:rPr lang="en-US" altLang="ko-KR" sz="2000" b="1" dirty="0" smtClean="0"/>
              <a:t>]</a:t>
            </a:r>
          </a:p>
          <a:p>
            <a:pPr marL="540000" lvl="1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2000" b="1" dirty="0" smtClean="0"/>
              <a:t>컴파일러는 기본적으로 실수형을 </a:t>
            </a:r>
            <a:r>
              <a:rPr lang="en-US" altLang="ko-KR" sz="2000" b="1" dirty="0" smtClean="0"/>
              <a:t>double</a:t>
            </a:r>
            <a:r>
              <a:rPr lang="ko-KR" altLang="en-US" sz="2000" b="1" dirty="0" smtClean="0"/>
              <a:t>로 인식 </a:t>
            </a:r>
            <a:r>
              <a:rPr lang="en-US" altLang="ko-KR" sz="2000" b="1" dirty="0" smtClean="0"/>
              <a:t>….[6-8.c </a:t>
            </a:r>
            <a:r>
              <a:rPr lang="ko-KR" altLang="en-US" sz="2000" b="1" dirty="0" smtClean="0"/>
              <a:t>참조</a:t>
            </a:r>
            <a:r>
              <a:rPr lang="en-US" altLang="ko-KR" sz="2000" b="1" dirty="0" smtClean="0"/>
              <a:t>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9994" y="5835451"/>
            <a:ext cx="8729724" cy="646331"/>
          </a:xfrm>
          <a:prstGeom prst="rect">
            <a:avLst/>
          </a:prstGeom>
          <a:solidFill>
            <a:srgbClr val="0070C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컴파일하고있습니다</a:t>
            </a:r>
            <a:r>
              <a:rPr lang="en-US" altLang="ko-KR" b="1" dirty="0" smtClean="0"/>
              <a:t>...</a:t>
            </a:r>
          </a:p>
          <a:p>
            <a:r>
              <a:rPr lang="en-US" altLang="ko-KR" b="1" dirty="0" smtClean="0"/>
              <a:t>C:\6-8.c(5) : </a:t>
            </a:r>
            <a:r>
              <a:rPr lang="en-US" altLang="ko-KR" b="1" dirty="0" smtClean="0">
                <a:solidFill>
                  <a:srgbClr val="FF0000"/>
                </a:solidFill>
              </a:rPr>
              <a:t>warning</a:t>
            </a:r>
            <a:r>
              <a:rPr lang="en-US" altLang="ko-KR" b="1" dirty="0" smtClean="0"/>
              <a:t> C4305: '</a:t>
            </a:r>
            <a:r>
              <a:rPr lang="ko-KR" altLang="en-US" b="1" dirty="0" smtClean="0"/>
              <a:t>초기화중</a:t>
            </a:r>
            <a:r>
              <a:rPr lang="en-US" altLang="ko-KR" b="1" dirty="0" smtClean="0"/>
              <a:t>' : 'double'</a:t>
            </a:r>
            <a:r>
              <a:rPr lang="ko-KR" altLang="en-US" b="1" dirty="0" smtClean="0"/>
              <a:t>에서</a:t>
            </a:r>
            <a:r>
              <a:rPr lang="en-US" altLang="ko-KR" b="1" dirty="0" smtClean="0"/>
              <a:t>'float'(</a:t>
            </a:r>
            <a:r>
              <a:rPr lang="ko-KR" altLang="en-US" b="1" dirty="0" err="1" smtClean="0"/>
              <a:t>으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로 잘립니다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6.4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문자형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 </a:t>
            </a:r>
            <a:r>
              <a:rPr lang="ko-KR" altLang="en-US" dirty="0" smtClean="0"/>
              <a:t>문자형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(1/3)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55728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컴퓨터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(CPU)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는 문자를 인식하지 못한다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컴퓨터는 </a:t>
            </a:r>
            <a:r>
              <a:rPr lang="en-US" altLang="ko-KR" b="1" dirty="0" smtClean="0">
                <a:solidFill>
                  <a:srgbClr val="00B050"/>
                </a:solidFill>
              </a:rPr>
              <a:t>ASCII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코드를 참조해서 문자를 인식한다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</a:rPr>
              <a:t>A</a:t>
            </a:r>
            <a:r>
              <a:rPr lang="en-US" altLang="ko-KR" b="1" dirty="0" smtClean="0"/>
              <a:t>merican </a:t>
            </a:r>
            <a:r>
              <a:rPr lang="en-US" altLang="ko-KR" b="1" dirty="0" smtClean="0">
                <a:solidFill>
                  <a:srgbClr val="00B050"/>
                </a:solidFill>
              </a:rPr>
              <a:t>S</a:t>
            </a:r>
            <a:r>
              <a:rPr lang="en-US" altLang="ko-KR" b="1" dirty="0" smtClean="0"/>
              <a:t>tandards </a:t>
            </a:r>
            <a:r>
              <a:rPr lang="en-US" altLang="ko-KR" b="1" dirty="0" smtClean="0">
                <a:solidFill>
                  <a:srgbClr val="00B050"/>
                </a:solidFill>
              </a:rPr>
              <a:t>C</a:t>
            </a:r>
            <a:r>
              <a:rPr lang="en-US" altLang="ko-KR" b="1" dirty="0" smtClean="0"/>
              <a:t>ommittee for </a:t>
            </a:r>
            <a:r>
              <a:rPr lang="en-US" altLang="ko-KR" b="1" dirty="0" smtClean="0">
                <a:solidFill>
                  <a:srgbClr val="00B050"/>
                </a:solidFill>
              </a:rPr>
              <a:t>I</a:t>
            </a:r>
            <a:r>
              <a:rPr lang="en-US" altLang="ko-KR" b="1" dirty="0" smtClean="0"/>
              <a:t>nformation </a:t>
            </a:r>
            <a:r>
              <a:rPr lang="en-US" altLang="ko-KR" b="1" dirty="0" smtClean="0">
                <a:solidFill>
                  <a:srgbClr val="00B050"/>
                </a:solidFill>
              </a:rPr>
              <a:t>I</a:t>
            </a:r>
            <a:r>
              <a:rPr lang="en-US" altLang="ko-KR" b="1" dirty="0" smtClean="0"/>
              <a:t>nterchange</a:t>
            </a:r>
          </a:p>
          <a:p>
            <a:pPr lvl="1"/>
            <a:r>
              <a:rPr lang="en-US" altLang="ko-KR" b="1" dirty="0" smtClean="0"/>
              <a:t>ASCII </a:t>
            </a:r>
            <a:r>
              <a:rPr lang="ko-KR" altLang="en-US" b="1" dirty="0" smtClean="0"/>
              <a:t>표는 </a:t>
            </a:r>
            <a:r>
              <a:rPr lang="ko-KR" altLang="en-US" b="1" u="sng" dirty="0" smtClean="0"/>
              <a:t>교재 </a:t>
            </a:r>
            <a:r>
              <a:rPr lang="en-US" altLang="ko-KR" b="1" u="sng" dirty="0" smtClean="0"/>
              <a:t>703</a:t>
            </a:r>
            <a:r>
              <a:rPr lang="ko-KR" altLang="en-US" b="1" u="sng" dirty="0" smtClean="0"/>
              <a:t>페이지</a:t>
            </a:r>
            <a:r>
              <a:rPr lang="en-US" altLang="ko-KR" b="1" u="sng" dirty="0" smtClean="0"/>
              <a:t>~707</a:t>
            </a:r>
            <a:r>
              <a:rPr lang="ko-KR" altLang="en-US" b="1" u="sng" dirty="0" smtClean="0"/>
              <a:t>페이지 </a:t>
            </a:r>
            <a:r>
              <a:rPr lang="ko-KR" altLang="en-US" b="1" dirty="0" smtClean="0"/>
              <a:t>참조</a:t>
            </a:r>
            <a:endParaRPr lang="en-US" altLang="ko-KR" b="1" dirty="0" smtClean="0"/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문자형은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char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형을 선호한다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1"/>
            <a:r>
              <a:rPr lang="ko-KR" altLang="en-US" b="1" dirty="0" smtClean="0"/>
              <a:t>작은따옴표 안에 문자 하나를 입력 </a:t>
            </a:r>
            <a:r>
              <a:rPr lang="en-US" altLang="ko-KR" b="1" dirty="0" smtClean="0"/>
              <a:t>(ASCII</a:t>
            </a:r>
            <a:r>
              <a:rPr lang="ko-KR" altLang="en-US" b="1" dirty="0" smtClean="0"/>
              <a:t>에 지정된 숫자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문자만 저장</a:t>
            </a:r>
            <a:r>
              <a:rPr lang="en-US" altLang="ko-KR" b="1" dirty="0" smtClean="0"/>
              <a:t>)</a:t>
            </a:r>
          </a:p>
          <a:p>
            <a:pPr lvl="2"/>
            <a:r>
              <a:rPr lang="ko-KR" altLang="en-US" b="1" dirty="0" smtClean="0"/>
              <a:t>사용 예</a:t>
            </a:r>
            <a:r>
              <a:rPr lang="en-US" altLang="ko-KR" b="1" dirty="0" smtClean="0"/>
              <a:t>) char c =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en-US" altLang="ko-KR" b="1" dirty="0" smtClean="0"/>
              <a:t>a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en-US" altLang="ko-KR" b="1" dirty="0" smtClean="0"/>
              <a:t>; 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r>
              <a:rPr lang="ko-KR" altLang="en-US" b="1" dirty="0" smtClean="0"/>
              <a:t>잘못 사용한 문자형의 사례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사용 예 </a:t>
            </a:r>
            <a:r>
              <a:rPr lang="en-US" altLang="ko-KR" b="1" dirty="0" smtClean="0"/>
              <a:t>1) char c = ‘</a:t>
            </a:r>
            <a:r>
              <a:rPr lang="ko-KR" altLang="en-US" b="1" dirty="0" smtClean="0"/>
              <a:t>가</a:t>
            </a:r>
            <a:r>
              <a:rPr lang="en-US" altLang="ko-KR" b="1" dirty="0" smtClean="0"/>
              <a:t>’;   // </a:t>
            </a:r>
            <a:r>
              <a:rPr lang="ko-KR" altLang="en-US" b="1" dirty="0" smtClean="0"/>
              <a:t>한글은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바이트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사용 예 </a:t>
            </a:r>
            <a:r>
              <a:rPr lang="en-US" altLang="ko-KR" b="1" dirty="0" smtClean="0"/>
              <a:t>2) char c = a;      // </a:t>
            </a:r>
            <a:r>
              <a:rPr lang="ko-KR" altLang="en-US" b="1" dirty="0" smtClean="0"/>
              <a:t>작은 따옴표가 없음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사용 예 </a:t>
            </a:r>
            <a:r>
              <a:rPr lang="en-US" altLang="ko-KR" b="1" dirty="0" smtClean="0"/>
              <a:t>3) char c = “o”;    // </a:t>
            </a:r>
            <a:r>
              <a:rPr lang="ko-KR" altLang="en-US" b="1" dirty="0" smtClean="0"/>
              <a:t>큰 따옴표의 사용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 </a:t>
            </a:r>
            <a:r>
              <a:rPr lang="ko-KR" altLang="en-US" dirty="0" smtClean="0"/>
              <a:t>문자형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(2/3)---[6-9.c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619329"/>
            <a:ext cx="8572560" cy="452431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char val1;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   val1='A';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00FF"/>
                </a:solidFill>
              </a:rPr>
              <a:t>%d %c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val1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val1</a:t>
            </a:r>
            <a:r>
              <a:rPr lang="en-US" altLang="ko-KR" dirty="0" smtClean="0"/>
              <a:t>);	// 65  A </a:t>
            </a:r>
            <a:r>
              <a:rPr lang="ko-KR" altLang="en-US" dirty="0" smtClean="0"/>
              <a:t>출력</a:t>
            </a:r>
          </a:p>
          <a:p>
            <a:r>
              <a:rPr lang="ko-KR" altLang="en-US" dirty="0" smtClean="0"/>
              <a:t>	</a:t>
            </a:r>
          </a:p>
          <a:p>
            <a:r>
              <a:rPr lang="en-US" altLang="ko-KR" dirty="0" smtClean="0"/>
              <a:t>   val1='B';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00FF"/>
                </a:solidFill>
              </a:rPr>
              <a:t>%d %c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val1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val1</a:t>
            </a:r>
            <a:r>
              <a:rPr lang="en-US" altLang="ko-KR" dirty="0" smtClean="0"/>
              <a:t>);	// 66  B </a:t>
            </a:r>
            <a:r>
              <a:rPr lang="ko-KR" altLang="en-US" dirty="0" smtClean="0"/>
              <a:t>출력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val1='C';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00FF"/>
                </a:solidFill>
              </a:rPr>
              <a:t>%d %c </a:t>
            </a:r>
            <a:r>
              <a:rPr lang="en-US" altLang="ko-KR" dirty="0" smtClean="0"/>
              <a:t>\n", </a:t>
            </a:r>
            <a:r>
              <a:rPr lang="en-US" altLang="ko-KR" b="1" dirty="0" smtClean="0">
                <a:solidFill>
                  <a:srgbClr val="0000FF"/>
                </a:solidFill>
              </a:rPr>
              <a:t>val1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val1</a:t>
            </a:r>
            <a:r>
              <a:rPr lang="en-US" altLang="ko-KR" dirty="0" smtClean="0"/>
              <a:t>);	// 67  C </a:t>
            </a:r>
            <a:r>
              <a:rPr lang="ko-KR" altLang="en-US" dirty="0" smtClean="0"/>
              <a:t>출력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 </a:t>
            </a:r>
            <a:r>
              <a:rPr lang="ko-KR" altLang="en-US" dirty="0" smtClean="0"/>
              <a:t>문자형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(3/3)---[6-10.c]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1619329"/>
            <a:ext cx="8786874" cy="452431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char val1;</a:t>
            </a:r>
          </a:p>
          <a:p>
            <a:r>
              <a:rPr lang="en-US" altLang="ko-KR" dirty="0" smtClean="0"/>
              <a:t>   int val2;</a:t>
            </a:r>
          </a:p>
          <a:p>
            <a:r>
              <a:rPr lang="en-US" altLang="ko-KR" dirty="0" smtClean="0"/>
              <a:t>		</a:t>
            </a:r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문자 입력 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scanf("</a:t>
            </a:r>
            <a:r>
              <a:rPr lang="en-US" altLang="ko-KR" b="1" dirty="0" smtClean="0">
                <a:solidFill>
                  <a:srgbClr val="0000FF"/>
                </a:solidFill>
              </a:rPr>
              <a:t>%c</a:t>
            </a:r>
            <a:r>
              <a:rPr lang="en-US" altLang="ko-KR" dirty="0" smtClean="0"/>
              <a:t>", </a:t>
            </a:r>
            <a:r>
              <a:rPr lang="en-US" altLang="ko-KR" b="1" dirty="0" smtClean="0">
                <a:solidFill>
                  <a:srgbClr val="0000FF"/>
                </a:solidFill>
              </a:rPr>
              <a:t>&amp;val1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printf("ASCII </a:t>
            </a:r>
            <a:r>
              <a:rPr lang="ko-KR" altLang="en-US" dirty="0" smtClean="0"/>
              <a:t>코드 값 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\n", </a:t>
            </a:r>
            <a:r>
              <a:rPr lang="en-US" altLang="ko-KR" b="1" dirty="0" smtClean="0">
                <a:solidFill>
                  <a:srgbClr val="0000FF"/>
                </a:solidFill>
              </a:rPr>
              <a:t>val1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printf("ASCII </a:t>
            </a:r>
            <a:r>
              <a:rPr lang="ko-KR" altLang="en-US" dirty="0" smtClean="0"/>
              <a:t>코드 값 입력 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scanf("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", </a:t>
            </a:r>
            <a:r>
              <a:rPr lang="en-US" altLang="ko-KR" b="1" dirty="0" smtClean="0">
                <a:solidFill>
                  <a:srgbClr val="0000FF"/>
                </a:solidFill>
              </a:rPr>
              <a:t>&amp;val2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문자로 </a:t>
            </a:r>
            <a:r>
              <a:rPr lang="en-US" altLang="ko-KR" b="1" dirty="0" smtClean="0">
                <a:solidFill>
                  <a:srgbClr val="0000FF"/>
                </a:solidFill>
              </a:rPr>
              <a:t>%c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.\n", </a:t>
            </a:r>
            <a:r>
              <a:rPr lang="en-US" altLang="ko-KR" b="1" dirty="0" smtClean="0">
                <a:solidFill>
                  <a:srgbClr val="0000FF"/>
                </a:solidFill>
              </a:rPr>
              <a:t>val2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6.1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자료형이란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6.5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자료형 변환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 </a:t>
            </a:r>
            <a:r>
              <a:rPr lang="ko-KR" altLang="en-US" dirty="0" smtClean="0"/>
              <a:t>자료형 변환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(1/7)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자료형 변환의 종류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2400" b="1" dirty="0" smtClean="0">
                <a:solidFill>
                  <a:srgbClr val="0000FF"/>
                </a:solidFill>
              </a:rPr>
              <a:t>자동 형변환</a:t>
            </a:r>
            <a:endParaRPr lang="en-US" altLang="ko-KR" sz="2400" b="1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sz="2200" b="1" dirty="0" smtClean="0"/>
              <a:t>‘</a:t>
            </a:r>
            <a:r>
              <a:rPr lang="ko-KR" altLang="en-US" sz="2200" b="1" dirty="0" smtClean="0"/>
              <a:t>컴파일러가 자동 형변환 시킨다</a:t>
            </a:r>
            <a:r>
              <a:rPr lang="en-US" altLang="ko-KR" sz="2200" b="1" dirty="0" smtClean="0"/>
              <a:t>.’</a:t>
            </a:r>
          </a:p>
          <a:p>
            <a:pPr lvl="2"/>
            <a:endParaRPr lang="en-US" altLang="ko-KR" sz="2200" b="1" dirty="0" smtClean="0"/>
          </a:p>
          <a:p>
            <a:pPr lvl="1"/>
            <a:r>
              <a:rPr lang="ko-KR" altLang="en-US" sz="2400" b="1" dirty="0" smtClean="0">
                <a:solidFill>
                  <a:srgbClr val="0000FF"/>
                </a:solidFill>
              </a:rPr>
              <a:t>강제 형변환</a:t>
            </a:r>
            <a:endParaRPr lang="en-US" altLang="ko-KR" sz="2400" b="1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sz="2200" b="1" dirty="0" smtClean="0"/>
              <a:t>‘</a:t>
            </a:r>
            <a:r>
              <a:rPr lang="ko-KR" altLang="en-US" sz="2200" b="1" dirty="0" smtClean="0"/>
              <a:t>프로그래머 강제 형변환 시킨다</a:t>
            </a:r>
            <a:r>
              <a:rPr lang="en-US" altLang="ko-KR" sz="2200" b="1" dirty="0" smtClean="0"/>
              <a:t>.’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 </a:t>
            </a:r>
            <a:r>
              <a:rPr lang="ko-KR" altLang="en-US" dirty="0" smtClean="0"/>
              <a:t>자료형 변환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(2/7)---[6-11.c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41441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컴파일러가 자동으로 형변환을 해준다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rgbClr val="00B050"/>
                </a:solidFill>
              </a:rPr>
              <a:t>자동 형변환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sz="2200" b="1" dirty="0" smtClean="0"/>
              <a:t>다른 자료형 간 산술 연산의 경우에 작은형에서 큰형으로 자동 형변환 </a:t>
            </a:r>
            <a:endParaRPr lang="en-US" altLang="ko-KR" sz="2200" b="1" dirty="0" smtClean="0"/>
          </a:p>
          <a:p>
            <a:pPr lvl="2"/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</a:rPr>
              <a:t>정수 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</a:rPr>
              <a:t>실수 또는 실수 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</a:rPr>
              <a:t>정수와 같은 산술 연산을 하는 경우</a:t>
            </a:r>
            <a:endParaRPr lang="en-US" altLang="ko-KR" sz="2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r>
              <a:rPr lang="ko-KR" altLang="en-US" b="1" dirty="0" smtClean="0"/>
              <a:t>자료형 변환 우선순위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작은형에서 큰형으로</a:t>
            </a:r>
            <a:r>
              <a:rPr lang="en-US" altLang="ko-KR" b="1" dirty="0" smtClean="0"/>
              <a:t>…)</a:t>
            </a:r>
          </a:p>
          <a:p>
            <a:pPr lvl="2"/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char &lt;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 &lt; long &lt; float &lt;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double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 &lt; long double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843941"/>
            <a:ext cx="5527475" cy="25853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#include 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       num1=100;		// </a:t>
            </a:r>
            <a:r>
              <a:rPr lang="ko-KR" altLang="en-US" dirty="0" smtClean="0"/>
              <a:t>정수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double</a:t>
            </a:r>
            <a:r>
              <a:rPr lang="en-US" altLang="ko-KR" dirty="0" smtClean="0"/>
              <a:t> num2=3.14;		// </a:t>
            </a:r>
            <a:r>
              <a:rPr lang="ko-KR" altLang="en-US" dirty="0" smtClean="0"/>
              <a:t>실수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00FF"/>
                </a:solidFill>
              </a:rPr>
              <a:t>%lf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num1+num2</a:t>
            </a:r>
            <a:r>
              <a:rPr lang="en-US" altLang="ko-KR" dirty="0" smtClean="0"/>
              <a:t>);	// </a:t>
            </a:r>
            <a:r>
              <a:rPr lang="ko-KR" altLang="en-US" dirty="0" smtClean="0"/>
              <a:t>정수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실수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3571876"/>
            <a:ext cx="273367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 </a:t>
            </a:r>
            <a:r>
              <a:rPr lang="ko-KR" altLang="en-US" dirty="0" smtClean="0"/>
              <a:t>자료형 변환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(3/7)---[6-12.c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41441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컴파일러가 자동으로 형변환을 해준다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rgbClr val="00B050"/>
                </a:solidFill>
              </a:rPr>
              <a:t>자동 형변환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b="1" dirty="0" smtClean="0"/>
              <a:t>대입 연산을 하는 경우</a:t>
            </a:r>
            <a:endParaRPr lang="en-US" altLang="ko-KR" b="1" dirty="0" smtClean="0"/>
          </a:p>
          <a:p>
            <a:pPr lvl="2"/>
            <a:r>
              <a:rPr lang="ko-KR" altLang="en-US" sz="2000" b="1" dirty="0" smtClean="0">
                <a:solidFill>
                  <a:srgbClr val="0000FF"/>
                </a:solidFill>
              </a:rPr>
              <a:t>대입 연산자를 기준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으로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오른쪽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에서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왼쪽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으로 자동 형변환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348" y="2967034"/>
            <a:ext cx="5328895" cy="286232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altLang="ko-KR" dirty="0" smtClean="0"/>
              <a:t>#include &lt;stdio.h&gt;</a:t>
            </a:r>
          </a:p>
          <a:p>
            <a:r>
              <a:rPr lang="pt-BR" altLang="ko-KR" dirty="0" smtClean="0"/>
              <a:t>int main(void)</a:t>
            </a:r>
          </a:p>
          <a:p>
            <a:r>
              <a:rPr lang="pt-BR" altLang="ko-KR" dirty="0" smtClean="0"/>
              <a:t>{</a:t>
            </a:r>
          </a:p>
          <a:p>
            <a:r>
              <a:rPr lang="pt-BR" altLang="ko-KR" dirty="0" smtClean="0"/>
              <a:t>   </a:t>
            </a:r>
            <a:r>
              <a:rPr lang="pt-BR" altLang="ko-KR" b="1" dirty="0" smtClean="0">
                <a:solidFill>
                  <a:srgbClr val="0000FF"/>
                </a:solidFill>
              </a:rPr>
              <a:t>char</a:t>
            </a:r>
            <a:r>
              <a:rPr lang="pt-BR" altLang="ko-KR" dirty="0" smtClean="0"/>
              <a:t>     num1</a:t>
            </a:r>
            <a:r>
              <a:rPr lang="pt-BR" altLang="ko-KR" dirty="0" smtClean="0">
                <a:solidFill>
                  <a:srgbClr val="0000FF"/>
                </a:solidFill>
              </a:rPr>
              <a:t>=</a:t>
            </a:r>
            <a:r>
              <a:rPr lang="pt-BR" altLang="ko-KR" dirty="0" smtClean="0"/>
              <a:t>130;</a:t>
            </a:r>
          </a:p>
          <a:p>
            <a:r>
              <a:rPr lang="pt-BR" altLang="ko-KR" dirty="0" smtClean="0"/>
              <a:t>   </a:t>
            </a:r>
            <a:r>
              <a:rPr lang="pt-BR" altLang="ko-KR" b="1" dirty="0" smtClean="0">
                <a:solidFill>
                  <a:srgbClr val="0000FF"/>
                </a:solidFill>
              </a:rPr>
              <a:t>int</a:t>
            </a:r>
            <a:r>
              <a:rPr lang="pt-BR" altLang="ko-KR" dirty="0" smtClean="0"/>
              <a:t>       num2</a:t>
            </a:r>
            <a:r>
              <a:rPr lang="pt-BR" altLang="ko-KR" dirty="0" smtClean="0">
                <a:solidFill>
                  <a:srgbClr val="0000FF"/>
                </a:solidFill>
              </a:rPr>
              <a:t>=</a:t>
            </a:r>
            <a:r>
              <a:rPr lang="pt-BR" altLang="ko-KR" dirty="0" smtClean="0"/>
              <a:t>3.14;</a:t>
            </a:r>
          </a:p>
          <a:p>
            <a:r>
              <a:rPr lang="pt-BR" altLang="ko-KR" dirty="0" smtClean="0"/>
              <a:t>   </a:t>
            </a:r>
            <a:r>
              <a:rPr lang="pt-BR" altLang="ko-KR" b="1" dirty="0" smtClean="0">
                <a:solidFill>
                  <a:srgbClr val="0000FF"/>
                </a:solidFill>
              </a:rPr>
              <a:t>double</a:t>
            </a:r>
            <a:r>
              <a:rPr lang="pt-BR" altLang="ko-KR" dirty="0" smtClean="0"/>
              <a:t> num3</a:t>
            </a:r>
            <a:r>
              <a:rPr lang="pt-BR" altLang="ko-KR" b="1" dirty="0" smtClean="0">
                <a:solidFill>
                  <a:srgbClr val="0000FF"/>
                </a:solidFill>
              </a:rPr>
              <a:t>=</a:t>
            </a:r>
            <a:r>
              <a:rPr lang="pt-BR" altLang="ko-KR" dirty="0" smtClean="0"/>
              <a:t>3;</a:t>
            </a:r>
          </a:p>
          <a:p>
            <a:r>
              <a:rPr lang="pt-BR" altLang="ko-KR" dirty="0" smtClean="0"/>
              <a:t>		</a:t>
            </a:r>
          </a:p>
          <a:p>
            <a:r>
              <a:rPr lang="pt-BR" altLang="ko-KR" dirty="0" smtClean="0"/>
              <a:t>   printf("</a:t>
            </a:r>
            <a:r>
              <a:rPr lang="pt-BR" altLang="ko-KR" b="1" dirty="0" smtClean="0">
                <a:solidFill>
                  <a:srgbClr val="0000FF"/>
                </a:solidFill>
              </a:rPr>
              <a:t>%d</a:t>
            </a:r>
            <a:r>
              <a:rPr lang="pt-BR" altLang="ko-KR" b="1" dirty="0" smtClean="0"/>
              <a:t>, </a:t>
            </a:r>
            <a:r>
              <a:rPr lang="pt-BR" altLang="ko-KR" b="1" dirty="0" smtClean="0">
                <a:solidFill>
                  <a:srgbClr val="0000FF"/>
                </a:solidFill>
              </a:rPr>
              <a:t>%d</a:t>
            </a:r>
            <a:r>
              <a:rPr lang="pt-BR" altLang="ko-KR" b="1" dirty="0" smtClean="0"/>
              <a:t>, </a:t>
            </a:r>
            <a:r>
              <a:rPr lang="pt-BR" altLang="ko-KR" b="1" dirty="0" smtClean="0">
                <a:solidFill>
                  <a:srgbClr val="0000FF"/>
                </a:solidFill>
              </a:rPr>
              <a:t>%lf</a:t>
            </a:r>
            <a:r>
              <a:rPr lang="pt-BR" altLang="ko-KR" dirty="0" smtClean="0"/>
              <a:t> \n", </a:t>
            </a:r>
            <a:r>
              <a:rPr lang="pt-BR" altLang="ko-KR" b="1" dirty="0" smtClean="0">
                <a:solidFill>
                  <a:srgbClr val="0000FF"/>
                </a:solidFill>
              </a:rPr>
              <a:t>num1</a:t>
            </a:r>
            <a:r>
              <a:rPr lang="pt-BR" altLang="ko-KR" dirty="0" smtClean="0"/>
              <a:t>, </a:t>
            </a:r>
            <a:r>
              <a:rPr lang="pt-BR" altLang="ko-KR" b="1" dirty="0" smtClean="0">
                <a:solidFill>
                  <a:srgbClr val="0000FF"/>
                </a:solidFill>
              </a:rPr>
              <a:t>num2</a:t>
            </a:r>
            <a:r>
              <a:rPr lang="pt-BR" altLang="ko-KR" dirty="0" smtClean="0"/>
              <a:t>, </a:t>
            </a:r>
            <a:r>
              <a:rPr lang="pt-BR" altLang="ko-KR" b="1" dirty="0" smtClean="0">
                <a:solidFill>
                  <a:srgbClr val="0000FF"/>
                </a:solidFill>
              </a:rPr>
              <a:t>num3</a:t>
            </a:r>
            <a:r>
              <a:rPr lang="pt-BR" altLang="ko-KR" dirty="0" smtClean="0"/>
              <a:t>);</a:t>
            </a:r>
          </a:p>
          <a:p>
            <a:r>
              <a:rPr lang="pt-BR" altLang="ko-KR" dirty="0" smtClean="0"/>
              <a:t>   return 0;</a:t>
            </a:r>
          </a:p>
          <a:p>
            <a:r>
              <a:rPr lang="pt-BR" altLang="ko-KR" dirty="0" smtClean="0"/>
              <a:t>}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4071942"/>
            <a:ext cx="28003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 </a:t>
            </a:r>
            <a:r>
              <a:rPr lang="ko-KR" altLang="en-US" dirty="0" smtClean="0"/>
              <a:t>자료형 변환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(4/7)---[6-12.c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42844" y="1176322"/>
            <a:ext cx="4071966" cy="2681306"/>
            <a:chOff x="214282" y="1176322"/>
            <a:chExt cx="3429024" cy="2181240"/>
          </a:xfrm>
        </p:grpSpPr>
        <p:sp>
          <p:nvSpPr>
            <p:cNvPr id="5" name="TextBox 4"/>
            <p:cNvSpPr txBox="1"/>
            <p:nvPr/>
          </p:nvSpPr>
          <p:spPr>
            <a:xfrm>
              <a:off x="1148491" y="1322827"/>
              <a:ext cx="1560356" cy="300451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altLang="ko-KR" dirty="0" smtClean="0"/>
                <a:t>char num1=130;</a:t>
              </a:r>
            </a:p>
          </p:txBody>
        </p:sp>
        <p:pic>
          <p:nvPicPr>
            <p:cNvPr id="6157" name="Picture 13" descr="C:\Documents and Settings\SH\바탕 화면\C 본색\그림PART1-567장\Ch06_1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2" y="1913661"/>
              <a:ext cx="3429024" cy="1443901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15" name="아래쪽 화살표 14"/>
            <p:cNvSpPr/>
            <p:nvPr/>
          </p:nvSpPr>
          <p:spPr>
            <a:xfrm>
              <a:off x="1814493" y="1652575"/>
              <a:ext cx="214314" cy="214314"/>
            </a:xfrm>
            <a:prstGeom prst="downArrow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1565" y="1176322"/>
              <a:ext cx="571504" cy="571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0000FF"/>
                  </a:solidFill>
                </a:rPr>
                <a:t>4</a:t>
              </a:r>
              <a:r>
                <a:rPr lang="ko-KR" altLang="en-US" b="1" dirty="0" smtClean="0">
                  <a:solidFill>
                    <a:srgbClr val="0000FF"/>
                  </a:solidFill>
                </a:rPr>
                <a:t>행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6158" name="Picture 14" descr="C:\Documents and Settings\SH\바탕 화면\C 본색\그림PART1-567장\Ch06_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2096443"/>
            <a:ext cx="4114829" cy="176118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941123" y="1364206"/>
            <a:ext cx="1712236" cy="36933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dirty="0" smtClean="0"/>
              <a:t>int num2=3.14;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6671277" y="1765510"/>
            <a:ext cx="250262" cy="298154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14359" y="1123933"/>
            <a:ext cx="667364" cy="795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5</a:t>
            </a:r>
            <a:r>
              <a:rPr lang="ko-KR" altLang="en-US" b="1" dirty="0" smtClean="0">
                <a:solidFill>
                  <a:srgbClr val="0000FF"/>
                </a:solidFill>
              </a:rPr>
              <a:t>행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214546" y="3976690"/>
            <a:ext cx="4643470" cy="2809892"/>
            <a:chOff x="2143108" y="3619194"/>
            <a:chExt cx="3732372" cy="2453012"/>
          </a:xfrm>
        </p:grpSpPr>
        <p:pic>
          <p:nvPicPr>
            <p:cNvPr id="6159" name="Picture 15" descr="C:\Documents and Settings\SH\바탕 화면\C 본색\그림PART1-567장\Ch06_1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3108" y="4500570"/>
              <a:ext cx="3732372" cy="1571636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192000" y="3837368"/>
              <a:ext cx="1512808" cy="322424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altLang="ko-KR" dirty="0" smtClean="0"/>
                <a:t>double num3=3;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30783" y="3619194"/>
              <a:ext cx="618169" cy="7453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0000FF"/>
                  </a:solidFill>
                </a:rPr>
                <a:t>6</a:t>
              </a:r>
              <a:r>
                <a:rPr lang="ko-KR" altLang="en-US" b="1" dirty="0" smtClean="0">
                  <a:solidFill>
                    <a:srgbClr val="0000FF"/>
                  </a:solidFill>
                </a:rPr>
                <a:t>행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아래쪽 화살표 23"/>
            <p:cNvSpPr/>
            <p:nvPr/>
          </p:nvSpPr>
          <p:spPr>
            <a:xfrm>
              <a:off x="3824322" y="4192476"/>
              <a:ext cx="231813" cy="279519"/>
            </a:xfrm>
            <a:prstGeom prst="downArrow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0" y="4000504"/>
            <a:ext cx="9144000" cy="158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3014650" y="2571744"/>
            <a:ext cx="2857520" cy="1588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643042" y="3662364"/>
            <a:ext cx="1000132" cy="21431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86458" y="3671889"/>
            <a:ext cx="1828813" cy="19526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52845" y="6581798"/>
            <a:ext cx="1462098" cy="23812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 </a:t>
            </a:r>
            <a:r>
              <a:rPr lang="ko-KR" altLang="en-US" dirty="0" smtClean="0"/>
              <a:t>자료형 변환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(5/7)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41441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컴파일러가 자동으로 형변환을 해준다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rgbClr val="00B050"/>
                </a:solidFill>
              </a:rPr>
              <a:t>자동 형변환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b="1" dirty="0" smtClean="0"/>
              <a:t>데이터 손실이 </a:t>
            </a:r>
            <a:r>
              <a:rPr lang="ko-KR" altLang="en-US" b="1" dirty="0" smtClean="0">
                <a:solidFill>
                  <a:srgbClr val="0000FF"/>
                </a:solidFill>
              </a:rPr>
              <a:t>없는</a:t>
            </a:r>
            <a:r>
              <a:rPr lang="ko-KR" altLang="en-US" b="1" dirty="0" smtClean="0"/>
              <a:t> 경우</a:t>
            </a:r>
            <a:endParaRPr lang="en-US" altLang="ko-KR" b="1" dirty="0" smtClean="0"/>
          </a:p>
          <a:p>
            <a:pPr lvl="2"/>
            <a:r>
              <a:rPr lang="ko-KR" altLang="en-US" b="1" dirty="0" smtClean="0">
                <a:solidFill>
                  <a:srgbClr val="0000FF"/>
                </a:solidFill>
              </a:rPr>
              <a:t>예</a:t>
            </a:r>
            <a:r>
              <a:rPr lang="en-US" altLang="ko-KR" b="1" dirty="0" smtClean="0">
                <a:solidFill>
                  <a:srgbClr val="0000FF"/>
                </a:solidFill>
              </a:rPr>
              <a:t>) int</a:t>
            </a:r>
            <a:r>
              <a:rPr lang="ko-KR" altLang="en-US" b="1" dirty="0" smtClean="0">
                <a:solidFill>
                  <a:srgbClr val="0000FF"/>
                </a:solidFill>
              </a:rPr>
              <a:t>형 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작은 자료형</a:t>
            </a:r>
            <a:r>
              <a:rPr lang="en-US" altLang="ko-KR" b="1" dirty="0" smtClean="0">
                <a:solidFill>
                  <a:srgbClr val="0000FF"/>
                </a:solidFill>
              </a:rPr>
              <a:t>) </a:t>
            </a:r>
            <a:r>
              <a:rPr lang="ko-KR" altLang="en-US" b="1" dirty="0" smtClean="0">
                <a:solidFill>
                  <a:srgbClr val="0000FF"/>
                </a:solidFill>
              </a:rPr>
              <a:t>에서 </a:t>
            </a:r>
            <a:r>
              <a:rPr lang="en-US" altLang="ko-KR" b="1" dirty="0" smtClean="0">
                <a:solidFill>
                  <a:srgbClr val="0000FF"/>
                </a:solidFill>
              </a:rPr>
              <a:t>double</a:t>
            </a:r>
            <a:r>
              <a:rPr lang="ko-KR" altLang="en-US" b="1" dirty="0" smtClean="0">
                <a:solidFill>
                  <a:srgbClr val="0000FF"/>
                </a:solidFill>
              </a:rPr>
              <a:t>형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큰 자료형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b="1" dirty="0" smtClean="0">
                <a:solidFill>
                  <a:srgbClr val="0000FF"/>
                </a:solidFill>
              </a:rPr>
              <a:t>으로</a:t>
            </a:r>
            <a:r>
              <a:rPr lang="ko-KR" altLang="en-US" b="1" dirty="0" smtClean="0"/>
              <a:t> 변환되는 경우</a:t>
            </a:r>
            <a:endParaRPr lang="en-US" altLang="ko-KR" b="1" dirty="0" smtClean="0"/>
          </a:p>
          <a:p>
            <a:pPr lvl="2"/>
            <a:endParaRPr lang="en-US" altLang="ko-KR" b="1" dirty="0" smtClean="0"/>
          </a:p>
          <a:p>
            <a:pPr lvl="1"/>
            <a:r>
              <a:rPr lang="ko-KR" altLang="en-US" b="1" dirty="0" smtClean="0"/>
              <a:t>데이터 손실이 </a:t>
            </a:r>
            <a:r>
              <a:rPr lang="ko-KR" altLang="en-US" b="1" dirty="0" smtClean="0">
                <a:solidFill>
                  <a:srgbClr val="0000FF"/>
                </a:solidFill>
              </a:rPr>
              <a:t>있는</a:t>
            </a:r>
            <a:r>
              <a:rPr lang="ko-KR" altLang="en-US" b="1" dirty="0" smtClean="0"/>
              <a:t> 경우</a:t>
            </a:r>
            <a:endParaRPr lang="en-US" altLang="ko-KR" b="1" dirty="0" smtClean="0"/>
          </a:p>
          <a:p>
            <a:pPr lvl="2"/>
            <a:r>
              <a:rPr lang="ko-KR" altLang="en-US" b="1" dirty="0" smtClean="0">
                <a:solidFill>
                  <a:srgbClr val="0000FF"/>
                </a:solidFill>
              </a:rPr>
              <a:t>예</a:t>
            </a:r>
            <a:r>
              <a:rPr lang="en-US" altLang="ko-KR" b="1" dirty="0" smtClean="0">
                <a:solidFill>
                  <a:srgbClr val="0000FF"/>
                </a:solidFill>
              </a:rPr>
              <a:t>) double</a:t>
            </a:r>
            <a:r>
              <a:rPr lang="ko-KR" altLang="en-US" b="1" dirty="0" smtClean="0">
                <a:solidFill>
                  <a:srgbClr val="0000FF"/>
                </a:solidFill>
              </a:rPr>
              <a:t>형 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큰 자료형</a:t>
            </a:r>
            <a:r>
              <a:rPr lang="en-US" altLang="ko-KR" b="1" dirty="0" smtClean="0">
                <a:solidFill>
                  <a:srgbClr val="0000FF"/>
                </a:solidFill>
              </a:rPr>
              <a:t>) </a:t>
            </a:r>
            <a:r>
              <a:rPr lang="ko-KR" altLang="en-US" b="1" dirty="0" smtClean="0">
                <a:solidFill>
                  <a:srgbClr val="0000FF"/>
                </a:solidFill>
              </a:rPr>
              <a:t>에서 </a:t>
            </a:r>
            <a:r>
              <a:rPr lang="en-US" altLang="ko-KR" b="1" dirty="0" smtClean="0">
                <a:solidFill>
                  <a:srgbClr val="0000FF"/>
                </a:solidFill>
              </a:rPr>
              <a:t>int</a:t>
            </a:r>
            <a:r>
              <a:rPr lang="ko-KR" altLang="en-US" b="1" dirty="0" smtClean="0">
                <a:solidFill>
                  <a:srgbClr val="0000FF"/>
                </a:solidFill>
              </a:rPr>
              <a:t>형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작은 자료형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b="1" dirty="0" smtClean="0">
                <a:solidFill>
                  <a:srgbClr val="0000FF"/>
                </a:solidFill>
              </a:rPr>
              <a:t>으로</a:t>
            </a:r>
            <a:r>
              <a:rPr lang="ko-KR" altLang="en-US" b="1" dirty="0" smtClean="0"/>
              <a:t> 변환되는 경우 </a:t>
            </a:r>
            <a:endParaRPr lang="en-US" altLang="ko-KR" b="1" dirty="0" smtClean="0"/>
          </a:p>
          <a:p>
            <a:pPr lvl="2"/>
            <a:endParaRPr lang="en-US" altLang="ko-KR" b="1" dirty="0" smtClean="0"/>
          </a:p>
          <a:p>
            <a:r>
              <a:rPr lang="ko-KR" altLang="en-US" b="1" dirty="0" smtClean="0"/>
              <a:t>데이터 손실이 </a:t>
            </a:r>
            <a:r>
              <a:rPr lang="ko-KR" altLang="en-US" b="1" dirty="0" smtClean="0">
                <a:solidFill>
                  <a:srgbClr val="0000FF"/>
                </a:solidFill>
              </a:rPr>
              <a:t>있는</a:t>
            </a:r>
            <a:r>
              <a:rPr lang="ko-KR" altLang="en-US" b="1" dirty="0" smtClean="0"/>
              <a:t> 경우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데이터 손실을 최소화 </a:t>
            </a:r>
            <a:r>
              <a:rPr lang="ko-KR" altLang="en-US" b="1" dirty="0" smtClean="0"/>
              <a:t>하는 방법은</a:t>
            </a:r>
            <a:r>
              <a:rPr lang="en-US" altLang="ko-KR" b="1" dirty="0" smtClean="0"/>
              <a:t>?</a:t>
            </a:r>
          </a:p>
          <a:p>
            <a:pPr lvl="1"/>
            <a:r>
              <a:rPr lang="en-US" altLang="ko-KR" sz="2400" b="1" dirty="0" smtClean="0">
                <a:solidFill>
                  <a:srgbClr val="00B050"/>
                </a:solidFill>
              </a:rPr>
              <a:t>‘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강제 형변환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’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자동 형변환의 문제점 보완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 </a:t>
            </a:r>
            <a:r>
              <a:rPr lang="ko-KR" altLang="en-US" dirty="0" smtClean="0"/>
              <a:t>자료형 변환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(6/7)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프로그래머가 강제로 형변환을 해준다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rgbClr val="00B050"/>
                </a:solidFill>
              </a:rPr>
              <a:t>강제 형변환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이미 정의된 자료형을 강제적으로 다른 자료형으로 변환하는 것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괄호 연산자</a:t>
            </a:r>
            <a:r>
              <a:rPr lang="en-US" altLang="ko-KR" b="1" dirty="0" smtClean="0"/>
              <a:t> ( )</a:t>
            </a:r>
            <a:r>
              <a:rPr lang="ko-KR" altLang="en-US" b="1" dirty="0" smtClean="0"/>
              <a:t>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이용</a:t>
            </a:r>
            <a:endParaRPr lang="en-US" altLang="ko-KR" b="1" dirty="0" smtClean="0"/>
          </a:p>
        </p:txBody>
      </p:sp>
      <p:pic>
        <p:nvPicPr>
          <p:cNvPr id="7170" name="Picture 2" descr="C:\Documents and Settings\SH\바탕 화면\C 본색\그림PART1-567장\Ch06_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000372"/>
            <a:ext cx="3786214" cy="2016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 </a:t>
            </a:r>
            <a:r>
              <a:rPr lang="ko-KR" altLang="en-US" dirty="0" smtClean="0"/>
              <a:t>자료형 변환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(7/7)---[6-13.C] </a:t>
            </a:r>
            <a:r>
              <a:rPr lang="en-US" altLang="ko-KR" sz="2400" dirty="0" smtClean="0">
                <a:solidFill>
                  <a:srgbClr val="00B050"/>
                </a:solidFill>
              </a:rPr>
              <a:t>&lt;</a:t>
            </a:r>
            <a:r>
              <a:rPr lang="ko-KR" altLang="en-US" sz="2400" dirty="0" smtClean="0">
                <a:solidFill>
                  <a:srgbClr val="00B050"/>
                </a:solidFill>
              </a:rPr>
              <a:t>강제 형변환의 필요성</a:t>
            </a:r>
            <a:r>
              <a:rPr lang="en-US" altLang="ko-KR" sz="2400" dirty="0" smtClean="0">
                <a:solidFill>
                  <a:srgbClr val="00B050"/>
                </a:solidFill>
              </a:rPr>
              <a:t>&gt;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07" y="1216960"/>
            <a:ext cx="8967850" cy="535531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ko-KR" dirty="0" smtClean="0"/>
              <a:t>#include &lt;stdio.h&gt;</a:t>
            </a:r>
          </a:p>
          <a:p>
            <a:r>
              <a:rPr lang="pt-BR" altLang="ko-KR" dirty="0" smtClean="0"/>
              <a:t>int main(void)</a:t>
            </a:r>
          </a:p>
          <a:p>
            <a:r>
              <a:rPr lang="pt-BR" altLang="ko-KR" dirty="0" smtClean="0"/>
              <a:t>{</a:t>
            </a:r>
          </a:p>
          <a:p>
            <a:r>
              <a:rPr lang="pt-BR" altLang="ko-KR" dirty="0" smtClean="0"/>
              <a:t>   int num1=10, num2=3;</a:t>
            </a:r>
          </a:p>
          <a:p>
            <a:r>
              <a:rPr lang="pt-BR" altLang="ko-KR" dirty="0" smtClean="0"/>
              <a:t>   double result;</a:t>
            </a:r>
          </a:p>
          <a:p>
            <a:r>
              <a:rPr lang="pt-BR" altLang="ko-KR" dirty="0" smtClean="0"/>
              <a:t>		</a:t>
            </a:r>
          </a:p>
          <a:p>
            <a:r>
              <a:rPr lang="pt-BR" altLang="ko-KR" dirty="0" smtClean="0"/>
              <a:t>   result=num1/num2;</a:t>
            </a:r>
          </a:p>
          <a:p>
            <a:r>
              <a:rPr lang="pt-BR" altLang="ko-KR" dirty="0" smtClean="0"/>
              <a:t>   printf("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%</a:t>
            </a:r>
            <a:r>
              <a:rPr lang="pt-BR" altLang="ko-KR" b="1" dirty="0" smtClean="0">
                <a:solidFill>
                  <a:srgbClr val="0000FF"/>
                </a:solidFill>
              </a:rPr>
              <a:t>lf</a:t>
            </a:r>
            <a:r>
              <a:rPr lang="pt-BR" altLang="ko-KR" dirty="0" smtClean="0"/>
              <a:t> \n", </a:t>
            </a:r>
            <a:r>
              <a:rPr lang="pt-BR" altLang="ko-KR" b="1" dirty="0" smtClean="0">
                <a:solidFill>
                  <a:srgbClr val="0000FF"/>
                </a:solidFill>
              </a:rPr>
              <a:t>result</a:t>
            </a:r>
            <a:r>
              <a:rPr lang="pt-BR" altLang="ko-KR" dirty="0" smtClean="0"/>
              <a:t>); </a:t>
            </a:r>
          </a:p>
          <a:p>
            <a:r>
              <a:rPr lang="ko-KR" altLang="en-US" dirty="0" smtClean="0"/>
              <a:t>	</a:t>
            </a:r>
          </a:p>
          <a:p>
            <a:r>
              <a:rPr lang="pt-BR" altLang="ko-KR" dirty="0" smtClean="0"/>
              <a:t>   result=</a:t>
            </a:r>
            <a:r>
              <a:rPr lang="pt-BR" altLang="ko-KR" b="1" dirty="0" smtClean="0">
                <a:solidFill>
                  <a:srgbClr val="00B050"/>
                </a:solidFill>
              </a:rPr>
              <a:t>(double)</a:t>
            </a:r>
            <a:r>
              <a:rPr lang="pt-BR" altLang="ko-KR" dirty="0" smtClean="0"/>
              <a:t>num1/num2;  </a:t>
            </a:r>
          </a:p>
          <a:p>
            <a:r>
              <a:rPr lang="pt-BR" altLang="ko-KR" dirty="0" smtClean="0"/>
              <a:t>   printf("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%</a:t>
            </a:r>
            <a:r>
              <a:rPr lang="pt-BR" altLang="ko-KR" b="1" dirty="0" smtClean="0">
                <a:solidFill>
                  <a:srgbClr val="0000FF"/>
                </a:solidFill>
              </a:rPr>
              <a:t>lf</a:t>
            </a:r>
            <a:r>
              <a:rPr lang="pt-BR" altLang="ko-KR" dirty="0" smtClean="0"/>
              <a:t> \n", </a:t>
            </a:r>
            <a:r>
              <a:rPr lang="pt-BR" altLang="ko-KR" b="1" dirty="0" smtClean="0">
                <a:solidFill>
                  <a:srgbClr val="0000FF"/>
                </a:solidFill>
              </a:rPr>
              <a:t>result</a:t>
            </a:r>
            <a:r>
              <a:rPr lang="pt-BR" altLang="ko-KR" dirty="0" smtClean="0"/>
              <a:t>);</a:t>
            </a:r>
          </a:p>
          <a:p>
            <a:endParaRPr lang="pt-BR" altLang="ko-KR" dirty="0" smtClean="0"/>
          </a:p>
          <a:p>
            <a:r>
              <a:rPr lang="pt-BR" altLang="ko-KR" dirty="0" smtClean="0"/>
              <a:t>   result=num1/</a:t>
            </a:r>
            <a:r>
              <a:rPr lang="pt-BR" altLang="ko-KR" b="1" dirty="0" smtClean="0">
                <a:solidFill>
                  <a:srgbClr val="00B050"/>
                </a:solidFill>
              </a:rPr>
              <a:t>(double)</a:t>
            </a:r>
            <a:r>
              <a:rPr lang="pt-BR" altLang="ko-KR" dirty="0" smtClean="0"/>
              <a:t>num2; </a:t>
            </a:r>
            <a:endParaRPr lang="ko-KR" altLang="en-US" dirty="0" smtClean="0"/>
          </a:p>
          <a:p>
            <a:r>
              <a:rPr lang="pt-BR" altLang="ko-KR" dirty="0" smtClean="0"/>
              <a:t>   printf("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%</a:t>
            </a:r>
            <a:r>
              <a:rPr lang="pt-BR" altLang="ko-KR" b="1" dirty="0" smtClean="0">
                <a:solidFill>
                  <a:srgbClr val="0000FF"/>
                </a:solidFill>
              </a:rPr>
              <a:t>lf</a:t>
            </a:r>
            <a:r>
              <a:rPr lang="pt-BR" altLang="ko-KR" dirty="0" smtClean="0"/>
              <a:t> \n", </a:t>
            </a:r>
            <a:r>
              <a:rPr lang="pt-BR" altLang="ko-KR" b="1" dirty="0" smtClean="0">
                <a:solidFill>
                  <a:srgbClr val="0000FF"/>
                </a:solidFill>
              </a:rPr>
              <a:t>result</a:t>
            </a:r>
            <a:r>
              <a:rPr lang="pt-BR" altLang="ko-KR" dirty="0" smtClean="0"/>
              <a:t>);</a:t>
            </a:r>
          </a:p>
          <a:p>
            <a:r>
              <a:rPr lang="pt-BR" altLang="ko-KR" dirty="0" smtClean="0"/>
              <a:t>			</a:t>
            </a:r>
          </a:p>
          <a:p>
            <a:r>
              <a:rPr lang="pt-BR" altLang="ko-KR" dirty="0" smtClean="0"/>
              <a:t>   result=</a:t>
            </a:r>
            <a:r>
              <a:rPr lang="pt-BR" altLang="ko-KR" b="1" dirty="0" smtClean="0">
                <a:solidFill>
                  <a:srgbClr val="00B050"/>
                </a:solidFill>
              </a:rPr>
              <a:t>(double)</a:t>
            </a:r>
            <a:r>
              <a:rPr lang="pt-BR" altLang="ko-KR" dirty="0" smtClean="0"/>
              <a:t>num1/</a:t>
            </a:r>
            <a:r>
              <a:rPr lang="pt-BR" altLang="ko-KR" b="1" dirty="0" smtClean="0">
                <a:solidFill>
                  <a:srgbClr val="00B050"/>
                </a:solidFill>
              </a:rPr>
              <a:t>(double)</a:t>
            </a:r>
            <a:r>
              <a:rPr lang="pt-BR" altLang="ko-KR" dirty="0" smtClean="0"/>
              <a:t>num2;</a:t>
            </a:r>
          </a:p>
          <a:p>
            <a:r>
              <a:rPr lang="pt-BR" altLang="ko-KR" dirty="0" smtClean="0"/>
              <a:t>   printf("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%</a:t>
            </a:r>
            <a:r>
              <a:rPr lang="pt-BR" altLang="ko-KR" b="1" dirty="0" smtClean="0">
                <a:solidFill>
                  <a:srgbClr val="0000FF"/>
                </a:solidFill>
              </a:rPr>
              <a:t>lf</a:t>
            </a:r>
            <a:r>
              <a:rPr lang="pt-BR" altLang="ko-KR" dirty="0" smtClean="0"/>
              <a:t> \n", </a:t>
            </a:r>
            <a:r>
              <a:rPr lang="pt-BR" altLang="ko-KR" b="1" dirty="0" smtClean="0">
                <a:solidFill>
                  <a:srgbClr val="0000FF"/>
                </a:solidFill>
              </a:rPr>
              <a:t>result</a:t>
            </a:r>
            <a:r>
              <a:rPr lang="pt-BR" altLang="ko-KR" dirty="0" smtClean="0"/>
              <a:t>); </a:t>
            </a:r>
          </a:p>
          <a:p>
            <a:r>
              <a:rPr lang="pt-BR" altLang="ko-KR" dirty="0" smtClean="0"/>
              <a:t>   return 0;</a:t>
            </a:r>
          </a:p>
          <a:p>
            <a:r>
              <a:rPr lang="pt-BR" altLang="ko-KR" dirty="0" smtClean="0"/>
              <a:t>}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1380" y="1285860"/>
            <a:ext cx="346736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6.6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typedef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를 이용한 자료형의 재정의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6.6 typedef</a:t>
            </a:r>
            <a:r>
              <a:rPr lang="ko-KR" altLang="en-US" dirty="0" smtClean="0"/>
              <a:t>를 이용한 자료형의 재정의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기본 자료형들에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새로운 이름을 붙이는 용도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자료형을 간결하게 표현 가능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프로그램의 가독성을 높일 수 있음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너무 남용하면 자료형 분석 시 혼란 초래</a:t>
            </a:r>
            <a:endParaRPr lang="en-US" altLang="ko-KR" b="1" dirty="0" smtClean="0"/>
          </a:p>
        </p:txBody>
      </p:sp>
      <p:pic>
        <p:nvPicPr>
          <p:cNvPr id="8194" name="Picture 2" descr="C:\Documents and Settings\SH\바탕 화면\C 본색\그림PART1-567장\Ch06_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714752"/>
            <a:ext cx="5982972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자료형이란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(1/4)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자료형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변수가 저장하는 데이터 형식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자료형의 종류 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정수형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정수를 표현하는 데이터 타입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실수형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소수점이 포함된 값을 표현하는 데이터 타입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785918" y="2214554"/>
            <a:ext cx="4778847" cy="1285884"/>
            <a:chOff x="2813482" y="2773916"/>
            <a:chExt cx="4778847" cy="1285884"/>
          </a:xfrm>
        </p:grpSpPr>
        <p:sp>
          <p:nvSpPr>
            <p:cNvPr id="24" name="TextBox 3"/>
            <p:cNvSpPr txBox="1"/>
            <p:nvPr/>
          </p:nvSpPr>
          <p:spPr>
            <a:xfrm>
              <a:off x="2918145" y="3286124"/>
              <a:ext cx="1739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dirty="0" smtClean="0"/>
                <a:t>int num1;</a:t>
              </a:r>
            </a:p>
          </p:txBody>
        </p:sp>
        <p:sp>
          <p:nvSpPr>
            <p:cNvPr id="25" name="TextBox 4"/>
            <p:cNvSpPr txBox="1"/>
            <p:nvPr/>
          </p:nvSpPr>
          <p:spPr>
            <a:xfrm>
              <a:off x="2813482" y="283621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 smtClean="0"/>
                <a:t>자료형</a:t>
              </a:r>
              <a:endParaRPr lang="ko-KR" altLang="en-US" sz="1600" b="1" dirty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815565" y="2773916"/>
              <a:ext cx="1776764" cy="1285884"/>
              <a:chOff x="214282" y="1000108"/>
              <a:chExt cx="1776764" cy="128588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307966" y="1323904"/>
                <a:ext cx="1683080" cy="962088"/>
                <a:chOff x="5762696" y="4310006"/>
                <a:chExt cx="1683080" cy="962088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5786446" y="4357694"/>
                  <a:ext cx="1659330" cy="914400"/>
                  <a:chOff x="5357818" y="3786190"/>
                  <a:chExt cx="1659330" cy="914400"/>
                </a:xfrm>
              </p:grpSpPr>
              <p:sp>
                <p:nvSpPr>
                  <p:cNvPr id="37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74637" y="4036129"/>
                    <a:ext cx="742511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 smtClean="0"/>
                      <a:t>num1</a:t>
                    </a:r>
                    <a:endParaRPr lang="en-US" altLang="ko-KR" sz="1600" b="1" dirty="0"/>
                  </a:p>
                </p:txBody>
              </p:sp>
              <p:sp>
                <p:nvSpPr>
                  <p:cNvPr id="38" name="직사각형 37"/>
                  <p:cNvSpPr/>
                  <p:nvPr/>
                </p:nvSpPr>
                <p:spPr>
                  <a:xfrm>
                    <a:off x="5357818" y="3786190"/>
                    <a:ext cx="914400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>
                    <a:solidFill>
                      <a:schemeClr val="tx1"/>
                    </a:solidFill>
                    <a:prstDash val="soli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600" b="1" dirty="0" smtClean="0">
                        <a:solidFill>
                          <a:schemeClr val="bg1"/>
                        </a:solidFill>
                      </a:rPr>
                      <a:t>int</a:t>
                    </a:r>
                    <a:r>
                      <a:rPr lang="ko-KR" altLang="en-US" sz="1600" b="1" dirty="0" smtClean="0">
                        <a:solidFill>
                          <a:schemeClr val="bg1"/>
                        </a:solidFill>
                      </a:rPr>
                      <a:t>형</a:t>
                    </a:r>
                    <a:endParaRPr lang="en-US" altLang="ko-KR" sz="1600" b="1" dirty="0" smtClean="0">
                      <a:solidFill>
                        <a:schemeClr val="bg1"/>
                      </a:solidFill>
                    </a:endParaRPr>
                  </a:p>
                  <a:p>
                    <a:pPr algn="ctr"/>
                    <a:r>
                      <a:rPr lang="ko-KR" altLang="en-US" sz="1600" b="1" dirty="0" smtClean="0">
                        <a:solidFill>
                          <a:schemeClr val="bg1"/>
                        </a:solidFill>
                      </a:rPr>
                      <a:t>데이터</a:t>
                    </a:r>
                    <a:endParaRPr lang="ko-KR" alt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6" name="순서도: 연결자 35"/>
                <p:cNvSpPr/>
                <p:nvPr/>
              </p:nvSpPr>
              <p:spPr>
                <a:xfrm>
                  <a:off x="5762696" y="4310006"/>
                  <a:ext cx="71438" cy="100010"/>
                </a:xfrm>
                <a:prstGeom prst="flowChartConnector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4" name="TextBox 10"/>
              <p:cNvSpPr txBox="1"/>
              <p:nvPr/>
            </p:nvSpPr>
            <p:spPr>
              <a:xfrm>
                <a:off x="214282" y="1000108"/>
                <a:ext cx="9188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 smtClean="0"/>
                  <a:t>&amp;num1</a:t>
                </a:r>
                <a:endParaRPr lang="ko-KR" altLang="en-US" sz="1200" b="1" dirty="0"/>
              </a:p>
            </p:txBody>
          </p:sp>
        </p:grpSp>
        <p:sp>
          <p:nvSpPr>
            <p:cNvPr id="27" name="오른쪽 화살표 26"/>
            <p:cNvSpPr/>
            <p:nvPr/>
          </p:nvSpPr>
          <p:spPr>
            <a:xfrm>
              <a:off x="4929190" y="3429000"/>
              <a:ext cx="642942" cy="27031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25400">
              <a:noFill/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72932" y="3375850"/>
              <a:ext cx="481778" cy="35719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noFill/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36812" y="3374136"/>
              <a:ext cx="1035188" cy="35719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noFill/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화살표 연결선 29"/>
            <p:cNvCxnSpPr>
              <a:stCxn id="25" idx="2"/>
              <a:endCxn id="28" idx="0"/>
            </p:cNvCxnSpPr>
            <p:nvPr/>
          </p:nvCxnSpPr>
          <p:spPr>
            <a:xfrm rot="16200000" flipH="1">
              <a:off x="3113163" y="3275192"/>
              <a:ext cx="201086" cy="22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2"/>
            <p:cNvSpPr txBox="1"/>
            <p:nvPr/>
          </p:nvSpPr>
          <p:spPr>
            <a:xfrm>
              <a:off x="3553580" y="28374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 smtClean="0"/>
                <a:t>변수이름</a:t>
              </a:r>
              <a:endParaRPr lang="ko-KR" altLang="en-US" sz="1600" b="1" dirty="0"/>
            </a:p>
          </p:txBody>
        </p:sp>
        <p:cxnSp>
          <p:nvCxnSpPr>
            <p:cNvPr id="32" name="직선 화살표 연결선 31"/>
            <p:cNvCxnSpPr>
              <a:stCxn id="31" idx="2"/>
              <a:endCxn id="29" idx="0"/>
            </p:cNvCxnSpPr>
            <p:nvPr/>
          </p:nvCxnSpPr>
          <p:spPr>
            <a:xfrm rot="5400000">
              <a:off x="3956300" y="3274154"/>
              <a:ext cx="198088" cy="187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679" y="5014930"/>
            <a:ext cx="3621338" cy="883997"/>
          </a:xfrm>
          <a:prstGeom prst="rect">
            <a:avLst/>
          </a:prstGeom>
        </p:spPr>
      </p:pic>
      <p:pic>
        <p:nvPicPr>
          <p:cNvPr id="40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4453" y="5014930"/>
            <a:ext cx="3865199" cy="883997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938187" y="5838842"/>
            <a:ext cx="857256" cy="3428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문자형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6.6 typedef</a:t>
            </a:r>
            <a:r>
              <a:rPr lang="ko-KR" altLang="en-US" dirty="0" smtClean="0"/>
              <a:t>를 이용한 자료형의 재정의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(2/2)---[6-14.c]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571612"/>
            <a:ext cx="8072494" cy="452431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ko-KR" dirty="0" smtClean="0"/>
              <a:t>#include &lt;stdio.h&gt;</a:t>
            </a:r>
          </a:p>
          <a:p>
            <a:endParaRPr lang="pt-BR" altLang="ko-KR" b="1" dirty="0" smtClean="0">
              <a:solidFill>
                <a:srgbClr val="00B050"/>
              </a:solidFill>
            </a:endParaRPr>
          </a:p>
          <a:p>
            <a:r>
              <a:rPr lang="pt-BR" altLang="ko-KR" b="1" dirty="0" smtClean="0">
                <a:solidFill>
                  <a:srgbClr val="00B050"/>
                </a:solidFill>
              </a:rPr>
              <a:t>typedef  int  money;</a:t>
            </a:r>
          </a:p>
          <a:p>
            <a:endParaRPr lang="pt-BR" altLang="ko-KR" b="1" dirty="0" smtClean="0">
              <a:solidFill>
                <a:srgbClr val="00B050"/>
              </a:solidFill>
            </a:endParaRPr>
          </a:p>
          <a:p>
            <a:r>
              <a:rPr lang="pt-BR" altLang="ko-KR" dirty="0" smtClean="0"/>
              <a:t>int main(void)</a:t>
            </a:r>
          </a:p>
          <a:p>
            <a:r>
              <a:rPr lang="pt-BR" altLang="ko-KR" dirty="0" smtClean="0"/>
              <a:t>{</a:t>
            </a:r>
          </a:p>
          <a:p>
            <a:r>
              <a:rPr lang="pt-BR" altLang="ko-KR" dirty="0" smtClean="0"/>
              <a:t>   </a:t>
            </a:r>
            <a:r>
              <a:rPr lang="pt-BR" altLang="ko-KR" b="1" dirty="0" smtClean="0">
                <a:solidFill>
                  <a:srgbClr val="00B050"/>
                </a:solidFill>
              </a:rPr>
              <a:t>money</a:t>
            </a:r>
            <a:r>
              <a:rPr lang="pt-BR" altLang="ko-KR" dirty="0" smtClean="0"/>
              <a:t> num1=3000;</a:t>
            </a:r>
          </a:p>
          <a:p>
            <a:r>
              <a:rPr lang="pt-BR" altLang="ko-KR" dirty="0" smtClean="0"/>
              <a:t>   </a:t>
            </a:r>
            <a:r>
              <a:rPr lang="pt-BR" altLang="ko-KR" b="1" dirty="0" smtClean="0">
                <a:solidFill>
                  <a:srgbClr val="00B050"/>
                </a:solidFill>
              </a:rPr>
              <a:t>money</a:t>
            </a:r>
            <a:r>
              <a:rPr lang="pt-BR" altLang="ko-KR" dirty="0" smtClean="0"/>
              <a:t> num2=10000;</a:t>
            </a:r>
          </a:p>
          <a:p>
            <a:r>
              <a:rPr lang="pt-BR" altLang="ko-KR" dirty="0" smtClean="0"/>
              <a:t>   </a:t>
            </a:r>
            <a:r>
              <a:rPr lang="pt-BR" altLang="ko-KR" b="1" dirty="0" smtClean="0">
                <a:solidFill>
                  <a:srgbClr val="00B050"/>
                </a:solidFill>
              </a:rPr>
              <a:t>money</a:t>
            </a:r>
            <a:r>
              <a:rPr lang="pt-BR" altLang="ko-KR" dirty="0" smtClean="0"/>
              <a:t> num3=2000;</a:t>
            </a:r>
          </a:p>
          <a:p>
            <a:r>
              <a:rPr lang="pt-BR" altLang="ko-KR" dirty="0" smtClean="0"/>
              <a:t>   </a:t>
            </a:r>
            <a:r>
              <a:rPr lang="pt-BR" altLang="ko-KR" b="1" dirty="0" smtClean="0">
                <a:solidFill>
                  <a:srgbClr val="00B050"/>
                </a:solidFill>
              </a:rPr>
              <a:t>money</a:t>
            </a:r>
            <a:r>
              <a:rPr lang="pt-BR" altLang="ko-KR" dirty="0" smtClean="0"/>
              <a:t> num4=0;</a:t>
            </a:r>
          </a:p>
          <a:p>
            <a:r>
              <a:rPr lang="pt-BR" altLang="ko-KR" dirty="0" smtClean="0"/>
              <a:t>			</a:t>
            </a:r>
          </a:p>
          <a:p>
            <a:r>
              <a:rPr lang="pt-BR" altLang="ko-KR" dirty="0" smtClean="0"/>
              <a:t>   num4=num1+num2+num3+num4;</a:t>
            </a:r>
          </a:p>
          <a:p>
            <a:r>
              <a:rPr lang="pt-BR" altLang="ko-KR" dirty="0" smtClean="0"/>
              <a:t>   printf("total money : </a:t>
            </a:r>
            <a:r>
              <a:rPr lang="pt-BR" altLang="ko-KR" b="1" dirty="0" smtClean="0">
                <a:solidFill>
                  <a:srgbClr val="0000FF"/>
                </a:solidFill>
              </a:rPr>
              <a:t>%d</a:t>
            </a:r>
            <a:r>
              <a:rPr lang="pt-BR" altLang="ko-KR" dirty="0" smtClean="0"/>
              <a:t> won \n", </a:t>
            </a:r>
            <a:r>
              <a:rPr lang="pt-BR" altLang="ko-KR" b="1" dirty="0" smtClean="0">
                <a:solidFill>
                  <a:srgbClr val="0000FF"/>
                </a:solidFill>
              </a:rPr>
              <a:t>num4</a:t>
            </a:r>
            <a:r>
              <a:rPr lang="pt-BR" altLang="ko-KR" dirty="0" smtClean="0"/>
              <a:t>);</a:t>
            </a:r>
          </a:p>
          <a:p>
            <a:r>
              <a:rPr lang="pt-BR" altLang="ko-KR" dirty="0" smtClean="0"/>
              <a:t>			</a:t>
            </a:r>
          </a:p>
          <a:p>
            <a:r>
              <a:rPr lang="pt-BR" altLang="ko-KR" dirty="0" smtClean="0"/>
              <a:t>   return 0;</a:t>
            </a:r>
          </a:p>
          <a:p>
            <a:r>
              <a:rPr lang="pt-BR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자료형</a:t>
            </a:r>
            <a:r>
              <a:rPr lang="ko-KR" altLang="en-US" sz="2000" b="1" dirty="0" smtClean="0"/>
              <a:t>이란 무엇인가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정수 자료형</a:t>
            </a:r>
            <a:endParaRPr lang="en-US" altLang="ko-KR" sz="2000" b="1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char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short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int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long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실수 자료형</a:t>
            </a:r>
            <a:endParaRPr lang="en-US" altLang="ko-KR" sz="2000" b="1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double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long double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자료형 변환</a:t>
            </a:r>
            <a:endParaRPr lang="en-US" altLang="ko-KR" sz="2000" b="1" dirty="0" smtClean="0"/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자동 형변환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강제 형변환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b="1" dirty="0" smtClean="0"/>
          </a:p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를 이용한 자료형 재정의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자료형이란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(2/4)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자료형의 크기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sizeof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연산자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자료형의 크기를 구하는 연산자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sizeof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연산자의 장점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ko-KR" b="1" dirty="0" smtClean="0"/>
              <a:t>‘</a:t>
            </a:r>
            <a:r>
              <a:rPr lang="ko-KR" altLang="en-US" b="1" dirty="0" smtClean="0"/>
              <a:t>자료형에 할당되는 메모리의 크기를 구할 수 있다</a:t>
            </a:r>
            <a:r>
              <a:rPr lang="en-US" altLang="ko-KR" b="1" dirty="0" smtClean="0"/>
              <a:t>.’</a:t>
            </a:r>
            <a:endParaRPr lang="ko-KR" altLang="en-US" b="1" dirty="0" smtClean="0"/>
          </a:p>
          <a:p>
            <a:pPr lvl="1">
              <a:buNone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48" y="2214554"/>
          <a:ext cx="7858180" cy="1249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4512"/>
                <a:gridCol w="2928958"/>
                <a:gridCol w="3214710"/>
              </a:tblGrid>
              <a:tr h="161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16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sizeof(</a:t>
                      </a:r>
                      <a:r>
                        <a:rPr lang="ko-KR" altLang="en-US" sz="1600" dirty="0" smtClean="0"/>
                        <a:t>자료형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printf(“</a:t>
                      </a:r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%d</a:t>
                      </a:r>
                      <a:r>
                        <a:rPr lang="en-US" altLang="ko-KR" sz="1600" dirty="0" smtClean="0"/>
                        <a:t>”, </a:t>
                      </a:r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sizeof(int) </a:t>
                      </a:r>
                      <a:r>
                        <a:rPr lang="en-US" altLang="ko-KR" sz="1600" dirty="0" smtClean="0"/>
                        <a:t>);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자료형의 메모리 크기를 출력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9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sizeof(</a:t>
                      </a:r>
                      <a:r>
                        <a:rPr lang="ko-KR" altLang="en-US" sz="1600" dirty="0" smtClean="0"/>
                        <a:t>변수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int num1 = 3;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printf(“</a:t>
                      </a:r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%d</a:t>
                      </a:r>
                      <a:r>
                        <a:rPr lang="en-US" altLang="ko-KR" sz="1600" dirty="0" smtClean="0"/>
                        <a:t>”, </a:t>
                      </a:r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sizeof(num1) </a:t>
                      </a:r>
                      <a:r>
                        <a:rPr lang="en-US" altLang="ko-KR" sz="1600" dirty="0" smtClean="0"/>
                        <a:t>);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변수의 메모리 크기를 출력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자료형이란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(3/4)---[6-1.c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6" y="1285860"/>
            <a:ext cx="8903335" cy="257176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 w="25400">
            <a:noFill/>
          </a:ln>
        </p:spPr>
        <p:txBody>
          <a:bodyPr wrap="square" tIns="0" bIns="0" rtlCol="0">
            <a:no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</a:rPr>
              <a:t>char</a:t>
            </a:r>
            <a:r>
              <a:rPr lang="en-US" altLang="ko-KR" sz="1600" dirty="0" smtClean="0"/>
              <a:t> num1=10;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short</a:t>
            </a:r>
            <a:r>
              <a:rPr lang="en-US" altLang="ko-KR" sz="1600" dirty="0" smtClean="0"/>
              <a:t> num2=20;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int</a:t>
            </a:r>
            <a:r>
              <a:rPr lang="en-US" altLang="ko-KR" sz="1600" dirty="0" smtClean="0"/>
              <a:t> num3=30;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long</a:t>
            </a:r>
            <a:r>
              <a:rPr lang="en-US" altLang="ko-KR" sz="1600" dirty="0" smtClean="0"/>
              <a:t> num4=40;</a:t>
            </a:r>
          </a:p>
          <a:p>
            <a:r>
              <a:rPr lang="en-US" altLang="ko-KR" sz="1600" dirty="0" smtClean="0"/>
              <a:t>		</a:t>
            </a:r>
          </a:p>
          <a:p>
            <a:r>
              <a:rPr lang="en-US" altLang="ko-KR" sz="1600" b="1" dirty="0" smtClean="0"/>
              <a:t>printf("\n--------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정수형</a:t>
            </a:r>
            <a:r>
              <a:rPr lang="ko-KR" altLang="en-US" sz="1600" b="1" dirty="0" smtClean="0"/>
              <a:t> 자료형과 변수의 메모리 크기</a:t>
            </a:r>
            <a:r>
              <a:rPr lang="en-US" altLang="ko-KR" sz="1600" b="1" dirty="0" smtClean="0"/>
              <a:t>--------\n");</a:t>
            </a:r>
          </a:p>
          <a:p>
            <a:r>
              <a:rPr lang="en-US" altLang="ko-KR" sz="1600" dirty="0" smtClean="0"/>
              <a:t>printf(“ char</a:t>
            </a:r>
            <a:r>
              <a:rPr lang="ko-KR" altLang="en-US" sz="1600" dirty="0" smtClean="0"/>
              <a:t>형의 크기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 </a:t>
            </a:r>
            <a:r>
              <a:rPr lang="en-US" altLang="ko-KR" sz="1600" dirty="0" smtClean="0"/>
              <a:t>\n",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char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num1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printf("short</a:t>
            </a:r>
            <a:r>
              <a:rPr lang="ko-KR" altLang="en-US" sz="1600" dirty="0" smtClean="0"/>
              <a:t>형의 크기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 </a:t>
            </a:r>
            <a:r>
              <a:rPr lang="en-US" altLang="ko-KR" sz="1600" dirty="0" smtClean="0"/>
              <a:t>\n",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short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num2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printf(“    int</a:t>
            </a:r>
            <a:r>
              <a:rPr lang="ko-KR" altLang="en-US" sz="1600" dirty="0" smtClean="0"/>
              <a:t>형의 크기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 </a:t>
            </a:r>
            <a:r>
              <a:rPr lang="en-US" altLang="ko-KR" sz="1600" dirty="0" smtClean="0"/>
              <a:t>\n",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num3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printf(“  long</a:t>
            </a:r>
            <a:r>
              <a:rPr lang="ko-KR" altLang="en-US" sz="1600" dirty="0" smtClean="0"/>
              <a:t>형의 크기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 </a:t>
            </a:r>
            <a:r>
              <a:rPr lang="en-US" altLang="ko-KR" sz="1600" dirty="0" smtClean="0"/>
              <a:t>\n",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long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</a:t>
            </a:r>
            <a:r>
              <a:rPr lang="en-US" altLang="ko-KR" sz="1600" dirty="0" smtClean="0">
                <a:solidFill>
                  <a:srgbClr val="0000FF"/>
                </a:solidFill>
              </a:rPr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num4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 </a:t>
            </a:r>
            <a:r>
              <a:rPr lang="en-US" altLang="ko-KR" sz="16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821" y="4286256"/>
            <a:ext cx="8903335" cy="207170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 w="25400">
            <a:noFill/>
          </a:ln>
        </p:spPr>
        <p:txBody>
          <a:bodyPr wrap="square" tIns="0" bIns="0" rtlCol="0">
            <a:no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</a:rPr>
              <a:t>float</a:t>
            </a:r>
            <a:r>
              <a:rPr lang="en-US" altLang="ko-KR" sz="1600" dirty="0" smtClean="0"/>
              <a:t> num5=3.14;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double</a:t>
            </a:r>
            <a:r>
              <a:rPr lang="en-US" altLang="ko-KR" sz="1600" dirty="0" smtClean="0"/>
              <a:t> num6=3.15;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long double </a:t>
            </a:r>
            <a:r>
              <a:rPr lang="en-US" altLang="ko-KR" sz="1600" dirty="0" smtClean="0"/>
              <a:t>num7=3.17;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printf("\n--------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실수형</a:t>
            </a:r>
            <a:r>
              <a:rPr lang="ko-KR" altLang="en-US" sz="1600" b="1" dirty="0" smtClean="0"/>
              <a:t> 자료형과 변수의 메모리 크기</a:t>
            </a:r>
            <a:r>
              <a:rPr lang="en-US" altLang="ko-KR" sz="1600" b="1" dirty="0" smtClean="0"/>
              <a:t>--------\n");</a:t>
            </a:r>
          </a:p>
          <a:p>
            <a:r>
              <a:rPr lang="en-US" altLang="ko-KR" sz="1600" dirty="0" smtClean="0"/>
              <a:t>printf(“          float</a:t>
            </a:r>
            <a:r>
              <a:rPr lang="ko-KR" altLang="en-US" sz="1600" dirty="0" smtClean="0"/>
              <a:t>형의 크기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 </a:t>
            </a:r>
            <a:r>
              <a:rPr lang="en-US" altLang="ko-KR" sz="1600" dirty="0" smtClean="0"/>
              <a:t>\n",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float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num5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printf(“       double</a:t>
            </a:r>
            <a:r>
              <a:rPr lang="ko-KR" altLang="en-US" sz="1600" dirty="0" smtClean="0"/>
              <a:t>형의 크기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 </a:t>
            </a:r>
            <a:r>
              <a:rPr lang="en-US" altLang="ko-KR" sz="1600" dirty="0" smtClean="0"/>
              <a:t>\n",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double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num6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printf("long double</a:t>
            </a:r>
            <a:r>
              <a:rPr lang="ko-KR" altLang="en-US" sz="1600" dirty="0" smtClean="0"/>
              <a:t>형의 크기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%d</a:t>
            </a:r>
            <a:r>
              <a:rPr lang="ko-KR" altLang="en-US" sz="1600" dirty="0" smtClean="0"/>
              <a:t>바이트 </a:t>
            </a:r>
            <a:r>
              <a:rPr lang="en-US" altLang="ko-KR" sz="1600" dirty="0" smtClean="0"/>
              <a:t>\n",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long double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sizeof(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num7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 </a:t>
            </a:r>
            <a:r>
              <a:rPr lang="en-US" altLang="ko-KR" sz="1600" dirty="0" smtClean="0"/>
              <a:t>);</a:t>
            </a:r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1266810"/>
            <a:ext cx="3222618" cy="1094252"/>
          </a:xfrm>
          <a:prstGeom prst="rect">
            <a:avLst/>
          </a:prstGeom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5496" y="4257682"/>
            <a:ext cx="3216160" cy="1000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자료형이란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(4/4)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기본 자료형의 메모리 크기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062" y="3696189"/>
            <a:ext cx="3627434" cy="1261981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3714752"/>
            <a:ext cx="3859102" cy="1261981"/>
          </a:xfrm>
          <a:prstGeom prst="rect">
            <a:avLst/>
          </a:prstGeom>
        </p:spPr>
      </p:pic>
      <p:sp>
        <p:nvSpPr>
          <p:cNvPr id="8" name="폭발 2 7"/>
          <p:cNvSpPr/>
          <p:nvPr/>
        </p:nvSpPr>
        <p:spPr>
          <a:xfrm>
            <a:off x="3102761" y="2451255"/>
            <a:ext cx="2714644" cy="914400"/>
          </a:xfrm>
          <a:prstGeom prst="irregularSeal2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자료형</a:t>
            </a:r>
          </a:p>
        </p:txBody>
      </p:sp>
      <p:cxnSp>
        <p:nvCxnSpPr>
          <p:cNvPr id="9" name="Shape 6"/>
          <p:cNvCxnSpPr>
            <a:stCxn id="8" idx="1"/>
          </p:cNvCxnSpPr>
          <p:nvPr/>
        </p:nvCxnSpPr>
        <p:spPr>
          <a:xfrm rot="10800000" flipV="1">
            <a:off x="2531257" y="2996381"/>
            <a:ext cx="571504" cy="740758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>
            <a:off x="5388777" y="2951321"/>
            <a:ext cx="928694" cy="785818"/>
          </a:xfrm>
          <a:prstGeom prst="bentConnector3">
            <a:avLst>
              <a:gd name="adj1" fmla="val 100301"/>
            </a:avLst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9320" y="4872054"/>
            <a:ext cx="857256" cy="3428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문자형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6.2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정수형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정수형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(1/10)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정수형 종류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/>
              <a:t>char(1</a:t>
            </a:r>
            <a:r>
              <a:rPr lang="ko-KR" altLang="en-US" b="1" dirty="0" smtClean="0"/>
              <a:t>바이트</a:t>
            </a:r>
            <a:r>
              <a:rPr lang="en-US" altLang="ko-KR" b="1" dirty="0" smtClean="0"/>
              <a:t>), short(2</a:t>
            </a:r>
            <a:r>
              <a:rPr lang="ko-KR" altLang="en-US" b="1" dirty="0" smtClean="0"/>
              <a:t>바이트</a:t>
            </a:r>
            <a:r>
              <a:rPr lang="en-US" altLang="ko-KR" b="1" dirty="0" smtClean="0"/>
              <a:t>), int(4</a:t>
            </a:r>
            <a:r>
              <a:rPr lang="ko-KR" altLang="en-US" b="1" dirty="0" smtClean="0"/>
              <a:t>바이트</a:t>
            </a:r>
            <a:r>
              <a:rPr lang="en-US" altLang="ko-KR" b="1" dirty="0" smtClean="0"/>
              <a:t>), long(4</a:t>
            </a:r>
            <a:r>
              <a:rPr lang="ko-KR" altLang="en-US" b="1" dirty="0" smtClean="0"/>
              <a:t>바이트</a:t>
            </a:r>
            <a:r>
              <a:rPr lang="en-US" altLang="ko-KR" b="1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</a:rPr>
              <a:t>데이터의 표현 범위</a:t>
            </a:r>
            <a:r>
              <a:rPr lang="ko-KR" altLang="en-US" dirty="0" smtClean="0"/>
              <a:t>를 구하는 공식</a:t>
            </a:r>
            <a:endParaRPr lang="en-US" altLang="ko-KR" dirty="0" smtClean="0"/>
          </a:p>
        </p:txBody>
      </p:sp>
      <p:pic>
        <p:nvPicPr>
          <p:cNvPr id="2050" name="Picture 2" descr="C:\Documents and Settings\SH\바탕 화면\C 본색\그림PART1-567장\Ch06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4857760"/>
            <a:ext cx="2714644" cy="16250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728" y="2143117"/>
          <a:ext cx="635798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8607"/>
                <a:gridCol w="2011718"/>
                <a:gridCol w="3377657"/>
              </a:tblGrid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정수형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메모리 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표현 범위</a:t>
                      </a:r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char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(8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-128</a:t>
                      </a:r>
                      <a:r>
                        <a:rPr lang="en-US" altLang="ko-KR" baseline="0" dirty="0" smtClean="0"/>
                        <a:t> ~ +127</a:t>
                      </a:r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short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(16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-32768 ~ +32767</a:t>
                      </a:r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int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(32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-2147483648 ~ +2147483647</a:t>
                      </a:r>
                      <a:endParaRPr lang="ko-KR" altLang="en-US" dirty="0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long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(32</a:t>
                      </a:r>
                      <a:r>
                        <a:rPr lang="ko-KR" altLang="en-US" dirty="0" smtClean="0"/>
                        <a:t>비트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-2147483648 ~ +2147483647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3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6">
              <a:lumMod val="75000"/>
            </a:schemeClr>
          </a:solidFill>
          <a:prstDash val="sysDash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15629</TotalTime>
  <Words>1844</Words>
  <Application>Microsoft Office PowerPoint</Application>
  <PresentationFormat>화면 슬라이드 쇼(4:3)</PresentationFormat>
  <Paragraphs>532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-Part1- 제6장 자료형이란 무엇인가 </vt:lpstr>
      <vt:lpstr>학습목차</vt:lpstr>
      <vt:lpstr>슬라이드 3</vt:lpstr>
      <vt:lpstr>6.1 자료형이란 (1/4)</vt:lpstr>
      <vt:lpstr>6.1 자료형이란 (2/4)</vt:lpstr>
      <vt:lpstr>6.1 자료형이란 (3/4)---[6-1.c 실습]</vt:lpstr>
      <vt:lpstr>6.1 자료형이란 (4/4)</vt:lpstr>
      <vt:lpstr>슬라이드 8</vt:lpstr>
      <vt:lpstr>6.2 정수형 (1/10)</vt:lpstr>
      <vt:lpstr>6.2 정수형 (2/10)</vt:lpstr>
      <vt:lpstr>6.2 정수형 (3/10)---[6-2.c 실습]</vt:lpstr>
      <vt:lpstr>6.2 정수형 (4/10)</vt:lpstr>
      <vt:lpstr>6.2 정수형 (5/10)---[6-3.c 실습]</vt:lpstr>
      <vt:lpstr>6.2 정수형 (6/10)</vt:lpstr>
      <vt:lpstr>6.2 정수형 (7/10)</vt:lpstr>
      <vt:lpstr>6.2 정수형 (8/10)</vt:lpstr>
      <vt:lpstr>6.2 정수형 (9/10)---[6-4.c 실습]</vt:lpstr>
      <vt:lpstr>6.2 정수형 (10/10) ---[6-4.c 분석]</vt:lpstr>
      <vt:lpstr>슬라이드 19</vt:lpstr>
      <vt:lpstr>6.3 실수형 (1/6)</vt:lpstr>
      <vt:lpstr>6.3 실수형 (2/6)---[6-5.c 실습]</vt:lpstr>
      <vt:lpstr>6.3 실수형 (3/6)---[6-6.c]</vt:lpstr>
      <vt:lpstr>6.3 실수형 (4/6)</vt:lpstr>
      <vt:lpstr>6.3 실수형 (5/6)---[6-7.c]</vt:lpstr>
      <vt:lpstr>6.3 실수형 (6/6)---[6-8.c 실습]</vt:lpstr>
      <vt:lpstr>슬라이드 26</vt:lpstr>
      <vt:lpstr>6.4 문자형 (1/3)</vt:lpstr>
      <vt:lpstr>6.4 문자형 (2/3)---[6-9.c 실습]</vt:lpstr>
      <vt:lpstr>6.4 문자형 (3/3)---[6-10.c]</vt:lpstr>
      <vt:lpstr>슬라이드 30</vt:lpstr>
      <vt:lpstr>6.5 자료형 변환 (1/7)</vt:lpstr>
      <vt:lpstr>6.5 자료형 변환 (2/7)---[6-11.c 실습]</vt:lpstr>
      <vt:lpstr>6.5 자료형 변환 (3/7)---[6-12.c 실습]</vt:lpstr>
      <vt:lpstr>6.5 자료형 변환 (4/7)---[6-12.c 분석]</vt:lpstr>
      <vt:lpstr>6.5 자료형 변환 (5/7)</vt:lpstr>
      <vt:lpstr>6.5 자료형 변환 (6/7)</vt:lpstr>
      <vt:lpstr>6.5 자료형 변환 (7/7)---[6-13.C] &lt;강제 형변환의 필요성&gt;</vt:lpstr>
      <vt:lpstr>슬라이드 38</vt:lpstr>
      <vt:lpstr>6.6 typedef를 이용한 자료형의 재정의 (1/2)</vt:lpstr>
      <vt:lpstr>6.6 typedef를 이용한 자료형의 재정의(2/2)---[6-14.c]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1751</cp:revision>
  <dcterms:created xsi:type="dcterms:W3CDTF">2009-09-09T07:37:10Z</dcterms:created>
  <dcterms:modified xsi:type="dcterms:W3CDTF">2011-03-02T03:50:35Z</dcterms:modified>
</cp:coreProperties>
</file>