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1" r:id="rId2"/>
    <p:sldId id="311" r:id="rId3"/>
    <p:sldId id="388" r:id="rId4"/>
    <p:sldId id="474" r:id="rId5"/>
    <p:sldId id="312" r:id="rId6"/>
    <p:sldId id="448" r:id="rId7"/>
    <p:sldId id="476" r:id="rId8"/>
    <p:sldId id="451" r:id="rId9"/>
    <p:sldId id="452" r:id="rId10"/>
    <p:sldId id="453" r:id="rId11"/>
    <p:sldId id="454" r:id="rId12"/>
    <p:sldId id="455" r:id="rId13"/>
    <p:sldId id="475" r:id="rId14"/>
    <p:sldId id="456" r:id="rId15"/>
    <p:sldId id="457" r:id="rId16"/>
    <p:sldId id="449" r:id="rId17"/>
    <p:sldId id="477" r:id="rId18"/>
    <p:sldId id="458" r:id="rId19"/>
    <p:sldId id="459" r:id="rId20"/>
    <p:sldId id="460" r:id="rId21"/>
    <p:sldId id="473" r:id="rId22"/>
    <p:sldId id="461" r:id="rId23"/>
    <p:sldId id="478" r:id="rId24"/>
    <p:sldId id="463" r:id="rId25"/>
    <p:sldId id="464" r:id="rId26"/>
    <p:sldId id="465" r:id="rId27"/>
    <p:sldId id="466" r:id="rId28"/>
    <p:sldId id="468" r:id="rId29"/>
    <p:sldId id="469" r:id="rId30"/>
    <p:sldId id="470" r:id="rId31"/>
    <p:sldId id="450" r:id="rId32"/>
    <p:sldId id="471" r:id="rId33"/>
    <p:sldId id="472" r:id="rId34"/>
    <p:sldId id="346" r:id="rId35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F79646"/>
    <a:srgbClr val="0F0175"/>
    <a:srgbClr val="354F6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57538" autoAdjust="0"/>
  </p:normalViewPr>
  <p:slideViewPr>
    <p:cSldViewPr>
      <p:cViewPr>
        <p:scale>
          <a:sx n="66" d="100"/>
          <a:sy n="66" d="100"/>
        </p:scale>
        <p:origin x="-16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196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58575-7DF7-480C-B7A7-A15322A8CFFA}" type="datetimeFigureOut">
              <a:rPr lang="ko-KR" altLang="en-US" smtClean="0"/>
              <a:pPr/>
              <a:t>2011-03-02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E322D-88BD-42E8-8276-40ACA8C7F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7F38221-2BE1-4391-B1E9-C443B153E15F}" type="datetimeFigureOut">
              <a:rPr lang="ko-KR" altLang="en-US" smtClean="0"/>
              <a:pPr/>
              <a:t>2011-03-02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0CFACD4-296C-4A27-A8DD-7826D7A7B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71679"/>
            <a:ext cx="7772400" cy="121444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71952"/>
            <a:ext cx="6400800" cy="614370"/>
          </a:xfr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54F6F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title" hasCustomPrompt="1"/>
          </p:nvPr>
        </p:nvSpPr>
        <p:spPr>
          <a:xfrm>
            <a:off x="71438" y="655618"/>
            <a:ext cx="9072562" cy="428628"/>
          </a:xfrm>
        </p:spPr>
        <p:txBody>
          <a:bodyPr>
            <a:noAutofit/>
          </a:bodyPr>
          <a:lstStyle>
            <a:lvl1pPr>
              <a:defRPr sz="2800" b="1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>
            <a:lvl1pPr>
              <a:lnSpc>
                <a:spcPct val="100000"/>
              </a:lnSpc>
              <a:buFont typeface="Arial" pitchFamily="34" charset="0"/>
              <a:buChar char="►"/>
              <a:defRPr sz="2400" b="0">
                <a:solidFill>
                  <a:schemeClr val="tx1"/>
                </a:solidFill>
                <a:effectLst/>
              </a:defRPr>
            </a:lvl1pPr>
            <a:lvl2pPr>
              <a:lnSpc>
                <a:spcPct val="100000"/>
              </a:lnSpc>
              <a:buFont typeface="Wingdings" pitchFamily="2" charset="2"/>
              <a:buChar char="ü"/>
              <a:defRPr sz="2000" b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 b="0">
                <a:solidFill>
                  <a:schemeClr val="tx1"/>
                </a:solidFill>
              </a:defRPr>
            </a:lvl3pPr>
            <a:lvl5pPr>
              <a:lnSpc>
                <a:spcPct val="100000"/>
              </a:lnSpc>
              <a:defRPr sz="1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2776" y="1138222"/>
            <a:ext cx="9098449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6"/>
          <p:cNvSpPr txBox="1"/>
          <p:nvPr userDrawn="1"/>
        </p:nvSpPr>
        <p:spPr>
          <a:xfrm>
            <a:off x="-92043" y="6627063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>
                <a:solidFill>
                  <a:schemeClr val="tx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tx1"/>
                </a:solidFill>
              </a:rPr>
              <a:t> -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언어본색_배경화면_수정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14282" y="774704"/>
            <a:ext cx="8715436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1660531"/>
            <a:ext cx="8715436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0" kern="1200" cap="none" spc="0">
          <a:ln w="12700">
            <a:solidFill>
              <a:schemeClr val="tx2">
                <a:satMod val="155000"/>
              </a:schemeClr>
            </a:solidFill>
            <a:prstDash val="solid"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58" y="2463374"/>
            <a:ext cx="8429684" cy="1714511"/>
          </a:xfrm>
          <a:noFill/>
          <a:ln w="38100">
            <a:noFill/>
          </a:ln>
          <a:effectLst/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ea typeface="휴먼둥근헤드라인" pitchFamily="18" charset="-127"/>
              </a:rPr>
              <a:t>-Part1-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제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7</a:t>
            </a: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장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ko-KR" altLang="en-US" b="1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반복문</a:t>
            </a:r>
            <a:r>
              <a:rPr lang="ko-KR" altLang="en-US" b="1" dirty="0" err="1" smtClean="0">
                <a:ln>
                  <a:noFill/>
                </a:ln>
                <a:solidFill>
                  <a:schemeClr val="tx1"/>
                </a:solidFill>
              </a:rPr>
              <a:t>이란</a:t>
            </a:r>
            <a:r>
              <a:rPr lang="ko-KR" altLang="en-US" b="1" dirty="0" smtClean="0">
                <a:ln>
                  <a:noFill/>
                </a:ln>
                <a:solidFill>
                  <a:schemeClr val="tx1"/>
                </a:solidFill>
              </a:rPr>
              <a:t> 무엇인가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</a:br>
            <a:endParaRPr lang="ko-KR" altLang="en-US" sz="2000" b="1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 </a:t>
            </a:r>
            <a:r>
              <a:rPr lang="ko-KR" altLang="en-US" dirty="0" smtClean="0"/>
              <a:t>반복문을 만드는 방법</a:t>
            </a:r>
            <a:r>
              <a:rPr lang="en-US" altLang="ko-KR" dirty="0" smtClean="0"/>
              <a:t>1 – while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(4/9)</a:t>
            </a:r>
            <a:r>
              <a:rPr lang="en-US" altLang="ko-KR" sz="2300" dirty="0" smtClean="0">
                <a:solidFill>
                  <a:schemeClr val="accent6">
                    <a:lumMod val="75000"/>
                  </a:schemeClr>
                </a:solidFill>
              </a:rPr>
              <a:t>---[7-1.c </a:t>
            </a:r>
            <a:r>
              <a:rPr lang="ko-KR" altLang="en-US" sz="2300" dirty="0" smtClean="0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 sz="23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endParaRPr lang="ko-KR" alt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ko-KR" altLang="en-US" dirty="0"/>
          </a:p>
        </p:txBody>
      </p:sp>
      <p:pic>
        <p:nvPicPr>
          <p:cNvPr id="3074" name="Picture 2" descr="C:\Documents and Settings\SH\바탕 화면\C 본색\그림PART1-567장\Ch07_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467548"/>
            <a:ext cx="7286676" cy="5033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2" y="1643050"/>
            <a:ext cx="8643998" cy="4429156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=0, sum=0;</a:t>
            </a:r>
          </a:p>
          <a:p>
            <a:r>
              <a:rPr lang="en-US" altLang="ko-KR" sz="2000" dirty="0" smtClean="0">
                <a:solidFill>
                  <a:srgbClr val="0000FF"/>
                </a:solidFill>
              </a:rPr>
              <a:t>  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while(</a:t>
            </a:r>
            <a:r>
              <a:rPr lang="en-US" altLang="ko-KR" sz="2000" b="1" dirty="0" err="1" smtClean="0">
                <a:solidFill>
                  <a:srgbClr val="0000FF"/>
                </a:solidFill>
              </a:rPr>
              <a:t>i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&lt;=10)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 {</a:t>
            </a:r>
          </a:p>
          <a:p>
            <a:r>
              <a:rPr lang="en-US" altLang="ko-KR" sz="2000" dirty="0" smtClean="0"/>
              <a:t>      sum=</a:t>
            </a:r>
            <a:r>
              <a:rPr lang="en-US" altLang="ko-KR" sz="2000" dirty="0" err="1" smtClean="0"/>
              <a:t>sum+i</a:t>
            </a:r>
            <a:r>
              <a:rPr lang="en-US" altLang="ko-KR" sz="2000" dirty="0" smtClean="0"/>
              <a:t>;</a:t>
            </a:r>
          </a:p>
          <a:p>
            <a:r>
              <a:rPr lang="en-US" altLang="ko-KR" sz="2000" dirty="0" smtClean="0"/>
              <a:t>      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=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%d</a:t>
            </a:r>
            <a:r>
              <a:rPr lang="en-US" altLang="ko-KR" sz="2000" dirty="0" smtClean="0"/>
              <a:t>, sum=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%d</a:t>
            </a:r>
            <a:r>
              <a:rPr lang="en-US" altLang="ko-KR" sz="2000" dirty="0" smtClean="0"/>
              <a:t>\n", </a:t>
            </a:r>
            <a:r>
              <a:rPr lang="en-US" altLang="ko-KR" sz="2000" b="1" dirty="0" err="1" smtClean="0">
                <a:solidFill>
                  <a:srgbClr val="0000FF"/>
                </a:solidFill>
              </a:rPr>
              <a:t>i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sum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 smtClean="0"/>
              <a:t>      i++;</a:t>
            </a: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 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 }</a:t>
            </a:r>
          </a:p>
          <a:p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("------</a:t>
            </a:r>
            <a:r>
              <a:rPr lang="ko-KR" altLang="en-US" sz="2000" dirty="0" err="1" smtClean="0"/>
              <a:t>반복문</a:t>
            </a:r>
            <a:r>
              <a:rPr lang="ko-KR" altLang="en-US" sz="2000" dirty="0" smtClean="0"/>
              <a:t> 종료</a:t>
            </a:r>
            <a:r>
              <a:rPr lang="en-US" altLang="ko-KR" sz="2000" dirty="0" smtClean="0"/>
              <a:t>-------\n");</a:t>
            </a:r>
          </a:p>
          <a:p>
            <a:r>
              <a:rPr lang="en-US" altLang="ko-KR" sz="2000" dirty="0" smtClean="0"/>
              <a:t>	</a:t>
            </a:r>
          </a:p>
          <a:p>
            <a:r>
              <a:rPr lang="en-US" altLang="ko-KR" sz="2000" dirty="0" smtClean="0"/>
              <a:t> 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 </a:t>
            </a:r>
            <a:r>
              <a:rPr lang="ko-KR" altLang="en-US" dirty="0" smtClean="0"/>
              <a:t>반복문을 만드는 방법</a:t>
            </a:r>
            <a:r>
              <a:rPr lang="en-US" altLang="ko-KR" dirty="0" smtClean="0"/>
              <a:t>1 – while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(5/9)</a:t>
            </a:r>
            <a:r>
              <a:rPr lang="en-US" altLang="ko-KR" sz="2300" dirty="0" smtClean="0">
                <a:solidFill>
                  <a:schemeClr val="accent6">
                    <a:lumMod val="75000"/>
                  </a:schemeClr>
                </a:solidFill>
              </a:rPr>
              <a:t>---[7-2.c </a:t>
            </a:r>
            <a:r>
              <a:rPr lang="ko-KR" altLang="en-US" sz="23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3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3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2643182"/>
            <a:ext cx="3181350" cy="280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 </a:t>
            </a:r>
            <a:r>
              <a:rPr lang="ko-KR" altLang="en-US" dirty="0" smtClean="0"/>
              <a:t>반복문을 만드는 방법</a:t>
            </a:r>
            <a:r>
              <a:rPr lang="en-US" altLang="ko-KR" dirty="0" smtClean="0"/>
              <a:t>1 – while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(6/9)</a:t>
            </a:r>
            <a:r>
              <a:rPr lang="en-US" altLang="ko-KR" sz="2300" dirty="0" smtClean="0">
                <a:solidFill>
                  <a:schemeClr val="accent6">
                    <a:lumMod val="75000"/>
                  </a:schemeClr>
                </a:solidFill>
              </a:rPr>
              <a:t>---[7-3.c </a:t>
            </a:r>
            <a:r>
              <a:rPr lang="ko-KR" altLang="en-US" sz="23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3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2382" y="2122478"/>
            <a:ext cx="8572560" cy="440120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#include 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 int i=0;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  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while(1) 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//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무조건 참</a:t>
            </a:r>
            <a:r>
              <a:rPr lang="en-US" altLang="ko-KR" sz="2000" dirty="0" smtClean="0"/>
              <a:t>	</a:t>
            </a:r>
          </a:p>
          <a:p>
            <a:r>
              <a:rPr lang="en-US" altLang="ko-KR" sz="2000" dirty="0" smtClean="0">
                <a:solidFill>
                  <a:srgbClr val="0000FF"/>
                </a:solidFill>
              </a:rPr>
              <a:t>  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{</a:t>
            </a:r>
          </a:p>
          <a:p>
            <a:r>
              <a:rPr lang="en-US" altLang="ko-KR" sz="2000" dirty="0" smtClean="0"/>
              <a:t>      printf("</a:t>
            </a:r>
            <a:r>
              <a:rPr lang="ko-KR" altLang="en-US" sz="2000" dirty="0" smtClean="0"/>
              <a:t>반복 횟수 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%d</a:t>
            </a:r>
            <a:r>
              <a:rPr lang="en-US" altLang="ko-KR" sz="2000" dirty="0" smtClean="0">
                <a:solidFill>
                  <a:srgbClr val="0000FF"/>
                </a:solidFill>
              </a:rPr>
              <a:t> </a:t>
            </a:r>
            <a:r>
              <a:rPr lang="en-US" altLang="ko-KR" sz="2000" dirty="0" smtClean="0"/>
              <a:t>\n",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i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 smtClean="0"/>
              <a:t>      i++;  </a:t>
            </a:r>
          </a:p>
          <a:p>
            <a:r>
              <a:rPr lang="en-US" altLang="ko-KR" sz="2000" dirty="0" smtClean="0"/>
              <a:t>			</a:t>
            </a:r>
          </a:p>
          <a:p>
            <a:r>
              <a:rPr lang="en-US" altLang="ko-KR" sz="2000" dirty="0" smtClean="0"/>
              <a:t>       // if(i&gt;10)</a:t>
            </a:r>
          </a:p>
          <a:p>
            <a:r>
              <a:rPr lang="en-US" altLang="ko-KR" sz="2000" dirty="0" smtClean="0"/>
              <a:t>         // break;</a:t>
            </a:r>
          </a:p>
          <a:p>
            <a:r>
              <a:rPr lang="en-US" altLang="ko-KR" sz="2000" dirty="0" smtClean="0">
                <a:solidFill>
                  <a:srgbClr val="0000FF"/>
                </a:solidFill>
              </a:rPr>
              <a:t> 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 }</a:t>
            </a:r>
          </a:p>
          <a:p>
            <a:r>
              <a:rPr lang="en-US" altLang="ko-KR" sz="2000" dirty="0" smtClean="0"/>
              <a:t> 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7938" y="1155684"/>
            <a:ext cx="91360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ko-KR" sz="2400" b="1" dirty="0" smtClean="0">
                <a:solidFill>
                  <a:srgbClr val="F79646">
                    <a:lumMod val="75000"/>
                  </a:srgbClr>
                </a:solidFill>
              </a:rPr>
              <a:t>② while </a:t>
            </a:r>
            <a:r>
              <a:rPr lang="ko-KR" altLang="en-US" sz="2400" b="1" dirty="0" smtClean="0">
                <a:solidFill>
                  <a:srgbClr val="F79646">
                    <a:lumMod val="75000"/>
                  </a:srgbClr>
                </a:solidFill>
              </a:rPr>
              <a:t>무한 루프</a:t>
            </a:r>
            <a:r>
              <a:rPr lang="en-US" altLang="ko-KR" sz="2400" b="1" dirty="0" smtClean="0">
                <a:solidFill>
                  <a:srgbClr val="F79646">
                    <a:lumMod val="75000"/>
                  </a:srgbClr>
                </a:solidFill>
              </a:rPr>
              <a:t>(</a:t>
            </a:r>
            <a:r>
              <a:rPr lang="ko-KR" altLang="en-US" sz="2400" b="1" dirty="0" smtClean="0">
                <a:solidFill>
                  <a:srgbClr val="F79646">
                    <a:lumMod val="75000"/>
                  </a:srgbClr>
                </a:solidFill>
              </a:rPr>
              <a:t>무한 반복문</a:t>
            </a:r>
            <a:r>
              <a:rPr lang="en-US" altLang="ko-KR" sz="2400" b="1" dirty="0" smtClean="0">
                <a:solidFill>
                  <a:srgbClr val="F79646">
                    <a:lumMod val="75000"/>
                  </a:srgbClr>
                </a:solidFill>
              </a:rPr>
              <a:t>)</a:t>
            </a:r>
          </a:p>
          <a:p>
            <a:pPr marL="540000" lvl="1" indent="-285750">
              <a:spcBef>
                <a:spcPct val="20000"/>
              </a:spcBef>
              <a:buFont typeface="Wingdings" pitchFamily="2" charset="2"/>
              <a:buChar char="ü"/>
            </a:pPr>
            <a:r>
              <a:rPr lang="ko-KR" altLang="en-US" sz="2000" b="1" dirty="0" smtClean="0">
                <a:solidFill>
                  <a:prstClr val="black"/>
                </a:solidFill>
              </a:rPr>
              <a:t>종료되지 않고 무한히 실행되는 반복문</a:t>
            </a:r>
            <a:endParaRPr lang="en-US" altLang="ko-KR" sz="2000" b="1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 </a:t>
            </a:r>
            <a:r>
              <a:rPr lang="ko-KR" altLang="en-US" dirty="0" smtClean="0"/>
              <a:t>반복문을 만드는 방법</a:t>
            </a:r>
            <a:r>
              <a:rPr lang="en-US" altLang="ko-KR" dirty="0" smtClean="0"/>
              <a:t>1 – while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(7/9)</a:t>
            </a:r>
            <a:endParaRPr lang="ko-KR" altLang="en-US" sz="2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38" y="1155684"/>
            <a:ext cx="9136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ko-KR" altLang="en-US" sz="2400" b="1" dirty="0" smtClean="0">
                <a:solidFill>
                  <a:srgbClr val="F79646">
                    <a:lumMod val="75000"/>
                  </a:srgbClr>
                </a:solidFill>
              </a:rPr>
              <a:t>③ 중첩 </a:t>
            </a:r>
            <a:r>
              <a:rPr lang="en-US" altLang="ko-KR" sz="2400" b="1" dirty="0" smtClean="0">
                <a:solidFill>
                  <a:srgbClr val="F79646">
                    <a:lumMod val="75000"/>
                  </a:srgbClr>
                </a:solidFill>
              </a:rPr>
              <a:t>while</a:t>
            </a:r>
            <a:r>
              <a:rPr lang="ko-KR" altLang="en-US" sz="2400" b="1" dirty="0" smtClean="0">
                <a:solidFill>
                  <a:srgbClr val="F79646">
                    <a:lumMod val="75000"/>
                  </a:srgbClr>
                </a:solidFill>
              </a:rPr>
              <a:t>문 </a:t>
            </a:r>
            <a:r>
              <a:rPr lang="en-US" altLang="ko-KR" sz="2400" b="1" dirty="0" smtClean="0">
                <a:solidFill>
                  <a:srgbClr val="F79646">
                    <a:lumMod val="75000"/>
                  </a:srgbClr>
                </a:solidFill>
              </a:rPr>
              <a:t>: 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‘while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문 내부에 또 다른 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while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문이 있는 것을 말한다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.’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3482" y="1714488"/>
            <a:ext cx="3765576" cy="48013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#include&lt;stdio.h&gt;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int i=0, j=0;</a:t>
            </a:r>
          </a:p>
          <a:p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FF0000"/>
                </a:solidFill>
              </a:rPr>
              <a:t>while(i&lt;2)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  </a:t>
            </a:r>
            <a:r>
              <a:rPr lang="en-US" altLang="ko-KR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ko-KR" dirty="0" smtClean="0"/>
              <a:t>       printf("</a:t>
            </a:r>
            <a:r>
              <a:rPr lang="ko-KR" altLang="en-US" dirty="0" smtClean="0"/>
              <a:t>큰 반복 </a:t>
            </a:r>
            <a:r>
              <a:rPr lang="en-US" altLang="ko-KR" dirty="0" smtClean="0"/>
              <a:t>\n");</a:t>
            </a:r>
          </a:p>
          <a:p>
            <a:r>
              <a:rPr lang="ko-KR" altLang="en-US" dirty="0" smtClean="0">
                <a:solidFill>
                  <a:srgbClr val="0000FF"/>
                </a:solidFill>
              </a:rPr>
              <a:t>       </a:t>
            </a:r>
            <a:r>
              <a:rPr lang="en-US" altLang="ko-KR" b="1" dirty="0" smtClean="0">
                <a:solidFill>
                  <a:srgbClr val="0000FF"/>
                </a:solidFill>
              </a:rPr>
              <a:t>while(j&lt;2)</a:t>
            </a:r>
          </a:p>
          <a:p>
            <a:r>
              <a:rPr lang="ko-KR" altLang="en-US" dirty="0" smtClean="0">
                <a:solidFill>
                  <a:srgbClr val="0000FF"/>
                </a:solidFill>
              </a:rPr>
              <a:t>       </a:t>
            </a:r>
            <a:r>
              <a:rPr lang="en-US" altLang="ko-KR" b="1" dirty="0" smtClean="0">
                <a:solidFill>
                  <a:srgbClr val="0000FF"/>
                </a:solidFill>
              </a:rPr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b="1" dirty="0" smtClean="0">
                <a:solidFill>
                  <a:srgbClr val="0000FF"/>
                </a:solidFill>
              </a:rPr>
              <a:t>printf("</a:t>
            </a:r>
            <a:r>
              <a:rPr lang="ko-KR" altLang="en-US" b="1" dirty="0" smtClean="0">
                <a:solidFill>
                  <a:srgbClr val="0000FF"/>
                </a:solidFill>
              </a:rPr>
              <a:t>작은 반복 </a:t>
            </a:r>
            <a:r>
              <a:rPr lang="en-US" altLang="ko-KR" b="1" dirty="0" smtClean="0">
                <a:solidFill>
                  <a:srgbClr val="0000FF"/>
                </a:solidFill>
              </a:rPr>
              <a:t>\n");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	j++;</a:t>
            </a:r>
          </a:p>
          <a:p>
            <a:r>
              <a:rPr lang="ko-KR" altLang="en-US" dirty="0" smtClean="0"/>
              <a:t>       </a:t>
            </a:r>
            <a:r>
              <a:rPr lang="en-US" altLang="ko-KR" b="1" dirty="0" smtClean="0">
                <a:solidFill>
                  <a:srgbClr val="0000FF"/>
                </a:solidFill>
              </a:rPr>
              <a:t>}</a:t>
            </a:r>
          </a:p>
          <a:p>
            <a:r>
              <a:rPr lang="en-US" altLang="ko-KR" dirty="0" smtClean="0"/>
              <a:t>       i++;</a:t>
            </a:r>
          </a:p>
          <a:p>
            <a:r>
              <a:rPr lang="en-US" altLang="ko-KR" dirty="0" smtClean="0"/>
              <a:t>       j=0;</a:t>
            </a:r>
          </a:p>
          <a:p>
            <a:r>
              <a:rPr lang="ko-KR" altLang="en-US" dirty="0" smtClean="0"/>
              <a:t>  </a:t>
            </a:r>
            <a:r>
              <a:rPr lang="ko-KR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3996" y="2878134"/>
            <a:ext cx="1143008" cy="28575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6854" y="3163886"/>
            <a:ext cx="193676" cy="29845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8596" y="5630878"/>
            <a:ext cx="193676" cy="29845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8166" y="3684272"/>
            <a:ext cx="1143008" cy="28575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81024" y="3970024"/>
            <a:ext cx="193676" cy="29845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42606" y="4788862"/>
            <a:ext cx="193676" cy="29845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071934" y="4071942"/>
            <a:ext cx="571504" cy="50006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714876" y="2428868"/>
            <a:ext cx="4286280" cy="3643338"/>
            <a:chOff x="5143504" y="3214686"/>
            <a:chExt cx="3286125" cy="221457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43504" y="3214686"/>
              <a:ext cx="3286125" cy="221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" name="직사각형 19"/>
            <p:cNvSpPr/>
            <p:nvPr/>
          </p:nvSpPr>
          <p:spPr>
            <a:xfrm>
              <a:off x="5201560" y="3586390"/>
              <a:ext cx="527962" cy="214314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00428" y="4214818"/>
              <a:ext cx="527962" cy="214314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 </a:t>
            </a:r>
            <a:r>
              <a:rPr lang="ko-KR" altLang="en-US" dirty="0" smtClean="0"/>
              <a:t>반복문을 만드는 방법</a:t>
            </a:r>
            <a:r>
              <a:rPr lang="en-US" altLang="ko-KR" dirty="0" smtClean="0"/>
              <a:t>1 – while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(8/9)</a:t>
            </a:r>
            <a:r>
              <a:rPr lang="en-US" altLang="ko-KR" sz="2300" dirty="0" smtClean="0">
                <a:solidFill>
                  <a:schemeClr val="accent6">
                    <a:lumMod val="75000"/>
                  </a:schemeClr>
                </a:solidFill>
              </a:rPr>
              <a:t>---[7-4.c </a:t>
            </a:r>
            <a:r>
              <a:rPr lang="ko-KR" altLang="en-US" sz="23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3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970" y="1285860"/>
            <a:ext cx="4794902" cy="5262979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stdio.h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main(void)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=2;	// 2</a:t>
            </a:r>
            <a:r>
              <a:rPr lang="ko-KR" altLang="en-US" sz="1600" dirty="0" smtClean="0"/>
              <a:t>단부터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j=1;	// 2*1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의 의미로 초기화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result=0;	// </a:t>
            </a:r>
            <a:r>
              <a:rPr lang="ko-KR" altLang="en-US" sz="1600" dirty="0" smtClean="0"/>
              <a:t>구구단의 결과 저장 변수</a:t>
            </a:r>
          </a:p>
          <a:p>
            <a:r>
              <a:rPr lang="ko-KR" altLang="en-US" sz="1600" b="1" dirty="0" smtClean="0"/>
              <a:t>		</a:t>
            </a:r>
          </a:p>
          <a:p>
            <a:r>
              <a:rPr lang="en-US" altLang="ko-KR" sz="1600" b="1" dirty="0" smtClean="0">
                <a:solidFill>
                  <a:srgbClr val="0000FF"/>
                </a:solidFill>
              </a:rPr>
              <a:t>    while(</a:t>
            </a:r>
            <a:r>
              <a:rPr lang="en-US" altLang="ko-KR" sz="1600" b="1" dirty="0" err="1" smtClean="0">
                <a:solidFill>
                  <a:srgbClr val="0000FF"/>
                </a:solidFill>
              </a:rPr>
              <a:t>i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&lt;10)	// 9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단까지</a:t>
            </a:r>
          </a:p>
          <a:p>
            <a:r>
              <a:rPr lang="en-US" altLang="ko-KR" sz="1600" b="1" dirty="0" smtClean="0">
                <a:solidFill>
                  <a:srgbClr val="0033CC"/>
                </a:solidFill>
              </a:rPr>
              <a:t>  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{</a:t>
            </a:r>
          </a:p>
          <a:p>
            <a:r>
              <a:rPr lang="en-US" altLang="ko-KR" sz="1600" b="1" dirty="0" smtClean="0">
                <a:solidFill>
                  <a:srgbClr val="0000FF"/>
                </a:solidFill>
              </a:rPr>
              <a:t>      while(j&lt;10)</a:t>
            </a:r>
          </a:p>
          <a:p>
            <a:r>
              <a:rPr lang="en-US" altLang="ko-KR" sz="1600" b="1" dirty="0" smtClean="0">
                <a:solidFill>
                  <a:srgbClr val="0000FF"/>
                </a:solidFill>
              </a:rPr>
              <a:t>      {</a:t>
            </a:r>
          </a:p>
          <a:p>
            <a:r>
              <a:rPr lang="en-US" altLang="ko-KR" sz="1600" dirty="0" smtClean="0"/>
              <a:t>         result=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*j;</a:t>
            </a:r>
          </a:p>
          <a:p>
            <a:r>
              <a:rPr lang="en-US" altLang="ko-KR" sz="1600" dirty="0" smtClean="0"/>
              <a:t>         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</a:t>
            </a:r>
            <a:r>
              <a:rPr lang="en-US" altLang="ko-KR" sz="1600" dirty="0" smtClean="0">
                <a:solidFill>
                  <a:srgbClr val="FF0000"/>
                </a:solidFill>
              </a:rPr>
              <a:t>%d</a:t>
            </a:r>
            <a:r>
              <a:rPr lang="en-US" altLang="ko-KR" sz="1600" dirty="0" smtClean="0"/>
              <a:t> * </a:t>
            </a:r>
            <a:r>
              <a:rPr lang="en-US" altLang="ko-KR" sz="1600" dirty="0" smtClean="0">
                <a:solidFill>
                  <a:srgbClr val="FF0000"/>
                </a:solidFill>
              </a:rPr>
              <a:t>%d</a:t>
            </a:r>
            <a:r>
              <a:rPr lang="en-US" altLang="ko-KR" sz="1600" dirty="0" smtClean="0"/>
              <a:t> = </a:t>
            </a:r>
            <a:r>
              <a:rPr lang="en-US" altLang="ko-KR" sz="1600" dirty="0" smtClean="0">
                <a:solidFill>
                  <a:srgbClr val="FF0000"/>
                </a:solidFill>
              </a:rPr>
              <a:t>%d</a:t>
            </a:r>
            <a:r>
              <a:rPr lang="en-US" altLang="ko-KR" sz="1600" dirty="0" smtClean="0"/>
              <a:t> \n",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i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solidFill>
                  <a:srgbClr val="0000FF"/>
                </a:solidFill>
              </a:rPr>
              <a:t>j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solidFill>
                  <a:srgbClr val="0000FF"/>
                </a:solidFill>
              </a:rPr>
              <a:t>result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smtClean="0"/>
              <a:t>         j++;</a:t>
            </a:r>
          </a:p>
          <a:p>
            <a:r>
              <a:rPr lang="en-US" altLang="ko-KR" sz="1600" b="1" dirty="0" smtClean="0"/>
              <a:t>    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}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++;		// </a:t>
            </a:r>
            <a:r>
              <a:rPr lang="ko-KR" altLang="en-US" sz="1600" dirty="0" smtClean="0"/>
              <a:t>단을 증가</a:t>
            </a:r>
          </a:p>
          <a:p>
            <a:r>
              <a:rPr lang="en-US" altLang="ko-KR" sz="1600" dirty="0" smtClean="0"/>
              <a:t>      j=1;		// </a:t>
            </a:r>
            <a:r>
              <a:rPr lang="ko-KR" altLang="en-US" sz="1600" dirty="0" smtClean="0"/>
              <a:t>단의 시작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("--------------\n");</a:t>
            </a:r>
          </a:p>
          <a:p>
            <a:r>
              <a:rPr lang="en-US" altLang="ko-KR" sz="1600" b="1" dirty="0" smtClean="0">
                <a:solidFill>
                  <a:srgbClr val="0000FF"/>
                </a:solidFill>
              </a:rPr>
              <a:t>    }</a:t>
            </a:r>
          </a:p>
          <a:p>
            <a:r>
              <a:rPr lang="en-US" altLang="ko-KR" sz="1600" dirty="0" smtClean="0"/>
              <a:t>    return 0;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1285859"/>
            <a:ext cx="3071834" cy="52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오른쪽 화살표 6"/>
          <p:cNvSpPr/>
          <p:nvPr/>
        </p:nvSpPr>
        <p:spPr>
          <a:xfrm>
            <a:off x="5185914" y="3642182"/>
            <a:ext cx="571504" cy="50006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 </a:t>
            </a:r>
            <a:r>
              <a:rPr lang="ko-KR" altLang="en-US" dirty="0" smtClean="0"/>
              <a:t>반복문을 만드는 방법</a:t>
            </a:r>
            <a:r>
              <a:rPr lang="en-US" altLang="ko-KR" dirty="0" smtClean="0"/>
              <a:t>1 – while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(9/9)</a:t>
            </a:r>
            <a:r>
              <a:rPr lang="en-US" altLang="ko-KR" sz="2300" dirty="0" smtClean="0">
                <a:solidFill>
                  <a:schemeClr val="accent6">
                    <a:lumMod val="75000"/>
                  </a:schemeClr>
                </a:solidFill>
              </a:rPr>
              <a:t>---[7-5.c </a:t>
            </a:r>
            <a:r>
              <a:rPr lang="ko-KR" altLang="en-US" sz="23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3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1200441"/>
            <a:ext cx="5140959" cy="558614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700" dirty="0" smtClean="0"/>
              <a:t>#include &lt;</a:t>
            </a:r>
            <a:r>
              <a:rPr lang="en-US" altLang="ko-KR" sz="1700" dirty="0" err="1" smtClean="0"/>
              <a:t>stdio.h</a:t>
            </a:r>
            <a:r>
              <a:rPr lang="en-US" altLang="ko-KR" sz="1700" dirty="0" smtClean="0"/>
              <a:t>&gt;</a:t>
            </a:r>
          </a:p>
          <a:p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main(void)</a:t>
            </a:r>
          </a:p>
          <a:p>
            <a:r>
              <a:rPr lang="en-US" altLang="ko-KR" sz="1700" dirty="0" smtClean="0"/>
              <a:t>{</a:t>
            </a:r>
          </a:p>
          <a:p>
            <a:r>
              <a:rPr lang="en-US" altLang="ko-KR" sz="1700" dirty="0" smtClean="0"/>
              <a:t>    </a:t>
            </a:r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num=0, j=9, result=0;</a:t>
            </a:r>
          </a:p>
          <a:p>
            <a:r>
              <a:rPr lang="en-US" altLang="ko-KR" sz="1700" dirty="0" smtClean="0"/>
              <a:t>    </a:t>
            </a:r>
            <a:r>
              <a:rPr lang="en-US" altLang="ko-KR" sz="1700" dirty="0" err="1" smtClean="0"/>
              <a:t>printf</a:t>
            </a:r>
            <a:r>
              <a:rPr lang="en-US" altLang="ko-KR" sz="1700" dirty="0" smtClean="0"/>
              <a:t>("</a:t>
            </a:r>
            <a:r>
              <a:rPr lang="ko-KR" altLang="en-US" sz="1700" dirty="0" smtClean="0"/>
              <a:t>숫자를 입력하세요 </a:t>
            </a:r>
            <a:r>
              <a:rPr lang="en-US" altLang="ko-KR" sz="1700" dirty="0" smtClean="0"/>
              <a:t>: ");</a:t>
            </a:r>
          </a:p>
          <a:p>
            <a:r>
              <a:rPr lang="en-US" altLang="ko-KR" sz="1700" dirty="0" smtClean="0"/>
              <a:t>    </a:t>
            </a:r>
            <a:r>
              <a:rPr lang="en-US" altLang="ko-KR" sz="1700" dirty="0" err="1" smtClean="0"/>
              <a:t>scanf</a:t>
            </a:r>
            <a:r>
              <a:rPr lang="en-US" altLang="ko-KR" sz="1700" dirty="0" smtClean="0"/>
              <a:t>("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%d</a:t>
            </a:r>
            <a:r>
              <a:rPr lang="en-US" altLang="ko-KR" sz="1700" dirty="0" smtClean="0"/>
              <a:t>", </a:t>
            </a:r>
            <a:r>
              <a:rPr lang="en-US" altLang="ko-KR" sz="1700" b="1" dirty="0" smtClean="0">
                <a:solidFill>
                  <a:srgbClr val="0000FF"/>
                </a:solidFill>
              </a:rPr>
              <a:t>&amp;num</a:t>
            </a:r>
            <a:r>
              <a:rPr lang="en-US" altLang="ko-KR" sz="1700" dirty="0" smtClean="0"/>
              <a:t>);</a:t>
            </a:r>
          </a:p>
          <a:p>
            <a:r>
              <a:rPr lang="en-US" altLang="ko-KR" sz="1700" dirty="0" smtClean="0"/>
              <a:t>		</a:t>
            </a:r>
          </a:p>
          <a:p>
            <a:r>
              <a:rPr lang="en-US" altLang="ko-KR" sz="1700" b="1" dirty="0" smtClean="0">
                <a:solidFill>
                  <a:srgbClr val="0000FF"/>
                </a:solidFill>
              </a:rPr>
              <a:t>    while(num&gt;0)</a:t>
            </a:r>
          </a:p>
          <a:p>
            <a:r>
              <a:rPr lang="en-US" altLang="ko-KR" sz="1700" dirty="0" smtClean="0"/>
              <a:t>   </a:t>
            </a:r>
            <a:r>
              <a:rPr lang="en-US" altLang="ko-KR" sz="1700" b="1" dirty="0" smtClean="0">
                <a:solidFill>
                  <a:srgbClr val="0000FF"/>
                </a:solidFill>
              </a:rPr>
              <a:t> {</a:t>
            </a:r>
          </a:p>
          <a:p>
            <a:r>
              <a:rPr lang="en-US" altLang="ko-KR" sz="1700" dirty="0" smtClean="0"/>
              <a:t>       </a:t>
            </a:r>
            <a:r>
              <a:rPr lang="en-US" altLang="ko-KR" sz="1700" b="1" dirty="0" smtClean="0">
                <a:solidFill>
                  <a:srgbClr val="0000FF"/>
                </a:solidFill>
              </a:rPr>
              <a:t>while(j&gt;0)</a:t>
            </a:r>
          </a:p>
          <a:p>
            <a:r>
              <a:rPr lang="en-US" altLang="ko-KR" sz="1700" b="1" dirty="0" smtClean="0">
                <a:solidFill>
                  <a:srgbClr val="0000FF"/>
                </a:solidFill>
              </a:rPr>
              <a:t>       {</a:t>
            </a:r>
          </a:p>
          <a:p>
            <a:r>
              <a:rPr lang="en-US" altLang="ko-KR" sz="1700" dirty="0" smtClean="0"/>
              <a:t>          result=num*j;</a:t>
            </a:r>
          </a:p>
          <a:p>
            <a:r>
              <a:rPr lang="en-US" altLang="ko-KR" sz="1700" dirty="0" smtClean="0"/>
              <a:t>          </a:t>
            </a:r>
            <a:r>
              <a:rPr lang="en-US" altLang="ko-KR" sz="1700" dirty="0" err="1" smtClean="0"/>
              <a:t>printf</a:t>
            </a:r>
            <a:r>
              <a:rPr lang="en-US" altLang="ko-KR" sz="1700" dirty="0" smtClean="0"/>
              <a:t>("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%d</a:t>
            </a:r>
            <a:r>
              <a:rPr lang="en-US" altLang="ko-KR" sz="1700" dirty="0" smtClean="0"/>
              <a:t> *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%d</a:t>
            </a:r>
            <a:r>
              <a:rPr lang="en-US" altLang="ko-KR" sz="1700" dirty="0" smtClean="0"/>
              <a:t> =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%d</a:t>
            </a:r>
            <a:r>
              <a:rPr lang="en-US" altLang="ko-KR" sz="1700" dirty="0" smtClean="0"/>
              <a:t>\n", </a:t>
            </a:r>
            <a:r>
              <a:rPr lang="en-US" altLang="ko-KR" sz="1700" b="1" dirty="0" smtClean="0">
                <a:solidFill>
                  <a:srgbClr val="0000FF"/>
                </a:solidFill>
              </a:rPr>
              <a:t>num</a:t>
            </a:r>
            <a:r>
              <a:rPr lang="en-US" altLang="ko-KR" sz="1700" dirty="0" smtClean="0"/>
              <a:t>, </a:t>
            </a:r>
            <a:r>
              <a:rPr lang="en-US" altLang="ko-KR" sz="1700" b="1" dirty="0" smtClean="0">
                <a:solidFill>
                  <a:srgbClr val="0000FF"/>
                </a:solidFill>
              </a:rPr>
              <a:t>j</a:t>
            </a:r>
            <a:r>
              <a:rPr lang="en-US" altLang="ko-KR" sz="1700" dirty="0" smtClean="0"/>
              <a:t>, </a:t>
            </a:r>
            <a:r>
              <a:rPr lang="en-US" altLang="ko-KR" sz="1700" b="1" dirty="0" smtClean="0">
                <a:solidFill>
                  <a:srgbClr val="0000FF"/>
                </a:solidFill>
              </a:rPr>
              <a:t>result</a:t>
            </a:r>
            <a:r>
              <a:rPr lang="en-US" altLang="ko-KR" sz="1700" dirty="0" smtClean="0"/>
              <a:t>);</a:t>
            </a:r>
          </a:p>
          <a:p>
            <a:r>
              <a:rPr lang="en-US" altLang="ko-KR" sz="1700" dirty="0" smtClean="0"/>
              <a:t>          j--;</a:t>
            </a:r>
          </a:p>
          <a:p>
            <a:r>
              <a:rPr lang="en-US" altLang="ko-KR" sz="1700" b="1" dirty="0" smtClean="0">
                <a:solidFill>
                  <a:srgbClr val="0000FF"/>
                </a:solidFill>
              </a:rPr>
              <a:t>       }</a:t>
            </a:r>
          </a:p>
          <a:p>
            <a:r>
              <a:rPr lang="en-US" altLang="ko-KR" sz="1700" dirty="0" smtClean="0"/>
              <a:t>       num--;</a:t>
            </a:r>
          </a:p>
          <a:p>
            <a:r>
              <a:rPr lang="en-US" altLang="ko-KR" sz="1700" dirty="0" smtClean="0"/>
              <a:t>       j=9;</a:t>
            </a:r>
          </a:p>
          <a:p>
            <a:r>
              <a:rPr lang="en-US" altLang="ko-KR" sz="1700" dirty="0" smtClean="0"/>
              <a:t>       </a:t>
            </a:r>
            <a:r>
              <a:rPr lang="en-US" altLang="ko-KR" sz="1700" dirty="0" err="1" smtClean="0"/>
              <a:t>printf</a:t>
            </a:r>
            <a:r>
              <a:rPr lang="en-US" altLang="ko-KR" sz="1700" dirty="0" smtClean="0"/>
              <a:t>("--------\n");</a:t>
            </a:r>
          </a:p>
          <a:p>
            <a:r>
              <a:rPr lang="en-US" altLang="ko-KR" sz="1700" dirty="0" smtClean="0"/>
              <a:t>   </a:t>
            </a:r>
            <a:r>
              <a:rPr lang="en-US" altLang="ko-KR" sz="1700" b="1" dirty="0" smtClean="0">
                <a:solidFill>
                  <a:srgbClr val="0000FF"/>
                </a:solidFill>
              </a:rPr>
              <a:t> }</a:t>
            </a:r>
            <a:r>
              <a:rPr lang="en-US" altLang="ko-KR" sz="1700" dirty="0" smtClean="0"/>
              <a:t>		</a:t>
            </a:r>
          </a:p>
          <a:p>
            <a:r>
              <a:rPr lang="en-US" altLang="ko-KR" sz="1700" dirty="0" smtClean="0"/>
              <a:t>    return 0;</a:t>
            </a:r>
          </a:p>
          <a:p>
            <a:r>
              <a:rPr lang="en-US" altLang="ko-KR" sz="1700" dirty="0" smtClean="0"/>
              <a:t>}</a:t>
            </a:r>
            <a:endParaRPr lang="ko-KR" altLang="en-US" sz="17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737" y="1185394"/>
            <a:ext cx="2872627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오른쪽 화살표 6"/>
          <p:cNvSpPr/>
          <p:nvPr/>
        </p:nvSpPr>
        <p:spPr>
          <a:xfrm>
            <a:off x="5471666" y="3642182"/>
            <a:ext cx="571504" cy="50006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7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.3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반복문을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만드는 방법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2 – for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문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 </a:t>
            </a:r>
            <a:r>
              <a:rPr lang="ko-KR" altLang="en-US" dirty="0" smtClean="0"/>
              <a:t>반복문을 만드는 방법</a:t>
            </a:r>
            <a:r>
              <a:rPr lang="en-US" altLang="ko-KR" dirty="0" smtClean="0"/>
              <a:t>2 – for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(1/14)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문을 위해 배울 내용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2400" b="1" dirty="0" smtClean="0"/>
              <a:t>① for</a:t>
            </a:r>
            <a:r>
              <a:rPr lang="ko-KR" altLang="en-US" sz="2400" b="1" dirty="0" smtClean="0"/>
              <a:t>문의 기본 문법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None/>
            </a:pPr>
            <a:r>
              <a:rPr lang="en-US" altLang="ko-KR" sz="2400" b="1" dirty="0" smtClean="0"/>
              <a:t>② for</a:t>
            </a:r>
            <a:r>
              <a:rPr lang="ko-KR" altLang="en-US" sz="2400" b="1" dirty="0" smtClean="0"/>
              <a:t> 무한 루프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무한 반복문</a:t>
            </a:r>
            <a:r>
              <a:rPr lang="en-US" altLang="ko-KR" sz="2400" b="1" dirty="0" smtClean="0"/>
              <a:t>)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sz="2400" b="1" dirty="0" smtClean="0"/>
              <a:t>③ 중첩 </a:t>
            </a:r>
            <a:r>
              <a:rPr lang="en-US" altLang="ko-KR" sz="2400" b="1" dirty="0" smtClean="0"/>
              <a:t>for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None/>
            </a:pPr>
            <a:r>
              <a:rPr lang="ko-KR" altLang="ko-KR" sz="2400" b="1" dirty="0" smtClean="0"/>
              <a:t>④</a:t>
            </a:r>
            <a:r>
              <a:rPr lang="en-US" altLang="ko-KR" sz="2400" b="1" dirty="0" smtClean="0"/>
              <a:t> for</a:t>
            </a:r>
            <a:r>
              <a:rPr lang="ko-KR" altLang="en-US" sz="2400" b="1" dirty="0" smtClean="0"/>
              <a:t>문의 여러 가지 변형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7.3 </a:t>
            </a:r>
            <a:r>
              <a:rPr lang="ko-KR" altLang="en-US" dirty="0" smtClean="0"/>
              <a:t>반복문을 만드는 방법</a:t>
            </a:r>
            <a:r>
              <a:rPr lang="en-US" altLang="ko-KR" dirty="0" smtClean="0"/>
              <a:t>2 – for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(2/14)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① for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기본 문법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 smtClean="0"/>
              <a:t>for </a:t>
            </a:r>
            <a:r>
              <a:rPr lang="ko-KR" altLang="en-US" b="1" dirty="0" smtClean="0"/>
              <a:t>문의 의미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en-US" altLang="ko-KR" sz="2000" b="1" dirty="0" smtClean="0"/>
              <a:t>‘~</a:t>
            </a:r>
            <a:r>
              <a:rPr lang="ko-KR" altLang="en-US" sz="2000" b="1" dirty="0" smtClean="0"/>
              <a:t>하는 동안</a:t>
            </a:r>
            <a:r>
              <a:rPr lang="en-US" altLang="ko-KR" sz="2000" b="1" dirty="0" smtClean="0"/>
              <a:t>’</a:t>
            </a:r>
          </a:p>
          <a:p>
            <a:pPr lvl="2">
              <a:lnSpc>
                <a:spcPct val="150000"/>
              </a:lnSpc>
            </a:pPr>
            <a:r>
              <a:rPr lang="en-US" altLang="ko-KR" sz="2000" b="1" dirty="0" smtClean="0"/>
              <a:t>‘</a:t>
            </a:r>
            <a:r>
              <a:rPr lang="ko-KR" altLang="en-US" sz="2000" b="1" dirty="0" smtClean="0"/>
              <a:t>조건식</a:t>
            </a:r>
            <a:r>
              <a:rPr lang="en-US" altLang="ko-KR" sz="2000" b="1" dirty="0" smtClean="0"/>
              <a:t>’</a:t>
            </a:r>
            <a:r>
              <a:rPr lang="ko-KR" altLang="en-US" sz="2000" b="1" dirty="0" smtClean="0"/>
              <a:t>이 </a:t>
            </a:r>
            <a:r>
              <a:rPr lang="en-US" altLang="ko-KR" sz="2000" b="1" dirty="0" smtClean="0"/>
              <a:t>‘</a:t>
            </a:r>
            <a:r>
              <a:rPr lang="ko-KR" altLang="en-US" sz="2000" b="1" dirty="0" smtClean="0"/>
              <a:t>참</a:t>
            </a:r>
            <a:r>
              <a:rPr lang="en-US" altLang="ko-KR" sz="2000" b="1" dirty="0" smtClean="0"/>
              <a:t>’</a:t>
            </a:r>
            <a:r>
              <a:rPr lang="ko-KR" altLang="en-US" sz="2000" b="1" dirty="0" smtClean="0"/>
              <a:t>인 동안 </a:t>
            </a:r>
            <a:r>
              <a:rPr lang="en-US" altLang="ko-KR" sz="2000" b="1" dirty="0" smtClean="0"/>
              <a:t>‘</a:t>
            </a:r>
            <a:r>
              <a:rPr lang="ko-KR" altLang="en-US" sz="2000" b="1" dirty="0" smtClean="0"/>
              <a:t>반복할 내용</a:t>
            </a:r>
            <a:r>
              <a:rPr lang="en-US" altLang="ko-KR" sz="2000" b="1" dirty="0" smtClean="0"/>
              <a:t>’</a:t>
            </a:r>
            <a:r>
              <a:rPr lang="ko-KR" altLang="en-US" sz="2000" b="1" dirty="0" smtClean="0"/>
              <a:t>을 반복해라</a:t>
            </a:r>
          </a:p>
        </p:txBody>
      </p:sp>
      <p:pic>
        <p:nvPicPr>
          <p:cNvPr id="4098" name="Picture 2" descr="C:\Documents and Settings\SH\바탕 화면\C 본색\그림PART1-567장\Ch07_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571876"/>
            <a:ext cx="7271205" cy="2428892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857224" y="3429000"/>
            <a:ext cx="7572428" cy="278608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7.3 </a:t>
            </a:r>
            <a:r>
              <a:rPr lang="ko-KR" altLang="en-US" dirty="0" smtClean="0"/>
              <a:t>반복문을 만드는 방법</a:t>
            </a:r>
            <a:r>
              <a:rPr lang="en-US" altLang="ko-KR" dirty="0" smtClean="0"/>
              <a:t>2 – for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(3/14)---[7-6.c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1929364"/>
            <a:ext cx="8429684" cy="347787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num;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for(num=0; num&lt;5; num++)</a:t>
            </a:r>
          </a:p>
          <a:p>
            <a:r>
              <a:rPr lang="en-US" altLang="ko-KR" sz="2000" dirty="0" smtClean="0"/>
              <a:t>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 {</a:t>
            </a:r>
            <a:r>
              <a:rPr lang="en-US" altLang="ko-KR" sz="2000" dirty="0" smtClean="0"/>
              <a:t>	</a:t>
            </a:r>
          </a:p>
          <a:p>
            <a:r>
              <a:rPr lang="en-US" altLang="ko-KR" sz="2000" dirty="0" smtClean="0"/>
              <a:t>      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</a:t>
            </a:r>
            <a:r>
              <a:rPr lang="ko-KR" altLang="en-US" sz="2000" dirty="0" smtClean="0"/>
              <a:t>반복 내용 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%d</a:t>
            </a:r>
            <a:r>
              <a:rPr lang="en-US" altLang="ko-KR" sz="2000" dirty="0" smtClean="0"/>
              <a:t> \n",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num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 smtClean="0"/>
              <a:t>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 }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</a:t>
            </a:r>
            <a:r>
              <a:rPr lang="ko-KR" altLang="en-US" sz="2000" dirty="0" err="1" smtClean="0"/>
              <a:t>반복문을</a:t>
            </a:r>
            <a:r>
              <a:rPr lang="ko-KR" altLang="en-US" sz="2000" dirty="0" smtClean="0"/>
              <a:t> 종료한 후 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%d</a:t>
            </a:r>
            <a:r>
              <a:rPr lang="en-US" altLang="ko-KR" sz="2000" dirty="0" smtClean="0"/>
              <a:t> \n",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num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학습목차</a:t>
            </a:r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716756" y="1747829"/>
            <a:ext cx="5812358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7. 1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반복문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이란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725112" y="2714620"/>
            <a:ext cx="5812358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7.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2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반복문을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만드는 방법 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1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–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while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문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736477" y="3643314"/>
            <a:ext cx="5812358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7. 3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kern="0" dirty="0" err="1" smtClean="0">
                <a:solidFill>
                  <a:srgbClr val="FFFFFF"/>
                </a:solidFill>
                <a:latin typeface="Arial" charset="0"/>
                <a:ea typeface="굴림" charset="-127"/>
              </a:rPr>
              <a:t>반복문을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 만드는 방법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2 –for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문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gray">
          <a:xfrm>
            <a:off x="728862" y="4572008"/>
            <a:ext cx="5812358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7. 4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kern="0" dirty="0" err="1" smtClean="0">
                <a:solidFill>
                  <a:srgbClr val="FFFFFF"/>
                </a:solidFill>
                <a:latin typeface="Arial" charset="0"/>
                <a:ea typeface="굴림" charset="-127"/>
              </a:rPr>
              <a:t>반복문을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 만드는 방법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3 –</a:t>
            </a:r>
            <a:r>
              <a:rPr kumimoji="1" lang="en-US" altLang="ko-KR" sz="2400" b="1" kern="0" dirty="0" err="1" smtClean="0">
                <a:solidFill>
                  <a:srgbClr val="FFFFFF"/>
                </a:solidFill>
                <a:latin typeface="Arial" charset="0"/>
                <a:ea typeface="굴림" charset="-127"/>
              </a:rPr>
              <a:t>do~while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문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7.3 </a:t>
            </a:r>
            <a:r>
              <a:rPr lang="ko-KR" altLang="en-US" dirty="0" smtClean="0"/>
              <a:t>반복문을 만드는 방법</a:t>
            </a:r>
            <a:r>
              <a:rPr lang="en-US" altLang="ko-KR" dirty="0" smtClean="0"/>
              <a:t>2 – for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(4/14)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while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문과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문의 비교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 smtClean="0"/>
              <a:t>7-1.c </a:t>
            </a:r>
            <a:r>
              <a:rPr lang="ko-KR" altLang="en-US" b="1" dirty="0" smtClean="0"/>
              <a:t>와</a:t>
            </a:r>
            <a:r>
              <a:rPr lang="en-US" altLang="ko-KR" b="1" dirty="0" smtClean="0"/>
              <a:t> 7-6.c</a:t>
            </a:r>
            <a:r>
              <a:rPr lang="ko-KR" altLang="en-US" b="1" dirty="0" smtClean="0"/>
              <a:t>를 비교</a:t>
            </a:r>
            <a:endParaRPr lang="en-US" altLang="ko-KR" b="1" dirty="0" smtClean="0"/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ko-KR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781318"/>
            <a:ext cx="885828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7.3 </a:t>
            </a:r>
            <a:r>
              <a:rPr lang="ko-KR" altLang="en-US" dirty="0" smtClean="0"/>
              <a:t>반복문을 만드는 방법</a:t>
            </a:r>
            <a:r>
              <a:rPr lang="en-US" altLang="ko-KR" dirty="0" smtClean="0"/>
              <a:t>2 – for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(5/14)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문의 실행 순서</a:t>
            </a:r>
          </a:p>
          <a:p>
            <a:pPr lvl="1">
              <a:buNone/>
            </a:pP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000240"/>
            <a:ext cx="40005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427728" y="1928802"/>
            <a:ext cx="4357718" cy="31432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828" y="5500702"/>
            <a:ext cx="8786842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7.3 </a:t>
            </a:r>
            <a:r>
              <a:rPr lang="ko-KR" altLang="en-US" dirty="0" smtClean="0"/>
              <a:t>반복문을 만드는 방법</a:t>
            </a:r>
            <a:r>
              <a:rPr lang="en-US" altLang="ko-KR" dirty="0" smtClean="0"/>
              <a:t>2 – for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(6/14)---[7-7.c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1858496"/>
            <a:ext cx="5151154" cy="378565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, sum=0;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for(</a:t>
            </a:r>
            <a:r>
              <a:rPr lang="en-US" altLang="ko-KR" sz="2000" b="1" dirty="0" err="1" smtClean="0">
                <a:solidFill>
                  <a:srgbClr val="0000FF"/>
                </a:solidFill>
              </a:rPr>
              <a:t>i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=0; </a:t>
            </a:r>
            <a:r>
              <a:rPr lang="en-US" altLang="ko-KR" sz="2000" b="1" dirty="0" err="1" smtClean="0">
                <a:solidFill>
                  <a:srgbClr val="0000FF"/>
                </a:solidFill>
              </a:rPr>
              <a:t>i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&lt;=10; </a:t>
            </a:r>
            <a:r>
              <a:rPr lang="en-US" altLang="ko-KR" sz="2000" b="1" dirty="0" err="1" smtClean="0">
                <a:solidFill>
                  <a:srgbClr val="0000FF"/>
                </a:solidFill>
              </a:rPr>
              <a:t>i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++)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{</a:t>
            </a:r>
          </a:p>
          <a:p>
            <a:r>
              <a:rPr lang="en-US" altLang="ko-KR" sz="2000" dirty="0" smtClean="0"/>
              <a:t>      sum=</a:t>
            </a:r>
            <a:r>
              <a:rPr lang="en-US" altLang="ko-KR" sz="2000" dirty="0" err="1" smtClean="0"/>
              <a:t>sum+i</a:t>
            </a:r>
            <a:r>
              <a:rPr lang="en-US" altLang="ko-KR" sz="2000" dirty="0" smtClean="0"/>
              <a:t>;</a:t>
            </a:r>
          </a:p>
          <a:p>
            <a:r>
              <a:rPr lang="en-US" altLang="ko-KR" sz="2000" dirty="0" smtClean="0"/>
              <a:t>      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%d</a:t>
            </a:r>
            <a:r>
              <a:rPr lang="en-US" altLang="ko-KR" sz="2000" dirty="0" smtClean="0"/>
              <a:t>, sum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%d</a:t>
            </a:r>
            <a:r>
              <a:rPr lang="en-US" altLang="ko-KR" sz="2000" dirty="0" smtClean="0"/>
              <a:t>\n", </a:t>
            </a:r>
            <a:r>
              <a:rPr lang="en-US" altLang="ko-KR" sz="2000" b="1" dirty="0" err="1" smtClean="0">
                <a:solidFill>
                  <a:srgbClr val="0000FF"/>
                </a:solidFill>
              </a:rPr>
              <a:t>i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sum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 smtClean="0"/>
              <a:t>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 }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("------</a:t>
            </a:r>
            <a:r>
              <a:rPr lang="ko-KR" altLang="en-US" sz="2000" dirty="0" err="1" smtClean="0"/>
              <a:t>반복문</a:t>
            </a:r>
            <a:r>
              <a:rPr lang="ko-KR" altLang="en-US" sz="2000" dirty="0" smtClean="0"/>
              <a:t> 종료</a:t>
            </a:r>
            <a:r>
              <a:rPr lang="en-US" altLang="ko-KR" sz="2000" dirty="0" smtClean="0"/>
              <a:t>-------\n");</a:t>
            </a:r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3871" y="2000240"/>
            <a:ext cx="3154409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7.3 </a:t>
            </a:r>
            <a:r>
              <a:rPr lang="ko-KR" altLang="en-US" dirty="0" smtClean="0"/>
              <a:t>반복문을 만드는 방법</a:t>
            </a:r>
            <a:r>
              <a:rPr lang="en-US" altLang="ko-KR" dirty="0" smtClean="0"/>
              <a:t>2 – for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(7/14)---[7-7.c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7" name="Picture 2" descr="C:\Documents and Settings\SH\바탕 화면\C 본색\그림PART1-567장\Ch07_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3116"/>
            <a:ext cx="8651112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7.3 </a:t>
            </a:r>
            <a:r>
              <a:rPr lang="ko-KR" altLang="en-US" dirty="0" smtClean="0"/>
              <a:t>반복문을 만드는 방법</a:t>
            </a:r>
            <a:r>
              <a:rPr lang="en-US" altLang="ko-KR" dirty="0" smtClean="0"/>
              <a:t>2 – for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(8/14)---[7-8.c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1417272"/>
            <a:ext cx="7205049" cy="483209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200" dirty="0" smtClean="0"/>
              <a:t>#include &lt;</a:t>
            </a:r>
            <a:r>
              <a:rPr lang="en-US" altLang="ko-KR" sz="2200" dirty="0" err="1" smtClean="0"/>
              <a:t>stdio.h</a:t>
            </a:r>
            <a:r>
              <a:rPr lang="en-US" altLang="ko-KR" sz="2200" dirty="0" smtClean="0"/>
              <a:t>&gt;</a:t>
            </a:r>
          </a:p>
          <a:p>
            <a:r>
              <a:rPr lang="en-US" altLang="ko-KR" sz="2200" dirty="0" err="1" smtClean="0"/>
              <a:t>int</a:t>
            </a:r>
            <a:r>
              <a:rPr lang="en-US" altLang="ko-KR" sz="2200" dirty="0" smtClean="0"/>
              <a:t> main(void)</a:t>
            </a:r>
          </a:p>
          <a:p>
            <a:r>
              <a:rPr lang="en-US" altLang="ko-KR" sz="2200" dirty="0" smtClean="0"/>
              <a:t>{</a:t>
            </a:r>
          </a:p>
          <a:p>
            <a:r>
              <a:rPr lang="en-US" altLang="ko-KR" sz="2200" dirty="0" smtClean="0"/>
              <a:t>   int num=0, i, result=0;	</a:t>
            </a:r>
          </a:p>
          <a:p>
            <a:r>
              <a:rPr lang="en-US" altLang="ko-KR" sz="2200" dirty="0" smtClean="0"/>
              <a:t>   printf("</a:t>
            </a:r>
            <a:r>
              <a:rPr lang="ko-KR" altLang="en-US" sz="2200" dirty="0" smtClean="0"/>
              <a:t>숫자를 입력하세요 </a:t>
            </a:r>
            <a:r>
              <a:rPr lang="en-US" altLang="ko-KR" sz="2200" dirty="0" smtClean="0"/>
              <a:t>: ");</a:t>
            </a:r>
          </a:p>
          <a:p>
            <a:r>
              <a:rPr lang="en-US" altLang="ko-KR" sz="2200" dirty="0" smtClean="0"/>
              <a:t>   scanf("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%d</a:t>
            </a:r>
            <a:r>
              <a:rPr lang="en-US" altLang="ko-KR" sz="2200" dirty="0" smtClean="0"/>
              <a:t>", </a:t>
            </a:r>
            <a:r>
              <a:rPr lang="en-US" altLang="ko-KR" sz="2200" b="1" dirty="0" smtClean="0">
                <a:solidFill>
                  <a:srgbClr val="0000FF"/>
                </a:solidFill>
              </a:rPr>
              <a:t>&amp;num</a:t>
            </a:r>
            <a:r>
              <a:rPr lang="en-US" altLang="ko-KR" sz="2200" dirty="0" smtClean="0"/>
              <a:t>);</a:t>
            </a:r>
          </a:p>
          <a:p>
            <a:r>
              <a:rPr lang="en-US" altLang="ko-KR" sz="2200" dirty="0" smtClean="0"/>
              <a:t>		</a:t>
            </a:r>
          </a:p>
          <a:p>
            <a:r>
              <a:rPr lang="en-US" altLang="ko-KR" sz="2200" dirty="0" smtClean="0"/>
              <a:t>   </a:t>
            </a:r>
            <a:r>
              <a:rPr lang="en-US" altLang="ko-KR" sz="2200" b="1" dirty="0" smtClean="0">
                <a:solidFill>
                  <a:srgbClr val="0000FF"/>
                </a:solidFill>
              </a:rPr>
              <a:t>for(i=1; i&lt;10; i=i+2)</a:t>
            </a:r>
          </a:p>
          <a:p>
            <a:r>
              <a:rPr lang="en-US" altLang="ko-KR" sz="2200" dirty="0" smtClean="0"/>
              <a:t>  </a:t>
            </a:r>
            <a:r>
              <a:rPr lang="en-US" altLang="ko-KR" sz="2200" b="1" dirty="0" smtClean="0">
                <a:solidFill>
                  <a:srgbClr val="0000FF"/>
                </a:solidFill>
              </a:rPr>
              <a:t> {</a:t>
            </a:r>
          </a:p>
          <a:p>
            <a:r>
              <a:rPr lang="en-US" altLang="ko-KR" sz="2200" dirty="0" smtClean="0"/>
              <a:t>      result=num*i;</a:t>
            </a:r>
          </a:p>
          <a:p>
            <a:r>
              <a:rPr lang="en-US" altLang="ko-KR" sz="2200" dirty="0" smtClean="0"/>
              <a:t>      printf("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%d</a:t>
            </a:r>
            <a:r>
              <a:rPr lang="en-US" altLang="ko-KR" sz="2200" dirty="0" smtClean="0"/>
              <a:t> * 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%d</a:t>
            </a:r>
            <a:r>
              <a:rPr lang="en-US" altLang="ko-KR" sz="2200" dirty="0" smtClean="0"/>
              <a:t> = 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%d</a:t>
            </a:r>
            <a:r>
              <a:rPr lang="ko-KR" altLang="en-US" sz="2200" dirty="0" smtClean="0"/>
              <a:t>입니다</a:t>
            </a:r>
            <a:r>
              <a:rPr lang="en-US" altLang="ko-KR" sz="2200" dirty="0" smtClean="0"/>
              <a:t>. \n", </a:t>
            </a:r>
            <a:r>
              <a:rPr lang="en-US" altLang="ko-KR" sz="2200" b="1" dirty="0" smtClean="0">
                <a:solidFill>
                  <a:srgbClr val="0000FF"/>
                </a:solidFill>
              </a:rPr>
              <a:t>num</a:t>
            </a:r>
            <a:r>
              <a:rPr lang="en-US" altLang="ko-KR" sz="2200" dirty="0" smtClean="0"/>
              <a:t>, </a:t>
            </a:r>
            <a:r>
              <a:rPr lang="en-US" altLang="ko-KR" sz="2200" b="1" dirty="0" err="1" smtClean="0">
                <a:solidFill>
                  <a:srgbClr val="0000FF"/>
                </a:solidFill>
              </a:rPr>
              <a:t>i</a:t>
            </a:r>
            <a:r>
              <a:rPr lang="en-US" altLang="ko-KR" sz="2200" dirty="0" smtClean="0"/>
              <a:t>, </a:t>
            </a:r>
            <a:r>
              <a:rPr lang="en-US" altLang="ko-KR" sz="2200" b="1" dirty="0" smtClean="0">
                <a:solidFill>
                  <a:srgbClr val="0000FF"/>
                </a:solidFill>
              </a:rPr>
              <a:t>result</a:t>
            </a:r>
            <a:r>
              <a:rPr lang="en-US" altLang="ko-KR" sz="2200" dirty="0" smtClean="0"/>
              <a:t>);</a:t>
            </a:r>
          </a:p>
          <a:p>
            <a:r>
              <a:rPr lang="en-US" altLang="ko-KR" sz="2200" dirty="0" smtClean="0"/>
              <a:t>   </a:t>
            </a:r>
            <a:r>
              <a:rPr lang="en-US" altLang="ko-KR" sz="2200" b="1" dirty="0" smtClean="0">
                <a:solidFill>
                  <a:srgbClr val="0000FF"/>
                </a:solidFill>
              </a:rPr>
              <a:t>}</a:t>
            </a:r>
          </a:p>
          <a:p>
            <a:r>
              <a:rPr lang="en-US" altLang="ko-KR" sz="2200" dirty="0" smtClean="0"/>
              <a:t>   return 0;</a:t>
            </a:r>
          </a:p>
          <a:p>
            <a:r>
              <a:rPr lang="en-US" altLang="ko-KR" sz="2200" dirty="0" smtClean="0"/>
              <a:t>}</a:t>
            </a:r>
            <a:endParaRPr lang="ko-KR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7.3 </a:t>
            </a:r>
            <a:r>
              <a:rPr lang="ko-KR" altLang="en-US" dirty="0" smtClean="0"/>
              <a:t>반복문을 만드는 방법</a:t>
            </a:r>
            <a:r>
              <a:rPr lang="en-US" altLang="ko-KR" dirty="0" smtClean="0"/>
              <a:t>2 – for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(9/14)---[7-9.c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274" y="2451455"/>
            <a:ext cx="4138056" cy="3170099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;</a:t>
            </a:r>
          </a:p>
          <a:p>
            <a:r>
              <a:rPr lang="en-US" altLang="ko-KR" sz="2000" b="1" dirty="0" smtClean="0">
                <a:solidFill>
                  <a:srgbClr val="0000FF"/>
                </a:solidFill>
              </a:rPr>
              <a:t>   for(</a:t>
            </a:r>
            <a:r>
              <a:rPr lang="en-US" altLang="ko-KR" sz="2000" b="1" dirty="0" err="1" smtClean="0">
                <a:solidFill>
                  <a:srgbClr val="0000FF"/>
                </a:solidFill>
              </a:rPr>
              <a:t>i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=0;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; </a:t>
            </a:r>
            <a:r>
              <a:rPr lang="en-US" altLang="ko-KR" sz="2000" b="1" dirty="0" err="1" smtClean="0">
                <a:solidFill>
                  <a:srgbClr val="0000FF"/>
                </a:solidFill>
              </a:rPr>
              <a:t>i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++)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{</a:t>
            </a:r>
          </a:p>
          <a:p>
            <a:r>
              <a:rPr lang="en-US" altLang="ko-KR" sz="2000" dirty="0" smtClean="0"/>
              <a:t>      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</a:t>
            </a:r>
            <a:r>
              <a:rPr lang="ko-KR" altLang="en-US" sz="2000" dirty="0" smtClean="0"/>
              <a:t>반복 횟수 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%d</a:t>
            </a:r>
            <a:r>
              <a:rPr lang="en-US" altLang="ko-KR" sz="2000" dirty="0" smtClean="0"/>
              <a:t>\n",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i</a:t>
            </a:r>
            <a:r>
              <a:rPr lang="en-US" altLang="ko-KR" sz="2000" dirty="0" smtClean="0"/>
              <a:t>); </a:t>
            </a:r>
          </a:p>
          <a:p>
            <a:r>
              <a:rPr lang="en-US" altLang="ko-KR" sz="2000" b="1" dirty="0" smtClean="0">
                <a:solidFill>
                  <a:srgbClr val="0000FF"/>
                </a:solidFill>
              </a:rPr>
              <a:t>   }</a:t>
            </a:r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7938" y="1155684"/>
            <a:ext cx="91360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ko-KR" sz="2400" b="1" dirty="0" smtClean="0">
                <a:solidFill>
                  <a:srgbClr val="F79646">
                    <a:lumMod val="75000"/>
                  </a:srgbClr>
                </a:solidFill>
              </a:rPr>
              <a:t>② for </a:t>
            </a:r>
            <a:r>
              <a:rPr lang="ko-KR" altLang="en-US" sz="2400" b="1" dirty="0" smtClean="0">
                <a:solidFill>
                  <a:srgbClr val="F79646">
                    <a:lumMod val="75000"/>
                  </a:srgbClr>
                </a:solidFill>
              </a:rPr>
              <a:t>무한 루프</a:t>
            </a:r>
            <a:r>
              <a:rPr lang="en-US" altLang="ko-KR" sz="2400" b="1" dirty="0" smtClean="0">
                <a:solidFill>
                  <a:srgbClr val="F79646">
                    <a:lumMod val="75000"/>
                  </a:srgbClr>
                </a:solidFill>
              </a:rPr>
              <a:t>(</a:t>
            </a:r>
            <a:r>
              <a:rPr lang="ko-KR" altLang="en-US" sz="2400" b="1" dirty="0" smtClean="0">
                <a:solidFill>
                  <a:srgbClr val="F79646">
                    <a:lumMod val="75000"/>
                  </a:srgbClr>
                </a:solidFill>
              </a:rPr>
              <a:t>무한 반복문</a:t>
            </a:r>
            <a:r>
              <a:rPr lang="en-US" altLang="ko-KR" sz="2400" b="1" dirty="0" smtClean="0">
                <a:solidFill>
                  <a:srgbClr val="F79646">
                    <a:lumMod val="75000"/>
                  </a:srgbClr>
                </a:solidFill>
              </a:rPr>
              <a:t>)</a:t>
            </a:r>
          </a:p>
          <a:p>
            <a:pPr marL="540000" lvl="1" indent="-285750">
              <a:spcBef>
                <a:spcPct val="20000"/>
              </a:spcBef>
              <a:buFont typeface="Wingdings" pitchFamily="2" charset="2"/>
              <a:buChar char="ü"/>
            </a:pPr>
            <a:r>
              <a:rPr lang="ko-KR" altLang="en-US" sz="2000" b="1" dirty="0" smtClean="0">
                <a:solidFill>
                  <a:prstClr val="black"/>
                </a:solidFill>
              </a:rPr>
              <a:t>종료되지 않고 무한히 실행되는 반복문</a:t>
            </a:r>
            <a:endParaRPr lang="en-US" altLang="ko-KR" sz="2000" b="1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7.3 </a:t>
            </a:r>
            <a:r>
              <a:rPr lang="ko-KR" altLang="en-US" dirty="0" smtClean="0"/>
              <a:t>반복문을 만드는 방법</a:t>
            </a:r>
            <a:r>
              <a:rPr lang="en-US" altLang="ko-KR" dirty="0" smtClean="0"/>
              <a:t>2 – for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(10/14)</a:t>
            </a:r>
            <a:r>
              <a:rPr lang="en-US" altLang="ko-KR" sz="2300" dirty="0" smtClean="0">
                <a:solidFill>
                  <a:schemeClr val="accent6">
                    <a:lumMod val="75000"/>
                  </a:schemeClr>
                </a:solidFill>
              </a:rPr>
              <a:t>---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[7-10.c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1785926"/>
            <a:ext cx="4925387" cy="452431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j;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result=0;	// </a:t>
            </a:r>
            <a:r>
              <a:rPr lang="ko-KR" altLang="en-US" dirty="0" smtClean="0"/>
              <a:t>구구단의 결과 저장 변수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   for(i=2; i&lt;10; i++)</a:t>
            </a:r>
          </a:p>
          <a:p>
            <a:r>
              <a:rPr lang="en-US" altLang="ko-KR" dirty="0" smtClean="0"/>
              <a:t>  </a:t>
            </a:r>
            <a:r>
              <a:rPr lang="en-US" altLang="ko-KR" b="1" dirty="0" smtClean="0">
                <a:solidFill>
                  <a:srgbClr val="0000FF"/>
                </a:solidFill>
              </a:rPr>
              <a:t> {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      for(j=1; j&lt;10; j++)</a:t>
            </a:r>
          </a:p>
          <a:p>
            <a:r>
              <a:rPr lang="en-US" altLang="ko-KR" dirty="0" smtClean="0"/>
              <a:t>     </a:t>
            </a:r>
            <a:r>
              <a:rPr lang="en-US" altLang="ko-KR" b="1" dirty="0" smtClean="0">
                <a:solidFill>
                  <a:srgbClr val="0000FF"/>
                </a:solidFill>
              </a:rPr>
              <a:t> {</a:t>
            </a:r>
          </a:p>
          <a:p>
            <a:r>
              <a:rPr lang="en-US" altLang="ko-KR" dirty="0" smtClean="0"/>
              <a:t>         result=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*j;</a:t>
            </a:r>
          </a:p>
          <a:p>
            <a:r>
              <a:rPr lang="en-US" altLang="ko-KR" dirty="0" smtClean="0"/>
              <a:t> 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</a:t>
            </a:r>
            <a:r>
              <a:rPr lang="en-US" altLang="ko-KR" b="1" dirty="0" smtClean="0">
                <a:solidFill>
                  <a:srgbClr val="FF0000"/>
                </a:solidFill>
              </a:rPr>
              <a:t>%d</a:t>
            </a:r>
            <a:r>
              <a:rPr lang="en-US" altLang="ko-KR" dirty="0" smtClean="0"/>
              <a:t> * </a:t>
            </a:r>
            <a:r>
              <a:rPr lang="en-US" altLang="ko-KR" b="1" dirty="0" smtClean="0">
                <a:solidFill>
                  <a:srgbClr val="FF0000"/>
                </a:solidFill>
              </a:rPr>
              <a:t>%d</a:t>
            </a:r>
            <a:r>
              <a:rPr lang="en-US" altLang="ko-KR" dirty="0" smtClean="0"/>
              <a:t> = </a:t>
            </a:r>
            <a:r>
              <a:rPr lang="en-US" altLang="ko-KR" b="1" dirty="0" smtClean="0">
                <a:solidFill>
                  <a:srgbClr val="FF0000"/>
                </a:solidFill>
              </a:rPr>
              <a:t>%d</a:t>
            </a:r>
            <a:r>
              <a:rPr lang="en-US" altLang="ko-KR" dirty="0" smtClean="0"/>
              <a:t>\n",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i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j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result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</a:t>
            </a:r>
            <a:r>
              <a:rPr lang="en-US" altLang="ko-KR" b="1" dirty="0" smtClean="0">
                <a:solidFill>
                  <a:srgbClr val="0000FF"/>
                </a:solidFill>
              </a:rPr>
              <a:t> }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("--------\n");</a:t>
            </a:r>
          </a:p>
          <a:p>
            <a:r>
              <a:rPr lang="en-US" altLang="ko-KR" dirty="0" smtClean="0"/>
              <a:t>  </a:t>
            </a:r>
            <a:r>
              <a:rPr lang="en-US" altLang="ko-KR" b="1" dirty="0" smtClean="0">
                <a:solidFill>
                  <a:srgbClr val="0000FF"/>
                </a:solidFill>
              </a:rPr>
              <a:t> }</a:t>
            </a:r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1785926"/>
            <a:ext cx="3143272" cy="454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7938" y="1155684"/>
            <a:ext cx="9136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ko-KR" altLang="en-US" sz="2400" b="1" dirty="0" smtClean="0">
                <a:solidFill>
                  <a:srgbClr val="F79646">
                    <a:lumMod val="75000"/>
                  </a:srgbClr>
                </a:solidFill>
              </a:rPr>
              <a:t>③ 중첩 </a:t>
            </a:r>
            <a:r>
              <a:rPr lang="en-US" altLang="ko-KR" sz="2400" b="1" dirty="0" smtClean="0">
                <a:solidFill>
                  <a:srgbClr val="F79646">
                    <a:lumMod val="75000"/>
                  </a:srgbClr>
                </a:solidFill>
              </a:rPr>
              <a:t>for</a:t>
            </a:r>
            <a:r>
              <a:rPr lang="ko-KR" altLang="en-US" sz="2400" b="1" dirty="0" smtClean="0">
                <a:solidFill>
                  <a:srgbClr val="F79646">
                    <a:lumMod val="75000"/>
                  </a:srgbClr>
                </a:solidFill>
              </a:rPr>
              <a:t>문 </a:t>
            </a:r>
            <a:r>
              <a:rPr lang="en-US" altLang="ko-KR" sz="2400" b="1" dirty="0" smtClean="0">
                <a:solidFill>
                  <a:srgbClr val="F79646">
                    <a:lumMod val="75000"/>
                  </a:srgbClr>
                </a:solidFill>
              </a:rPr>
              <a:t>: 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‘for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문 내부에 또 다른 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for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문이 있는 것을 말한다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.’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7.3 </a:t>
            </a:r>
            <a:r>
              <a:rPr lang="ko-KR" altLang="en-US" dirty="0" smtClean="0"/>
              <a:t>반복문을 만드는 방법</a:t>
            </a:r>
            <a:r>
              <a:rPr lang="en-US" altLang="ko-KR" dirty="0" smtClean="0"/>
              <a:t>2 – for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(11/14)---[7-11.c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300" y="1428736"/>
            <a:ext cx="5544146" cy="5078313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num, j=9, result=0;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</a:t>
            </a:r>
            <a:r>
              <a:rPr lang="ko-KR" altLang="en-US" dirty="0" smtClean="0"/>
              <a:t>숫자를 입력하세요 </a:t>
            </a:r>
            <a:r>
              <a:rPr lang="en-US" altLang="ko-KR" dirty="0" smtClean="0"/>
              <a:t>: ");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("</a:t>
            </a:r>
            <a:r>
              <a:rPr lang="en-US" altLang="ko-KR" b="1" dirty="0" smtClean="0">
                <a:solidFill>
                  <a:srgbClr val="FF0000"/>
                </a:solidFill>
              </a:rPr>
              <a:t>%d</a:t>
            </a:r>
            <a:r>
              <a:rPr lang="en-US" altLang="ko-KR" dirty="0" smtClean="0"/>
              <a:t>", </a:t>
            </a:r>
            <a:r>
              <a:rPr lang="en-US" altLang="ko-KR" b="1" dirty="0" smtClean="0">
                <a:solidFill>
                  <a:srgbClr val="0000FF"/>
                </a:solidFill>
              </a:rPr>
              <a:t>&amp;num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    for(  ; num&gt;0; num--)</a:t>
            </a:r>
          </a:p>
          <a:p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0000FF"/>
                </a:solidFill>
              </a:rPr>
              <a:t> {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       for(j=9; j&gt;0; j--)</a:t>
            </a:r>
          </a:p>
          <a:p>
            <a:r>
              <a:rPr lang="en-US" altLang="ko-KR" dirty="0" smtClean="0"/>
              <a:t>      </a:t>
            </a:r>
            <a:r>
              <a:rPr lang="en-US" altLang="ko-KR" b="1" dirty="0" smtClean="0">
                <a:solidFill>
                  <a:srgbClr val="0000FF"/>
                </a:solidFill>
              </a:rPr>
              <a:t> {</a:t>
            </a:r>
          </a:p>
          <a:p>
            <a:r>
              <a:rPr lang="en-US" altLang="ko-KR" dirty="0" smtClean="0"/>
              <a:t>	result=num*j;</a:t>
            </a:r>
          </a:p>
          <a:p>
            <a:r>
              <a:rPr lang="en-US" altLang="ko-KR" dirty="0" smtClean="0"/>
              <a:t>	printf("</a:t>
            </a:r>
            <a:r>
              <a:rPr lang="en-US" altLang="ko-KR" b="1" dirty="0" smtClean="0">
                <a:solidFill>
                  <a:srgbClr val="FF0000"/>
                </a:solidFill>
              </a:rPr>
              <a:t>%d</a:t>
            </a:r>
            <a:r>
              <a:rPr lang="en-US" altLang="ko-KR" dirty="0" smtClean="0"/>
              <a:t> * </a:t>
            </a:r>
            <a:r>
              <a:rPr lang="en-US" altLang="ko-KR" b="1" dirty="0" smtClean="0">
                <a:solidFill>
                  <a:srgbClr val="FF0000"/>
                </a:solidFill>
              </a:rPr>
              <a:t>%d</a:t>
            </a:r>
            <a:r>
              <a:rPr lang="en-US" altLang="ko-KR" dirty="0" smtClean="0"/>
              <a:t> = </a:t>
            </a:r>
            <a:r>
              <a:rPr lang="en-US" altLang="ko-KR" b="1" dirty="0" smtClean="0">
                <a:solidFill>
                  <a:srgbClr val="FF0000"/>
                </a:solidFill>
              </a:rPr>
              <a:t>%d</a:t>
            </a:r>
            <a:r>
              <a:rPr lang="en-US" altLang="ko-KR" dirty="0" smtClean="0"/>
              <a:t>\n", </a:t>
            </a:r>
            <a:r>
              <a:rPr lang="en-US" altLang="ko-KR" b="1" dirty="0" smtClean="0">
                <a:solidFill>
                  <a:srgbClr val="0000FF"/>
                </a:solidFill>
              </a:rPr>
              <a:t>num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j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result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 </a:t>
            </a:r>
            <a:r>
              <a:rPr lang="en-US" altLang="ko-KR" b="1" dirty="0" smtClean="0">
                <a:solidFill>
                  <a:srgbClr val="0000FF"/>
                </a:solidFill>
              </a:rPr>
              <a:t> }</a:t>
            </a:r>
          </a:p>
          <a:p>
            <a:r>
              <a:rPr lang="en-US" altLang="ko-KR" dirty="0" smtClean="0"/>
              <a:t>       printf("--------\n");</a:t>
            </a:r>
          </a:p>
          <a:p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0000FF"/>
                </a:solidFill>
              </a:rPr>
              <a:t> }</a:t>
            </a:r>
          </a:p>
          <a:p>
            <a:r>
              <a:rPr lang="en-US" altLang="ko-KR" dirty="0" smtClean="0"/>
              <a:t> 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1428736"/>
            <a:ext cx="2120074" cy="510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7.3 </a:t>
            </a:r>
            <a:r>
              <a:rPr lang="ko-KR" altLang="en-US" dirty="0" smtClean="0"/>
              <a:t>반복문을 만드는 방법</a:t>
            </a:r>
            <a:r>
              <a:rPr lang="en-US" altLang="ko-KR" dirty="0" smtClean="0"/>
              <a:t>2 – for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(12/14)---[7-13.c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2130296"/>
            <a:ext cx="8643998" cy="378565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 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int </a:t>
            </a:r>
            <a:r>
              <a:rPr lang="en-US" altLang="ko-KR" sz="2000" b="1" dirty="0" smtClean="0"/>
              <a:t>i=1</a:t>
            </a:r>
            <a:r>
              <a:rPr lang="en-US" altLang="ko-KR" sz="2000" dirty="0" smtClean="0"/>
              <a:t>, factorial=1;		</a:t>
            </a:r>
            <a:endParaRPr lang="ko-KR" altLang="en-US" sz="2000" dirty="0" smtClean="0"/>
          </a:p>
          <a:p>
            <a:r>
              <a:rPr lang="en-US" altLang="ko-KR" sz="2000" dirty="0" smtClean="0"/>
              <a:t> 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for(  ; i&lt;=10; i++)</a:t>
            </a:r>
            <a:r>
              <a:rPr lang="en-US" altLang="ko-KR" sz="2000" dirty="0" smtClean="0"/>
              <a:t>		// </a:t>
            </a:r>
            <a:r>
              <a:rPr lang="ko-KR" altLang="en-US" sz="2000" dirty="0" smtClean="0"/>
              <a:t>초깃값이 없는 경우</a:t>
            </a:r>
          </a:p>
          <a:p>
            <a:r>
              <a:rPr lang="en-US" altLang="ko-KR" sz="2000" dirty="0" smtClean="0"/>
              <a:t>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 {</a:t>
            </a:r>
          </a:p>
          <a:p>
            <a:r>
              <a:rPr lang="en-US" altLang="ko-KR" sz="2000" dirty="0" smtClean="0"/>
              <a:t>      factorial = factorial * i;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}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("1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까지의 곱 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%d</a:t>
            </a:r>
            <a:r>
              <a:rPr lang="en-US" altLang="ko-KR" sz="2000" dirty="0" smtClean="0"/>
              <a:t>\n",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factorial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 smtClean="0"/>
              <a:t>		</a:t>
            </a:r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7938" y="1155684"/>
            <a:ext cx="9136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ko-KR" altLang="en-US" sz="2400" b="1" dirty="0" smtClean="0">
                <a:solidFill>
                  <a:srgbClr val="F79646">
                    <a:lumMod val="75000"/>
                  </a:srgbClr>
                </a:solidFill>
              </a:rPr>
              <a:t>④ </a:t>
            </a:r>
            <a:r>
              <a:rPr lang="en-US" altLang="ko-KR" sz="2400" b="1" dirty="0" smtClean="0">
                <a:solidFill>
                  <a:srgbClr val="F79646">
                    <a:lumMod val="75000"/>
                  </a:srgbClr>
                </a:solidFill>
              </a:rPr>
              <a:t>for</a:t>
            </a:r>
            <a:r>
              <a:rPr lang="ko-KR" altLang="en-US" sz="2400" b="1" dirty="0" smtClean="0">
                <a:solidFill>
                  <a:srgbClr val="F79646">
                    <a:lumMod val="75000"/>
                  </a:srgbClr>
                </a:solidFill>
              </a:rPr>
              <a:t>문의 여러 가지 변형</a:t>
            </a:r>
            <a:endParaRPr lang="en-US" altLang="ko-KR" sz="2000" b="1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7.3 </a:t>
            </a:r>
            <a:r>
              <a:rPr lang="ko-KR" altLang="en-US" dirty="0" smtClean="0"/>
              <a:t>반복문을 만드는 방법</a:t>
            </a:r>
            <a:r>
              <a:rPr lang="en-US" altLang="ko-KR" dirty="0" smtClean="0"/>
              <a:t>2 – for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(13/14)---[7-14.c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204" y="1727870"/>
            <a:ext cx="7741344" cy="440120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 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, factorial=1;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for(i=1;  ; i++)  </a:t>
            </a:r>
            <a:r>
              <a:rPr lang="en-US" altLang="ko-KR" sz="2000" dirty="0" smtClean="0"/>
              <a:t>//  </a:t>
            </a:r>
            <a:r>
              <a:rPr lang="ko-KR" altLang="en-US" sz="2000" dirty="0" smtClean="0"/>
              <a:t>조건값이 없는 경우 </a:t>
            </a:r>
          </a:p>
          <a:p>
            <a:r>
              <a:rPr lang="en-US" altLang="ko-KR" sz="2000" dirty="0" smtClean="0"/>
              <a:t>   {</a:t>
            </a:r>
          </a:p>
          <a:p>
            <a:r>
              <a:rPr lang="en-US" altLang="ko-KR" sz="2000" dirty="0" smtClean="0"/>
              <a:t>      factorial=factorial*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;</a:t>
            </a:r>
          </a:p>
          <a:p>
            <a:r>
              <a:rPr lang="en-US" altLang="ko-KR" sz="2000" dirty="0" smtClean="0"/>
              <a:t>      		</a:t>
            </a:r>
          </a:p>
          <a:p>
            <a:r>
              <a:rPr lang="en-US" altLang="ko-KR" sz="2000" b="1" dirty="0" smtClean="0"/>
              <a:t>      if (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&gt;10)</a:t>
            </a:r>
          </a:p>
          <a:p>
            <a:r>
              <a:rPr lang="en-US" altLang="ko-KR" sz="2000" b="1" dirty="0" smtClean="0"/>
              <a:t>         break;	// </a:t>
            </a:r>
            <a:r>
              <a:rPr lang="ko-KR" altLang="en-US" sz="2000" b="1" dirty="0" smtClean="0"/>
              <a:t>무한 </a:t>
            </a:r>
            <a:r>
              <a:rPr lang="ko-KR" altLang="en-US" sz="2000" b="1" dirty="0" err="1" smtClean="0"/>
              <a:t>반복문을</a:t>
            </a:r>
            <a:r>
              <a:rPr lang="ko-KR" altLang="en-US" sz="2000" b="1" dirty="0" smtClean="0"/>
              <a:t> 탈출하기 위한 </a:t>
            </a:r>
            <a:r>
              <a:rPr lang="en-US" altLang="ko-KR" sz="2000" b="1" dirty="0" smtClean="0"/>
              <a:t>break </a:t>
            </a:r>
            <a:r>
              <a:rPr lang="ko-KR" altLang="en-US" sz="2000" b="1" dirty="0" smtClean="0"/>
              <a:t>문</a:t>
            </a:r>
          </a:p>
          <a:p>
            <a:r>
              <a:rPr lang="en-US" altLang="ko-KR" sz="2000" dirty="0" smtClean="0"/>
              <a:t>   }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("1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까지의 곱 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%d</a:t>
            </a:r>
            <a:r>
              <a:rPr lang="en-US" altLang="ko-KR" sz="2000" dirty="0" smtClean="0"/>
              <a:t>\n",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factorial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7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.1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kern="0" dirty="0" err="1" smtClean="0">
                <a:solidFill>
                  <a:srgbClr val="FFFFFF"/>
                </a:solidFill>
                <a:latin typeface="Arial" charset="0"/>
                <a:ea typeface="굴림" charset="-127"/>
              </a:rPr>
              <a:t>반복문이란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7.3 </a:t>
            </a:r>
            <a:r>
              <a:rPr lang="ko-KR" altLang="en-US" dirty="0" smtClean="0"/>
              <a:t>반복문을 만드는 방법</a:t>
            </a:r>
            <a:r>
              <a:rPr lang="en-US" altLang="ko-KR" dirty="0" smtClean="0"/>
              <a:t>2 – for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(14/14)</a:t>
            </a:r>
            <a:r>
              <a:rPr lang="en-US" altLang="ko-KR" sz="2100" dirty="0" smtClean="0">
                <a:solidFill>
                  <a:schemeClr val="accent6">
                    <a:lumMod val="75000"/>
                  </a:schemeClr>
                </a:solidFill>
              </a:rPr>
              <a:t>---[7-15.c </a:t>
            </a:r>
            <a:r>
              <a:rPr lang="ko-KR" altLang="en-US" sz="21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1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9062" y="1978778"/>
            <a:ext cx="8001056" cy="3879114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 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, factorial=1;</a:t>
            </a:r>
          </a:p>
          <a:p>
            <a:r>
              <a:rPr lang="en-US" altLang="ko-KR" sz="2000" dirty="0" smtClean="0">
                <a:solidFill>
                  <a:srgbClr val="0000FF"/>
                </a:solidFill>
              </a:rPr>
              <a:t> 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for(i=1; i&lt;=10;  )	//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증감값이 없는 경우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{</a:t>
            </a:r>
          </a:p>
          <a:p>
            <a:r>
              <a:rPr lang="en-US" altLang="ko-KR" sz="2000" dirty="0" smtClean="0"/>
              <a:t>      factorial=factorial*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;</a:t>
            </a:r>
          </a:p>
          <a:p>
            <a:r>
              <a:rPr lang="en-US" altLang="ko-KR" sz="2000" dirty="0" smtClean="0"/>
              <a:t>      </a:t>
            </a:r>
            <a:r>
              <a:rPr lang="en-US" altLang="ko-KR" sz="2000" b="1" dirty="0" smtClean="0"/>
              <a:t>i++;		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//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증감값을 여기에</a:t>
            </a:r>
            <a:r>
              <a:rPr lang="en-US" altLang="ko-KR" sz="2000" b="1" smtClean="0">
                <a:solidFill>
                  <a:srgbClr val="0000FF"/>
                </a:solidFill>
              </a:rPr>
              <a:t>…</a:t>
            </a:r>
            <a:endParaRPr lang="ko-KR" altLang="en-US" sz="2000" b="1" dirty="0" smtClean="0">
              <a:solidFill>
                <a:srgbClr val="0000FF"/>
              </a:solidFill>
            </a:endParaRPr>
          </a:p>
          <a:p>
            <a:r>
              <a:rPr lang="ko-KR" altLang="en-US" sz="2000" dirty="0" smtClean="0"/>
              <a:t> 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}</a:t>
            </a:r>
          </a:p>
          <a:p>
            <a:r>
              <a:rPr lang="en-US" altLang="ko-KR" sz="2000" dirty="0" smtClean="0"/>
              <a:t>   printf("1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까지의 곱 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%d</a:t>
            </a:r>
            <a:r>
              <a:rPr lang="en-US" altLang="ko-KR" sz="2000" dirty="0" smtClean="0"/>
              <a:t>\n",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factorial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7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.4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반복문을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만드는 방법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3 – do ~ while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문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7.4 </a:t>
            </a:r>
            <a:r>
              <a:rPr lang="ko-KR" altLang="en-US" dirty="0" smtClean="0"/>
              <a:t>반복문을 만드는 방법 </a:t>
            </a:r>
            <a:r>
              <a:rPr lang="en-US" altLang="ko-KR" dirty="0" smtClean="0"/>
              <a:t>3 – do~while</a:t>
            </a:r>
            <a:r>
              <a:rPr lang="ko-KR" altLang="en-US" dirty="0" smtClean="0"/>
              <a:t> 문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(1/2)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do ~ while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/>
              <a:t>‘while </a:t>
            </a:r>
            <a:r>
              <a:rPr lang="ko-KR" altLang="en-US" b="1" dirty="0" smtClean="0"/>
              <a:t>문과 </a:t>
            </a:r>
            <a:r>
              <a:rPr lang="en-US" altLang="ko-KR" b="1" dirty="0" smtClean="0"/>
              <a:t>for</a:t>
            </a:r>
            <a:r>
              <a:rPr lang="ko-KR" altLang="en-US" b="1" dirty="0" smtClean="0"/>
              <a:t>문에 비해 사용 빈도가 적다</a:t>
            </a:r>
            <a:r>
              <a:rPr lang="en-US" altLang="ko-KR" b="1" dirty="0" smtClean="0"/>
              <a:t>.’</a:t>
            </a:r>
          </a:p>
          <a:p>
            <a:pPr lvl="1"/>
            <a:endParaRPr lang="en-US" altLang="ko-KR" b="1" dirty="0" smtClean="0"/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while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문과 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do~while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 비교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/>
              <a:t>while 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 ‘</a:t>
            </a:r>
            <a:r>
              <a:rPr lang="ko-KR" altLang="en-US" dirty="0" smtClean="0"/>
              <a:t>조건이 만족하지 않으면 반복할 내용을 실행하지 않는다</a:t>
            </a:r>
            <a:r>
              <a:rPr lang="en-US" altLang="ko-KR" dirty="0" smtClean="0"/>
              <a:t>.’</a:t>
            </a:r>
          </a:p>
          <a:p>
            <a:pPr lvl="1"/>
            <a:r>
              <a:rPr lang="en-US" altLang="ko-KR" b="1" dirty="0" smtClean="0"/>
              <a:t>do~while 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:  ‘</a:t>
            </a:r>
            <a:r>
              <a:rPr lang="ko-KR" altLang="en-US" b="1" dirty="0" smtClean="0"/>
              <a:t>최소한 한번은 </a:t>
            </a:r>
            <a:r>
              <a:rPr lang="ko-KR" altLang="en-US" dirty="0" smtClean="0"/>
              <a:t>반복할 내용을 실행한다</a:t>
            </a:r>
            <a:r>
              <a:rPr lang="en-US" altLang="ko-KR" dirty="0" smtClean="0"/>
              <a:t>. ‘</a:t>
            </a:r>
            <a:endParaRPr lang="ko-KR" altLang="en-US" dirty="0"/>
          </a:p>
        </p:txBody>
      </p:sp>
      <p:pic>
        <p:nvPicPr>
          <p:cNvPr id="7170" name="Picture 2" descr="C:\Documents and Settings\SH\바탕 화면\C 본색\그림PART1-567장\Ch07_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115484"/>
            <a:ext cx="8146395" cy="1857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7.4 </a:t>
            </a:r>
            <a:r>
              <a:rPr lang="ko-KR" altLang="en-US" sz="2500" dirty="0" smtClean="0"/>
              <a:t>반복문을 만드는 방법</a:t>
            </a:r>
            <a:r>
              <a:rPr lang="en-US" altLang="ko-KR" sz="2500" dirty="0" smtClean="0"/>
              <a:t>3 – do~while</a:t>
            </a:r>
            <a:r>
              <a:rPr lang="ko-KR" altLang="en-US" sz="2500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(2/2)---[7-16.c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671001"/>
            <a:ext cx="7929618" cy="440120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 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num=10;</a:t>
            </a:r>
          </a:p>
          <a:p>
            <a:r>
              <a:rPr lang="en-US" altLang="ko-KR" sz="2000" dirty="0" smtClean="0"/>
              <a:t>		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do</a:t>
            </a:r>
          </a:p>
          <a:p>
            <a:r>
              <a:rPr lang="en-US" altLang="ko-KR" sz="2000" dirty="0" smtClean="0"/>
              <a:t>   {</a:t>
            </a:r>
          </a:p>
          <a:p>
            <a:r>
              <a:rPr lang="en-US" altLang="ko-KR" sz="2000" dirty="0" smtClean="0"/>
              <a:t>      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%d</a:t>
            </a:r>
            <a:r>
              <a:rPr lang="en-US" altLang="ko-KR" sz="2000" dirty="0" smtClean="0"/>
              <a:t>",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num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 smtClean="0"/>
              <a:t>      num++;</a:t>
            </a:r>
          </a:p>
          <a:p>
            <a:r>
              <a:rPr lang="en-US" altLang="ko-KR" sz="2000" b="1" dirty="0" smtClean="0">
                <a:solidFill>
                  <a:srgbClr val="0000FF"/>
                </a:solidFill>
              </a:rPr>
              <a:t>   }while(num&lt;10);</a:t>
            </a:r>
          </a:p>
          <a:p>
            <a:r>
              <a:rPr lang="en-US" altLang="ko-KR" sz="2000" dirty="0" smtClean="0"/>
              <a:t>		</a:t>
            </a:r>
          </a:p>
          <a:p>
            <a:r>
              <a:rPr lang="en-US" altLang="ko-KR" sz="2000" dirty="0" smtClean="0"/>
              <a:t>   printf("\n **while </a:t>
            </a:r>
            <a:r>
              <a:rPr lang="ko-KR" altLang="en-US" sz="2000" dirty="0" smtClean="0"/>
              <a:t>문을 종료합니다</a:t>
            </a:r>
            <a:r>
              <a:rPr lang="en-US" altLang="ko-KR" sz="2000" dirty="0" smtClean="0"/>
              <a:t>.** \n");</a:t>
            </a:r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공부한 내용 떠올리기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반복문의 의미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while 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, for 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do~while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문을 이용해 </a:t>
            </a:r>
            <a:r>
              <a:rPr lang="ko-KR" altLang="en-US" b="1" dirty="0" err="1" smtClean="0"/>
              <a:t>반복문을</a:t>
            </a:r>
            <a:r>
              <a:rPr lang="ko-KR" altLang="en-US" b="1" dirty="0" smtClean="0"/>
              <a:t> 만드는 방법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do~while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문과 </a:t>
            </a:r>
            <a:r>
              <a:rPr lang="en-US" altLang="ko-KR" b="1" dirty="0" smtClean="0"/>
              <a:t>while </a:t>
            </a:r>
            <a:r>
              <a:rPr lang="ko-KR" altLang="en-US" b="1" dirty="0" smtClean="0"/>
              <a:t>문의 차이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무한 루프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무한 </a:t>
            </a:r>
            <a:r>
              <a:rPr lang="ko-KR" altLang="en-US" b="1" dirty="0" err="1" smtClean="0"/>
              <a:t>반복문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중첩 </a:t>
            </a:r>
            <a:r>
              <a:rPr lang="ko-KR" altLang="en-US" b="1" dirty="0" err="1" smtClean="0"/>
              <a:t>반복문을</a:t>
            </a:r>
            <a:r>
              <a:rPr lang="ko-KR" altLang="en-US" b="1" dirty="0" smtClean="0"/>
              <a:t> 사용하는 방법</a:t>
            </a:r>
            <a:endParaRPr lang="en-US" altLang="ko-K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반복문을 배우기 전에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‘‘</a:t>
            </a:r>
            <a:r>
              <a:rPr lang="ko-KR" altLang="en-US" dirty="0" smtClean="0"/>
              <a:t>대학생 정민은 최신 노트북을 사려고 아르바이트를 한다</a:t>
            </a:r>
            <a:r>
              <a:rPr lang="en-US" altLang="ko-KR" dirty="0" smtClean="0"/>
              <a:t>.’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필요한 돈은 </a:t>
            </a:r>
            <a:r>
              <a:rPr lang="en-US" altLang="ko-KR" dirty="0" smtClean="0"/>
              <a:t>240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아르바이트로 매달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만원을 받아 저축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240</a:t>
            </a:r>
            <a:r>
              <a:rPr lang="ko-KR" altLang="en-US" dirty="0" smtClean="0"/>
              <a:t>만원이 모일 때 까지 반복해서 저축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노트북 구매 후 아르바이트 종료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Picture 2" descr="C:\Documents and Settings\SH\바탕 화면\C 본색\그림PART1-567장\Ch07_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2000240"/>
            <a:ext cx="2643015" cy="4030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7.1 </a:t>
            </a:r>
            <a:r>
              <a:rPr lang="ko-KR" altLang="en-US" dirty="0" err="1" smtClean="0"/>
              <a:t>반복문이란</a:t>
            </a:r>
            <a:r>
              <a:rPr lang="ko-KR" altLang="en-US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(1/1)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반복문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/>
              <a:t>어떤 행동을 반복적으로 수행하는 문장</a:t>
            </a:r>
            <a:endParaRPr lang="en-US" altLang="ko-KR" b="1" dirty="0" smtClean="0"/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반복문의 종류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/>
              <a:t>while</a:t>
            </a:r>
            <a:r>
              <a:rPr lang="ko-KR" altLang="en-US" b="1" dirty="0" smtClean="0"/>
              <a:t>문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for</a:t>
            </a:r>
            <a:r>
              <a:rPr lang="ko-KR" altLang="en-US" b="1" dirty="0" smtClean="0"/>
              <a:t>문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do ~ while</a:t>
            </a:r>
            <a:r>
              <a:rPr lang="ko-KR" altLang="en-US" b="1" dirty="0" smtClean="0"/>
              <a:t>문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7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.2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반복문을 만드는 방법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1 – while </a:t>
            </a:r>
            <a:r>
              <a:rPr kumimoji="1" lang="ko-KR" altLang="en-US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문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 </a:t>
            </a:r>
            <a:r>
              <a:rPr lang="ko-KR" altLang="en-US" dirty="0" smtClean="0"/>
              <a:t>반복문을 만드는 방법</a:t>
            </a:r>
            <a:r>
              <a:rPr lang="en-US" altLang="ko-KR" dirty="0" smtClean="0"/>
              <a:t>1 – while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문을 위해 배울 내용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2400" b="1" dirty="0" smtClean="0"/>
              <a:t>① while</a:t>
            </a:r>
            <a:r>
              <a:rPr lang="ko-KR" altLang="en-US" sz="2400" b="1" dirty="0" smtClean="0"/>
              <a:t>문의 기본 문법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None/>
            </a:pPr>
            <a:r>
              <a:rPr lang="en-US" altLang="ko-KR" sz="2400" b="1" dirty="0" smtClean="0"/>
              <a:t>② while</a:t>
            </a:r>
            <a:r>
              <a:rPr lang="ko-KR" altLang="en-US" sz="2400" b="1" dirty="0" smtClean="0"/>
              <a:t> 무한 루프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무한 반복문</a:t>
            </a:r>
            <a:r>
              <a:rPr lang="en-US" altLang="ko-KR" sz="2400" b="1" dirty="0" smtClean="0"/>
              <a:t>)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sz="2400" b="1" dirty="0" smtClean="0"/>
              <a:t>③ 중첩 </a:t>
            </a:r>
            <a:r>
              <a:rPr lang="en-US" altLang="ko-KR" sz="2400" b="1" dirty="0" smtClean="0"/>
              <a:t>while</a:t>
            </a:r>
            <a:r>
              <a:rPr lang="ko-KR" altLang="en-US" sz="2400" b="1" dirty="0" smtClean="0"/>
              <a:t>문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 </a:t>
            </a:r>
            <a:r>
              <a:rPr lang="ko-KR" altLang="en-US" dirty="0" smtClean="0"/>
              <a:t>반복문을 만드는 방법</a:t>
            </a:r>
            <a:r>
              <a:rPr lang="en-US" altLang="ko-KR" dirty="0" smtClean="0"/>
              <a:t>1 – while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(2/9)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① while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문의 기본 문법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 smtClean="0"/>
              <a:t>while </a:t>
            </a:r>
            <a:r>
              <a:rPr lang="ko-KR" altLang="en-US" b="1" dirty="0" smtClean="0"/>
              <a:t>문의 의미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en-US" altLang="ko-KR" sz="2000" b="1" dirty="0" smtClean="0"/>
              <a:t>‘~</a:t>
            </a:r>
            <a:r>
              <a:rPr lang="ko-KR" altLang="en-US" sz="2000" b="1" dirty="0" smtClean="0"/>
              <a:t>하는 동안</a:t>
            </a:r>
            <a:r>
              <a:rPr lang="en-US" altLang="ko-KR" sz="2000" b="1" dirty="0" smtClean="0"/>
              <a:t>’</a:t>
            </a:r>
          </a:p>
          <a:p>
            <a:pPr lvl="2">
              <a:lnSpc>
                <a:spcPct val="150000"/>
              </a:lnSpc>
            </a:pPr>
            <a:r>
              <a:rPr lang="en-US" altLang="ko-KR" sz="2000" b="1" dirty="0" smtClean="0"/>
              <a:t>‘</a:t>
            </a:r>
            <a:r>
              <a:rPr lang="ko-KR" altLang="en-US" sz="2000" b="1" dirty="0" smtClean="0"/>
              <a:t>조건식</a:t>
            </a:r>
            <a:r>
              <a:rPr lang="en-US" altLang="ko-KR" sz="2000" b="1" dirty="0" smtClean="0"/>
              <a:t>’</a:t>
            </a:r>
            <a:r>
              <a:rPr lang="ko-KR" altLang="en-US" sz="2000" b="1" dirty="0" smtClean="0"/>
              <a:t>이 </a:t>
            </a:r>
            <a:r>
              <a:rPr lang="en-US" altLang="ko-KR" sz="2000" b="1" dirty="0" smtClean="0"/>
              <a:t>‘</a:t>
            </a:r>
            <a:r>
              <a:rPr lang="ko-KR" altLang="en-US" sz="2000" b="1" dirty="0" smtClean="0"/>
              <a:t>참</a:t>
            </a:r>
            <a:r>
              <a:rPr lang="en-US" altLang="ko-KR" sz="2000" b="1" dirty="0" smtClean="0"/>
              <a:t>’</a:t>
            </a:r>
            <a:r>
              <a:rPr lang="ko-KR" altLang="en-US" sz="2000" b="1" dirty="0" smtClean="0"/>
              <a:t>인 동안 </a:t>
            </a:r>
            <a:r>
              <a:rPr lang="en-US" altLang="ko-KR" sz="2000" b="1" dirty="0" smtClean="0"/>
              <a:t>‘</a:t>
            </a:r>
            <a:r>
              <a:rPr lang="ko-KR" altLang="en-US" sz="2000" b="1" dirty="0" smtClean="0"/>
              <a:t>반복할 내용</a:t>
            </a:r>
            <a:r>
              <a:rPr lang="en-US" altLang="ko-KR" sz="2000" b="1" dirty="0" smtClean="0"/>
              <a:t>’</a:t>
            </a:r>
            <a:r>
              <a:rPr lang="ko-KR" altLang="en-US" sz="2000" b="1" dirty="0" smtClean="0"/>
              <a:t>을 반복해라</a:t>
            </a:r>
          </a:p>
          <a:p>
            <a:pPr lvl="1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048" y="3475038"/>
            <a:ext cx="789316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그룹 8"/>
          <p:cNvGrpSpPr/>
          <p:nvPr/>
        </p:nvGrpSpPr>
        <p:grpSpPr>
          <a:xfrm>
            <a:off x="500034" y="3643314"/>
            <a:ext cx="7958194" cy="2643206"/>
            <a:chOff x="500034" y="2709858"/>
            <a:chExt cx="7958194" cy="2643206"/>
          </a:xfrm>
        </p:grpSpPr>
        <p:sp>
          <p:nvSpPr>
            <p:cNvPr id="5" name="직사각형 4"/>
            <p:cNvSpPr/>
            <p:nvPr/>
          </p:nvSpPr>
          <p:spPr>
            <a:xfrm>
              <a:off x="500034" y="2786058"/>
              <a:ext cx="3357586" cy="2352692"/>
            </a:xfrm>
            <a:prstGeom prst="rect">
              <a:avLst/>
            </a:prstGeom>
            <a:solidFill>
              <a:schemeClr val="accent6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4890" y="2709858"/>
              <a:ext cx="3643338" cy="2643206"/>
            </a:xfrm>
            <a:prstGeom prst="rect">
              <a:avLst/>
            </a:prstGeom>
            <a:solidFill>
              <a:schemeClr val="accent6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4000496" y="3781428"/>
              <a:ext cx="714380" cy="57150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 </a:t>
            </a:r>
            <a:r>
              <a:rPr lang="ko-KR" altLang="en-US" dirty="0" smtClean="0"/>
              <a:t>반복문을 만드는 방법</a:t>
            </a:r>
            <a:r>
              <a:rPr lang="en-US" altLang="ko-KR" dirty="0" smtClean="0"/>
              <a:t>1 – while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(3/9)</a:t>
            </a:r>
            <a:r>
              <a:rPr lang="en-US" altLang="ko-KR" sz="2300" dirty="0" smtClean="0">
                <a:solidFill>
                  <a:schemeClr val="accent6">
                    <a:lumMod val="75000"/>
                  </a:schemeClr>
                </a:solidFill>
              </a:rPr>
              <a:t>---[7-1.c </a:t>
            </a:r>
            <a:r>
              <a:rPr lang="ko-KR" altLang="en-US" sz="23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3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486" y="1599563"/>
            <a:ext cx="8557355" cy="440120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num=0;</a:t>
            </a:r>
          </a:p>
          <a:p>
            <a:r>
              <a:rPr lang="en-US" altLang="ko-KR" sz="2000" dirty="0" smtClean="0"/>
              <a:t>   </a:t>
            </a: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 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while(num&lt;5)</a:t>
            </a:r>
            <a:r>
              <a:rPr lang="en-US" altLang="ko-KR" sz="2000" dirty="0" smtClean="0"/>
              <a:t>	</a:t>
            </a:r>
          </a:p>
          <a:p>
            <a:r>
              <a:rPr lang="en-US" altLang="ko-KR" sz="2000" dirty="0" smtClean="0"/>
              <a:t>  </a:t>
            </a:r>
            <a:r>
              <a:rPr lang="en-US" altLang="ko-KR" sz="2000" dirty="0" smtClean="0">
                <a:solidFill>
                  <a:srgbClr val="0000FF"/>
                </a:solidFill>
              </a:rPr>
              <a:t>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{</a:t>
            </a:r>
          </a:p>
          <a:p>
            <a:r>
              <a:rPr lang="en-US" altLang="ko-KR" sz="2000" dirty="0" smtClean="0"/>
              <a:t>      printf("</a:t>
            </a:r>
            <a:r>
              <a:rPr lang="ko-KR" altLang="en-US" sz="2000" dirty="0" smtClean="0"/>
              <a:t>반복 내용 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%d</a:t>
            </a:r>
            <a:r>
              <a:rPr lang="en-US" altLang="ko-KR" sz="2000" dirty="0" smtClean="0"/>
              <a:t> \n",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num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 smtClean="0"/>
              <a:t>      num++;	</a:t>
            </a:r>
          </a:p>
          <a:p>
            <a:r>
              <a:rPr lang="en-US" altLang="ko-KR" sz="2000" dirty="0" smtClean="0"/>
              <a:t>  </a:t>
            </a:r>
            <a:r>
              <a:rPr lang="en-US" altLang="ko-KR" sz="2000" dirty="0" smtClean="0">
                <a:solidFill>
                  <a:srgbClr val="0000FF"/>
                </a:solidFill>
              </a:rPr>
              <a:t>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}</a:t>
            </a:r>
          </a:p>
          <a:p>
            <a:r>
              <a:rPr lang="en-US" altLang="ko-KR" sz="2000" dirty="0" smtClean="0"/>
              <a:t>   printf("</a:t>
            </a:r>
            <a:r>
              <a:rPr lang="ko-KR" altLang="en-US" sz="2000" dirty="0" smtClean="0"/>
              <a:t>반복문을 종료한 후 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%d</a:t>
            </a:r>
            <a:r>
              <a:rPr lang="en-US" altLang="ko-KR" sz="2000" dirty="0" smtClean="0"/>
              <a:t> \n",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num</a:t>
            </a:r>
            <a:r>
              <a:rPr lang="en-US" altLang="ko-KR" sz="2000" dirty="0" smtClean="0"/>
              <a:t>); </a:t>
            </a:r>
            <a:endParaRPr lang="ko-KR" altLang="en-US" sz="2000" dirty="0" smtClean="0"/>
          </a:p>
          <a:p>
            <a:r>
              <a:rPr lang="ko-KR" altLang="en-US" sz="2000" dirty="0" smtClean="0"/>
              <a:t>	</a:t>
            </a:r>
          </a:p>
          <a:p>
            <a:r>
              <a:rPr lang="en-US" altLang="ko-KR" sz="2000" dirty="0" smtClean="0"/>
              <a:t> 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7872" y="3857628"/>
            <a:ext cx="2995614" cy="211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  <a:alpha val="3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00B050"/>
          </a:solidFill>
          <a:prstDash val="sys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15904</TotalTime>
  <Words>1167</Words>
  <Application>Microsoft Office PowerPoint</Application>
  <PresentationFormat>화면 슬라이드 쇼(4:3)</PresentationFormat>
  <Paragraphs>346</Paragraphs>
  <Slides>34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-Part1- 제7장 반복문이란 무엇인가 </vt:lpstr>
      <vt:lpstr>학습목차</vt:lpstr>
      <vt:lpstr>슬라이드 3</vt:lpstr>
      <vt:lpstr>반복문을 배우기 전에…</vt:lpstr>
      <vt:lpstr>7.1 반복문이란 (1/1)</vt:lpstr>
      <vt:lpstr>슬라이드 6</vt:lpstr>
      <vt:lpstr>7.2 반복문을 만드는 방법1 – while문(1/9)</vt:lpstr>
      <vt:lpstr>7.2 반복문을 만드는 방법1 – while문(2/9)</vt:lpstr>
      <vt:lpstr>7.2 반복문을 만드는 방법1 – while문(3/9)---[7-1.c 실습]</vt:lpstr>
      <vt:lpstr>7.2 반복문을 만드는 방법1 – while문(4/9)---[7-1.c 분석]</vt:lpstr>
      <vt:lpstr>7.2 반복문을 만드는 방법1 – while문(5/9)---[7-2.c 실습]</vt:lpstr>
      <vt:lpstr>7.2 반복문을 만드는 방법1 – while문(6/9)---[7-3.c 실습]</vt:lpstr>
      <vt:lpstr>7.2 반복문을 만드는 방법1 – while문(7/9)</vt:lpstr>
      <vt:lpstr>7.2 반복문을 만드는 방법1 – while문(8/9)---[7-4.c 실습]</vt:lpstr>
      <vt:lpstr>7.2 반복문을 만드는 방법1 – while문(9/9)---[7-5.c 실습]</vt:lpstr>
      <vt:lpstr>슬라이드 16</vt:lpstr>
      <vt:lpstr>7.2 반복문을 만드는 방법2 – for문(1/14)</vt:lpstr>
      <vt:lpstr>7.3 반복문을 만드는 방법2 – for문(2/14)</vt:lpstr>
      <vt:lpstr>7.3 반복문을 만드는 방법2 – for문(3/14)---[7-6.c 실습]</vt:lpstr>
      <vt:lpstr>7.3 반복문을 만드는 방법2 – for문(4/14)</vt:lpstr>
      <vt:lpstr>7.3 반복문을 만드는 방법2 – for문(5/14)</vt:lpstr>
      <vt:lpstr>7.3 반복문을 만드는 방법2 – for문(6/14)---[7-7.c 실습]</vt:lpstr>
      <vt:lpstr>7.3 반복문을 만드는 방법2 – for문(7/14)---[7-7.c 분석]</vt:lpstr>
      <vt:lpstr>7.3 반복문을 만드는 방법2 – for문(8/14)---[7-8.c 실습]</vt:lpstr>
      <vt:lpstr>7.3 반복문을 만드는 방법2 – for문(9/14)---[7-9.c 실습]</vt:lpstr>
      <vt:lpstr>7.3 반복문을 만드는 방법2 – for문(10/14)---[7-10.c 실습]</vt:lpstr>
      <vt:lpstr>7.3 반복문을 만드는 방법2 – for문(11/14)---[7-11.c 실습]</vt:lpstr>
      <vt:lpstr>7.3 반복문을 만드는 방법2 – for문(12/14)---[7-13.c 실습]</vt:lpstr>
      <vt:lpstr>7.3 반복문을 만드는 방법2 – for문(13/14)---[7-14.c 실습]</vt:lpstr>
      <vt:lpstr>7.3 반복문을 만드는 방법2 – for문(14/14)---[7-15.c 실습]</vt:lpstr>
      <vt:lpstr>슬라이드 31</vt:lpstr>
      <vt:lpstr>7.4 반복문을 만드는 방법 3 – do~while 문 (1/2)</vt:lpstr>
      <vt:lpstr>7.4 반복문을 만드는 방법3 – do~while문(2/2)---[7-16.c 실습]</vt:lpstr>
      <vt:lpstr>공부한 내용 떠올리기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R.XeNoz</dc:creator>
  <cp:lastModifiedBy>minor</cp:lastModifiedBy>
  <cp:revision>1847</cp:revision>
  <dcterms:created xsi:type="dcterms:W3CDTF">2009-09-09T07:37:10Z</dcterms:created>
  <dcterms:modified xsi:type="dcterms:W3CDTF">2011-03-02T03:49:33Z</dcterms:modified>
</cp:coreProperties>
</file>