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61" r:id="rId2"/>
    <p:sldId id="311" r:id="rId3"/>
    <p:sldId id="388" r:id="rId4"/>
    <p:sldId id="572" r:id="rId5"/>
    <p:sldId id="574" r:id="rId6"/>
    <p:sldId id="569" r:id="rId7"/>
    <p:sldId id="674" r:id="rId8"/>
    <p:sldId id="575" r:id="rId9"/>
    <p:sldId id="634" r:id="rId10"/>
    <p:sldId id="635" r:id="rId11"/>
    <p:sldId id="580" r:id="rId12"/>
    <p:sldId id="675" r:id="rId13"/>
    <p:sldId id="581" r:id="rId14"/>
    <p:sldId id="636" r:id="rId15"/>
    <p:sldId id="676" r:id="rId16"/>
    <p:sldId id="583" r:id="rId17"/>
    <p:sldId id="637" r:id="rId18"/>
    <p:sldId id="585" r:id="rId19"/>
    <p:sldId id="686" r:id="rId20"/>
    <p:sldId id="640" r:id="rId21"/>
    <p:sldId id="677" r:id="rId22"/>
    <p:sldId id="588" r:id="rId23"/>
    <p:sldId id="641" r:id="rId24"/>
    <p:sldId id="642" r:id="rId25"/>
    <p:sldId id="690" r:id="rId26"/>
    <p:sldId id="691" r:id="rId27"/>
    <p:sldId id="593" r:id="rId28"/>
    <p:sldId id="689" r:id="rId29"/>
    <p:sldId id="687" r:id="rId30"/>
    <p:sldId id="688" r:id="rId31"/>
    <p:sldId id="596" r:id="rId32"/>
    <p:sldId id="597" r:id="rId33"/>
    <p:sldId id="692" r:id="rId34"/>
    <p:sldId id="693" r:id="rId35"/>
    <p:sldId id="600" r:id="rId36"/>
    <p:sldId id="696" r:id="rId37"/>
    <p:sldId id="697" r:id="rId38"/>
    <p:sldId id="602" r:id="rId39"/>
    <p:sldId id="698" r:id="rId40"/>
    <p:sldId id="699" r:id="rId41"/>
    <p:sldId id="605" r:id="rId42"/>
    <p:sldId id="653" r:id="rId43"/>
    <p:sldId id="607" r:id="rId44"/>
    <p:sldId id="694" r:id="rId45"/>
    <p:sldId id="695" r:id="rId46"/>
    <p:sldId id="610" r:id="rId47"/>
    <p:sldId id="683" r:id="rId48"/>
    <p:sldId id="656" r:id="rId49"/>
    <p:sldId id="657" r:id="rId50"/>
    <p:sldId id="658" r:id="rId51"/>
    <p:sldId id="659" r:id="rId52"/>
    <p:sldId id="660" r:id="rId53"/>
    <p:sldId id="661" r:id="rId54"/>
    <p:sldId id="684" r:id="rId55"/>
    <p:sldId id="617" r:id="rId56"/>
    <p:sldId id="685" r:id="rId57"/>
    <p:sldId id="619" r:id="rId58"/>
    <p:sldId id="664" r:id="rId59"/>
    <p:sldId id="665" r:id="rId60"/>
    <p:sldId id="667" r:id="rId61"/>
    <p:sldId id="700" r:id="rId62"/>
    <p:sldId id="701" r:id="rId63"/>
    <p:sldId id="702" r:id="rId64"/>
    <p:sldId id="670" r:id="rId65"/>
    <p:sldId id="703" r:id="rId66"/>
    <p:sldId id="672" r:id="rId67"/>
    <p:sldId id="704" r:id="rId68"/>
    <p:sldId id="346" r:id="rId6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  <a:srgbClr val="00FF00"/>
    <a:srgbClr val="0F0175"/>
    <a:srgbClr val="354F6F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80638" autoAdjust="0"/>
  </p:normalViewPr>
  <p:slideViewPr>
    <p:cSldViewPr>
      <p:cViewPr varScale="1">
        <p:scale>
          <a:sx n="58" d="100"/>
          <a:sy n="58" d="100"/>
        </p:scale>
        <p:origin x="-18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>
            <a:lvl1pPr>
              <a:lnSpc>
                <a:spcPct val="100000"/>
              </a:lnSpc>
              <a:buFont typeface="Arial" pitchFamily="34" charset="0"/>
              <a:buChar char="►"/>
              <a:defRPr sz="2400" b="0">
                <a:solidFill>
                  <a:schemeClr val="tx1"/>
                </a:solidFill>
                <a:effectLst/>
              </a:defRPr>
            </a:lvl1pPr>
            <a:lvl2pPr>
              <a:lnSpc>
                <a:spcPct val="10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-Part3-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ko-KR" altLang="en-US" b="1" dirty="0" err="1" smtClean="0">
                <a:ln>
                  <a:noFill/>
                </a:ln>
                <a:solidFill>
                  <a:schemeClr val="tx1"/>
                </a:solidFill>
              </a:rPr>
              <a:t>전처리기와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</a:rPr>
              <a:t> 파일 분할 컴파일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2836" y="1456323"/>
            <a:ext cx="7565588" cy="470898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sz="20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MAX 100     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정수형 매크로 상수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PI 3.14        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err="1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실수형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매크로 상수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STRING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"Hello C"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문자열 매크로 상수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OUTPUT printf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함수 이름 매크로 상수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DATA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err="1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자료형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매크로 상수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DATA a=3;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OUTPUT(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"%d, %lf, %s, %d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MAX, PI, STRING, a);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(3/18)---[5-3.c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(4/18)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매크로 상수의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장점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프로그램 수정이 용이하다</a:t>
            </a:r>
            <a:r>
              <a:rPr lang="en-US" altLang="ko-KR" dirty="0" smtClean="0"/>
              <a:t>.’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숫자들 대신에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직관적인 의미를 갖는 이름을 가진다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변수와 달리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추가적인 메모리 공간을 요구하지 않는다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코드에 등장하는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상수들을 한곳에 모아서 관리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.’</a:t>
            </a: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28904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매크로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상수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매크로 해제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매크로 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연산자와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##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연산자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⑤ 미리 정의된 매크로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2687654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(5/18)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매크로 상수의 해제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400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전처리기 지시자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ko-KR" altLang="en-US" dirty="0" smtClean="0"/>
              <a:t>매크로의 선언을 해제하기 위해서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undef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해제할 매크로 이름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ko-KR" altLang="en-US" dirty="0" smtClean="0"/>
              <a:t>해제할 매크로 이름 지정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미리 정의된 매크로 상수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 descr="C:\Documents and Settings\Gubug\바탕 화면\C언어 강의자료\re_c_\PART3\P3-Ch05_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916832"/>
            <a:ext cx="4032448" cy="16894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2836" y="1236861"/>
            <a:ext cx="7565588" cy="53553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 define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MAX 100         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정수형 매크로 상수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 define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PI 3.14            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err="1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실수형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매크로 상수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a=3;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printf(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변경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전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: %d, %lf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MAX, PI);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#undef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MAX            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매크로 해제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#undef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PI                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매크로 해제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#define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MAX 1000    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매크로 상수 재정의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#define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PI 3.141592   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매크로 상수 재정의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변경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후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: %d, %lf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MAX, PI);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(6/18)---[5-4.c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28904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매크로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상수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매크로 해제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매크로 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연산자와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##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연산자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⑤ 미리 정의된 매크로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3421299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(7/18)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367484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매크로 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전처리기 지시자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ko-KR" altLang="en-US" dirty="0" smtClean="0"/>
              <a:t>매크로 함수를 선언하기 위해서 </a:t>
            </a:r>
            <a:r>
              <a:rPr lang="en-US" altLang="ko-KR" dirty="0" smtClean="0"/>
              <a:t>#define</a:t>
            </a:r>
            <a:r>
              <a:rPr lang="ko-KR" altLang="en-US" dirty="0" smtClean="0"/>
              <a:t>을 지정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매크로 함수 이름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ko-KR" altLang="en-US" dirty="0" smtClean="0"/>
              <a:t>사용될 매크로 함수의 이름을 지정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함수의 기능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ko-KR" altLang="en-US" dirty="0" smtClean="0"/>
              <a:t>매크로 함수 이름에 치환되는 함수의 기능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특징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sz="2000" dirty="0" smtClean="0"/>
              <a:t>단순히 치환하기만 하므로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실제로 함수는 아님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매개변수의 자료형을 신경 쓰지 않음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자료형의 독립성 보장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4098" name="Picture 2" descr="C:\Documents and Settings\Gubug\바탕 화면\C언어 강의자료\re_c_\PART3\P3-Ch05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5596654" cy="16561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2836" y="1236861"/>
            <a:ext cx="7565588" cy="53553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MUL(x, y) x*y            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매크로 함수 정의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a, b;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c, d;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두개의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정수를 입력하세요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scanf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d%d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&amp;a, &amp;b);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"%d * %d = %d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a, b, MUL(a, b));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매크로 함수 호출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두개의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실수를 입력하세요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scanf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lf%lf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&amp;c, &amp;d);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printf(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"%lf * %lf = %lf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c, d, MUL(c, d));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매크로 함수 호출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(8/18)---[5-5.c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(9/18)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dirty="0" smtClean="0"/>
              <a:t>매크로 함수의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장점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함수의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인자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매개변수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에 대한 자료형의 독립성 보장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속도가 빠름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매크로 함수의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단점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매크로 함수 내부에서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자기 자신을 호출할 수 없음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한 줄이나 두 줄 정도의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간단한 내용만 매크로 함수로 정의해야 함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(10/18)---[5-6.c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00034" y="1428736"/>
            <a:ext cx="7500990" cy="501675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#include &lt;stdio.h&gt;</a:t>
            </a:r>
          </a:p>
          <a:p>
            <a:endParaRPr lang="es-ES" altLang="ko-KR" sz="1600" dirty="0" smtClean="0"/>
          </a:p>
          <a:p>
            <a:r>
              <a:rPr lang="es-ES" altLang="ko-KR" sz="1600" b="1" dirty="0" smtClean="0"/>
              <a:t>#define  MUL(x, y)  x*y    	// </a:t>
            </a:r>
            <a:r>
              <a:rPr lang="ko-KR" altLang="en-US" sz="1600" b="1" dirty="0" smtClean="0"/>
              <a:t>매크로함수</a:t>
            </a:r>
          </a:p>
          <a:p>
            <a:r>
              <a:rPr lang="en-US" altLang="ko-KR" sz="1600" b="1" dirty="0" smtClean="0"/>
              <a:t>int </a:t>
            </a:r>
            <a:r>
              <a:rPr lang="en-US" altLang="ko-KR" sz="1600" b="1" dirty="0" err="1" smtClean="0"/>
              <a:t>mul</a:t>
            </a:r>
            <a:r>
              <a:rPr lang="en-US" altLang="ko-KR" sz="1600" b="1" dirty="0" smtClean="0"/>
              <a:t>(x, y);		// </a:t>
            </a:r>
            <a:r>
              <a:rPr lang="ko-KR" altLang="en-US" sz="1600" b="1" dirty="0" smtClean="0"/>
              <a:t>일반함수선언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int main(void)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 int a, b;</a:t>
            </a:r>
          </a:p>
          <a:p>
            <a:r>
              <a:rPr lang="en-US" altLang="ko-KR" sz="1600" dirty="0" smtClean="0"/>
              <a:t>   printf("</a:t>
            </a:r>
            <a:r>
              <a:rPr lang="ko-KR" altLang="en-US" sz="1600" dirty="0" smtClean="0"/>
              <a:t>두 개의 정수를 입력 하세요</a:t>
            </a:r>
            <a:r>
              <a:rPr lang="en-US" altLang="ko-KR" sz="1600" dirty="0" smtClean="0"/>
              <a:t>: ");</a:t>
            </a:r>
          </a:p>
          <a:p>
            <a:r>
              <a:rPr lang="en-US" altLang="ko-KR" sz="1600" dirty="0" smtClean="0"/>
              <a:t>   scanf("%d %d", &amp;a, &amp;b);</a:t>
            </a:r>
          </a:p>
          <a:p>
            <a:r>
              <a:rPr lang="ko-KR" altLang="en-US" sz="1600" dirty="0" smtClean="0"/>
              <a:t>		</a:t>
            </a:r>
          </a:p>
          <a:p>
            <a:r>
              <a:rPr lang="en-US" altLang="ko-KR" sz="1600" dirty="0" smtClean="0"/>
              <a:t>   printf("</a:t>
            </a:r>
            <a:r>
              <a:rPr lang="ko-KR" altLang="en-US" sz="1600" dirty="0" smtClean="0"/>
              <a:t>매크로함수호출결과</a:t>
            </a:r>
            <a:r>
              <a:rPr lang="en-US" altLang="ko-KR" sz="1600" dirty="0" smtClean="0"/>
              <a:t>: %d \n",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MUL(a+1, b+1) </a:t>
            </a:r>
            <a:r>
              <a:rPr lang="en-US" altLang="ko-KR" sz="1600" dirty="0" smtClean="0"/>
              <a:t>);	// </a:t>
            </a:r>
            <a:r>
              <a:rPr lang="ko-KR" altLang="en-US" sz="1600" dirty="0" smtClean="0"/>
              <a:t>매크로함수호출</a:t>
            </a:r>
          </a:p>
          <a:p>
            <a:r>
              <a:rPr lang="en-US" altLang="ko-KR" sz="1600" dirty="0" smtClean="0"/>
              <a:t>   printf("</a:t>
            </a:r>
            <a:r>
              <a:rPr lang="ko-KR" altLang="en-US" sz="1600" dirty="0" smtClean="0"/>
              <a:t>일반함수호출결과</a:t>
            </a:r>
            <a:r>
              <a:rPr lang="en-US" altLang="ko-KR" sz="1600" dirty="0" smtClean="0"/>
              <a:t>: %d \n", </a:t>
            </a:r>
            <a:r>
              <a:rPr lang="en-US" altLang="ko-KR" sz="1600" b="1" dirty="0" err="1" smtClean="0">
                <a:solidFill>
                  <a:srgbClr val="00B050"/>
                </a:solidFill>
              </a:rPr>
              <a:t>mul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(a+1, b+1)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);	// </a:t>
            </a:r>
            <a:r>
              <a:rPr lang="ko-KR" altLang="en-US" sz="1600" dirty="0" smtClean="0"/>
              <a:t>일반함수호출</a:t>
            </a:r>
          </a:p>
          <a:p>
            <a:r>
              <a:rPr lang="en-US" altLang="ko-KR" sz="1600" dirty="0" smtClean="0"/>
              <a:t>   return 0;</a:t>
            </a:r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}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int </a:t>
            </a:r>
            <a:r>
              <a:rPr lang="en-US" altLang="ko-KR" sz="1600" dirty="0" err="1" smtClean="0"/>
              <a:t>mul</a:t>
            </a:r>
            <a:r>
              <a:rPr lang="en-US" altLang="ko-KR" sz="1600" dirty="0" smtClean="0"/>
              <a:t>(x, y)</a:t>
            </a:r>
            <a:endParaRPr lang="ko-KR" altLang="en-US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return x * y;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214950"/>
            <a:ext cx="3276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1108741" y="2185104"/>
            <a:ext cx="680952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5.1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전처리기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117097" y="3063290"/>
            <a:ext cx="680952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5.2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매크로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1120063" y="3941476"/>
            <a:ext cx="680952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1" kern="0" dirty="0" smtClean="0">
                <a:solidFill>
                  <a:sysClr val="windowText" lastClr="000000"/>
                </a:solidFill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5.3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조건부 컴파일</a:t>
            </a:r>
            <a:endParaRPr kumimoji="1" lang="en-US" altLang="ko-KR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1120063" y="4819663"/>
            <a:ext cx="680952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1" kern="0" dirty="0" smtClean="0">
                <a:solidFill>
                  <a:sysClr val="windowText" lastClr="000000"/>
                </a:solidFill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5.4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파일 분할 컴파일</a:t>
            </a:r>
            <a:endParaRPr kumimoji="1" lang="en-US" altLang="ko-KR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(11/18)---[5-6.c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문제점 발생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a+1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b+1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위치에 단순히 치환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문제점 해결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괄호를 사용</a:t>
            </a:r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2435362"/>
            <a:ext cx="7272808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cs typeface="Times New Roman"/>
              </a:rPr>
              <a:t>#define</a:t>
            </a:r>
            <a:r>
              <a:rPr lang="en-US" altLang="ko-KR" sz="2000" kern="0" dirty="0" smtClean="0">
                <a:cs typeface="Times New Roman"/>
              </a:rPr>
              <a:t> MUL(x, y) x*y</a:t>
            </a:r>
            <a:endParaRPr lang="ko-KR" altLang="ko-KR" sz="1100" kern="100" dirty="0" smtClean="0">
              <a:cs typeface="Times New Roman"/>
            </a:endParaRPr>
          </a:p>
          <a:p>
            <a:pPr algn="just"/>
            <a:r>
              <a:rPr lang="en-US" altLang="ko-KR" sz="2000" kern="0" dirty="0" smtClean="0">
                <a:cs typeface="Times New Roman"/>
              </a:rPr>
              <a:t>MUL(a+1, b+1)    </a:t>
            </a:r>
            <a:r>
              <a:rPr lang="en-US" altLang="ko-KR" sz="2000" kern="0" dirty="0" smtClean="0">
                <a:solidFill>
                  <a:srgbClr val="008000"/>
                </a:solidFill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cs typeface="Times New Roman"/>
              </a:rPr>
              <a:t>단순</a:t>
            </a:r>
            <a:r>
              <a:rPr lang="en-US" altLang="ko-KR" sz="2000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sz="2000" kern="0" dirty="0" smtClean="0">
                <a:solidFill>
                  <a:srgbClr val="008000"/>
                </a:solidFill>
                <a:cs typeface="Times New Roman"/>
              </a:rPr>
              <a:t>치환</a:t>
            </a:r>
            <a:r>
              <a:rPr lang="en-US" altLang="ko-KR" sz="2000" kern="0" dirty="0" smtClean="0">
                <a:solidFill>
                  <a:srgbClr val="008000"/>
                </a:solidFill>
                <a:cs typeface="Times New Roman"/>
              </a:rPr>
              <a:t>, a+1*b+1</a:t>
            </a:r>
            <a:endParaRPr lang="ko-KR" altLang="ko-KR" sz="1100" kern="100" dirty="0"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5418247"/>
            <a:ext cx="7272808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cs typeface="Times New Roman"/>
              </a:rPr>
              <a:t>#define</a:t>
            </a:r>
            <a:r>
              <a:rPr lang="en-US" altLang="ko-KR" sz="2000" kern="0" dirty="0" smtClean="0">
                <a:cs typeface="Times New Roman"/>
              </a:rPr>
              <a:t> MUL(x, y) ((x)*(y))</a:t>
            </a:r>
            <a:endParaRPr lang="ko-KR" altLang="ko-KR" sz="1100" kern="100" dirty="0" smtClean="0">
              <a:cs typeface="Times New Roman"/>
            </a:endParaRPr>
          </a:p>
          <a:p>
            <a:pPr algn="just"/>
            <a:r>
              <a:rPr lang="en-US" altLang="ko-KR" sz="2000" kern="0" dirty="0" smtClean="0">
                <a:cs typeface="Times New Roman"/>
              </a:rPr>
              <a:t>MUL(a+1, b+1)    </a:t>
            </a:r>
            <a:r>
              <a:rPr lang="en-US" altLang="ko-KR" sz="2000" kern="0" dirty="0" smtClean="0">
                <a:solidFill>
                  <a:srgbClr val="008000"/>
                </a:solidFill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cs typeface="Times New Roman"/>
              </a:rPr>
              <a:t>의도한</a:t>
            </a:r>
            <a:r>
              <a:rPr lang="en-US" altLang="ko-KR" sz="2000" kern="0" dirty="0" smtClean="0">
                <a:solidFill>
                  <a:srgbClr val="008000"/>
                </a:solidFill>
                <a:cs typeface="Times New Roman"/>
              </a:rPr>
              <a:t> </a:t>
            </a:r>
            <a:r>
              <a:rPr lang="ko-KR" altLang="ko-KR" sz="2000" kern="0" dirty="0" smtClean="0">
                <a:solidFill>
                  <a:srgbClr val="008000"/>
                </a:solidFill>
                <a:cs typeface="Times New Roman"/>
              </a:rPr>
              <a:t>결과</a:t>
            </a:r>
            <a:r>
              <a:rPr lang="en-US" altLang="ko-KR" sz="2000" kern="0" dirty="0" smtClean="0">
                <a:solidFill>
                  <a:srgbClr val="008000"/>
                </a:solidFill>
                <a:cs typeface="Times New Roman"/>
              </a:rPr>
              <a:t>, ((a+1)*(b+1))</a:t>
            </a:r>
            <a:endParaRPr lang="ko-KR" altLang="ko-KR" sz="1100" kern="100" dirty="0"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28904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매크로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상수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매크로 해제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매크로 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연산자와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##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연산자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⑤ 미리 정의된 매크로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4159713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(12/18)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매크로 함수의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인자를 문자열로 바꾸어 준다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##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토큰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문법 분석의 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콤마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결합 연산자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 smtClean="0"/>
              <a:t>매크로 함수 안에서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토큰을 결합하는 기능을 수행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2000802"/>
            <a:ext cx="7700108" cy="378565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sz="20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OUTPUT1(a) a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매크로 함수 정의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OUTPUT2(a) #a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매크로 함수 정의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 %d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OUTPUT1(1234) );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10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진수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1234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 %s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OUTPUT2(1234) );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문자열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1234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(13/18)---[5-7.c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929364"/>
            <a:ext cx="7700108" cy="378565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sz="20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OUTPUT1(a, b) a + b    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매크로 함수 정의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OUTPUT2(a, b) #a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"+"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#b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매크로 함수 정의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 %d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OUTPUT1(11, 22));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10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진수 덧셈 연산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 %s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OUTPUT2(11, 22));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문자열 합치기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(14/18)---[5-8.c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(15/18)---[5-9.c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7564"/>
            <a:ext cx="7988140" cy="440120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sz="20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OUTPUT(a, b, c) a ## b ## c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매크로 함수 정의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a=3;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 %d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a);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 %d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OUTPUT(a, = , 5));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매크로 함수 호출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 %d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a);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780" y="1157860"/>
            <a:ext cx="9093220" cy="520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►"/>
              <a:tabLst/>
              <a:defRPr/>
            </a:pP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배울 내용</a:t>
            </a:r>
            <a:endParaRPr kumimoji="0" lang="en-US" altLang="ko-KR" sz="2800" b="1" i="0" u="none" strike="noStrike" kern="1200" cap="none" spc="0" normalizeH="0" baseline="0" noProof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028904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매크로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상수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매크로 해제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매크로 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연산자와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##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연산자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⑤ 미리 정의된 매크로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8850" y="4879793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(16/18)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미리 정의된 매크로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 개발자의 편의를 위해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미리 정의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3568" y="2276872"/>
          <a:ext cx="7632848" cy="3402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4256"/>
                <a:gridCol w="5328592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미리 정의된 매크로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72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_ _FILE_ _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현재 소스 코드의 파일 이름을 나타내는 매크로</a:t>
                      </a:r>
                      <a:r>
                        <a:rPr lang="en-US" altLang="ko-KR" sz="1800" dirty="0" smtClean="0"/>
                        <a:t>, %s </a:t>
                      </a:r>
                      <a:r>
                        <a:rPr lang="ko-KR" altLang="en-US" sz="1800" dirty="0" smtClean="0"/>
                        <a:t>사용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72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_ _LINE_ _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현재 위치의 소스 코드의 행 번호를 나타내는 매크로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%d </a:t>
                      </a:r>
                      <a:r>
                        <a:rPr lang="ko-KR" altLang="en-US" sz="1800" baseline="0" dirty="0" smtClean="0"/>
                        <a:t>사용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72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_ _DATE_ _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현재 소스 코드의 컴파일 날짜를 나타내는 매크로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%s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사용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72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_ _TIME_ _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현재 소스 코드의 컴파일 시간을 나타내는 매크로</a:t>
                      </a:r>
                      <a:r>
                        <a:rPr lang="en-US" altLang="ko-KR" sz="1800" dirty="0" smtClean="0"/>
                        <a:t>, %s </a:t>
                      </a:r>
                      <a:r>
                        <a:rPr lang="ko-KR" altLang="en-US" sz="1800" dirty="0" smtClean="0"/>
                        <a:t>사용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(17/18)---[5-10.c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2285992"/>
            <a:ext cx="7988140" cy="3170099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sz="20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파일 이름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%s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_ _FILE_ _);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행 번호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%d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_ _LINE_ _);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컴파일 날짜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%s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_ _DATE_ _);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컴파일 시간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%s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_ _TIME_ _);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(18/18)---[5-11.c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7988140" cy="550920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sz="16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en-US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10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num1, num2, result ;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실수 두 개를 입력하세요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scanf(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"%lf %lf"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&amp;num1, &amp;num2);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result=num1 / num2;</a:t>
            </a: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</a:t>
            </a: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if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(result &gt; 0)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{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printf(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"%lf \n"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, result);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printf(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컴파일 날짜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: %s \n"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, _ _DATE_ _);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printf(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컴파일 시간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: %s \n"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, _ _TIME_ _);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printf(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파일 이름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: %s \n"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, _ _FILE_ _);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}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</a:t>
            </a:r>
            <a:r>
              <a:rPr lang="en-US" altLang="ko-KR" sz="1600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else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{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printf(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오류 발생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\n"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);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printf(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행 번호</a:t>
            </a:r>
            <a:r>
              <a:rPr lang="en-US" altLang="ko-KR" sz="1600" kern="0" dirty="0" smtClean="0">
                <a:solidFill>
                  <a:srgbClr val="A31515"/>
                </a:solidFill>
                <a:ea typeface="굴림" pitchFamily="50" charset="-127"/>
                <a:cs typeface="Times New Roman"/>
              </a:rPr>
              <a:t>: %d \n"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, _ _LINE_ _);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}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</a:t>
            </a:r>
            <a:r>
              <a:rPr lang="en-US" altLang="ko-KR" sz="1600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return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0;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5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전처리기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5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.3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조건부 컴파일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조건부 컴파일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특정 조건에 만족할 때만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코드가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컴파일</a:t>
            </a:r>
            <a:r>
              <a:rPr lang="ko-KR" altLang="en-US" dirty="0" err="1" smtClean="0"/>
              <a:t>되게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.’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매크로 상수를 검사하여 조건부 컴파일을 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3561768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#if~#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#if~#else~#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#if~#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elif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~#else~#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ifdef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ifndef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8850" y="3500438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#if ~ #endif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기본 형식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전처리 지시자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ko-KR" altLang="en-US" dirty="0" smtClean="0"/>
              <a:t>조건부 컴파일 수행 문장을 </a:t>
            </a:r>
            <a:r>
              <a:rPr lang="en-US" altLang="ko-KR" dirty="0" smtClean="0"/>
              <a:t>#if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endif</a:t>
            </a:r>
            <a:r>
              <a:rPr lang="ko-KR" altLang="en-US" dirty="0" smtClean="0"/>
              <a:t>로 묶음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조건식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dirty="0" smtClean="0"/>
              <a:t>  컴파일을 수행하기 위한 조건을 지정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컴파일 문장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ko-KR" altLang="en-US" dirty="0" smtClean="0"/>
              <a:t>조건식이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일 때 컴파일해야 하는 문장 삽입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 descr="C:\Documents and Settings\Gubug\바탕 화면\C언어 강의자료\re_c_\PART3\P3-Ch05_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283" y="1996062"/>
            <a:ext cx="8663197" cy="21530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(3/11)---[5-12.c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12638"/>
            <a:ext cx="4103316" cy="501675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&lt;stdio.h&gt;</a:t>
            </a:r>
          </a:p>
          <a:p>
            <a:pPr latinLnBrk="0"/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CODE 2</a:t>
            </a:r>
          </a:p>
          <a:p>
            <a:pPr latinLnBrk="0"/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num1=0, num2=0, result=0;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실수 </a:t>
            </a:r>
            <a:r>
              <a:rPr lang="ko-KR" altLang="ko-KR" sz="16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두개를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입력하세요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&gt;&gt;"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scanf(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"%lf %lf"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&amp;num1, &amp;num2);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(CODE==1)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result=num1 / num2;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나눗셈 결과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result);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#endif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(CODE==2)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result=num1 + num2;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덧셈 결과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result);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#endif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7752" y="1429738"/>
            <a:ext cx="3603250" cy="280076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(CODE==3)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result=num1 * num2;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곱셈 결과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result);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#endif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(CODE==4)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result=num1 - num2;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뺄셈 결과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result);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#endif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>
              <a:latin typeface="+mj-lt"/>
              <a:ea typeface="굴림" pitchFamily="50" charset="-127"/>
              <a:cs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4430134"/>
            <a:ext cx="34194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028904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#if~#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#if~#else~#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#if~#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elif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~#else~#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ifdef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ifndef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8850" y="2668811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5115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#if~#else~#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endif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기본 형식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z="4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z="4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6" name="Picture 2" descr="C:\Documents and Settings\Gubug\바탕 화면\C언어 강의자료\re_c_\PART3\P3-Ch05_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36444"/>
            <a:ext cx="8488443" cy="317850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(5/11)---[5-13.c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7988140" cy="563231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CODE 3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(CODE==1)        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실수의 나눗셈 연산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num1=0.0, num2=0.0, result=0.0;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실수 </a:t>
            </a:r>
            <a:r>
              <a:rPr lang="ko-KR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두개를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입력하세요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&gt;&gt;"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scanf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"%lf %lf"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&amp;num1, &amp;num2);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result=num1 / num2;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나눗셈 결과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result);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#else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       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정수의 덧셈 연산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num1=0, num2=0, result=0;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정수 </a:t>
            </a:r>
            <a:r>
              <a:rPr lang="ko-KR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두개를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입력하세요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&gt;&gt;"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scanf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"%d %d"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&amp;num1, &amp;num2);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result=num1 + num2;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덧셈 결과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%d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result);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</a:t>
            </a:r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endif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-32" y="1142984"/>
            <a:ext cx="9093220" cy="520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►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배울 내용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028904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#if~#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#if~#else~#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#if~#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elif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~#else~#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ifdef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ifndef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8850" y="3429000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#if~#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elif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~#else~#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endif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기본 형식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170" name="Picture 2" descr="C:\Documents and Settings\Gubug\바탕 화면\C언어 강의자료\re_c_\PART3\P3-Ch05_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6768752" cy="369523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(7/11)---[5-14.c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826019"/>
            <a:ext cx="3960440" cy="403187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 include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&lt;stdio.h&gt;</a:t>
            </a:r>
          </a:p>
          <a:p>
            <a:pPr latinLnBrk="0"/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CODE 3</a:t>
            </a:r>
          </a:p>
          <a:p>
            <a:pPr latinLnBrk="0"/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num1=3.3, num2=1.1;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result=0.0;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(CODE&lt;0)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result=num1+num2;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덧셈결과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result);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#elif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(CODE==1)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result=num1 / num2;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나눗셈결과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result);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7752" y="2071678"/>
            <a:ext cx="3786214" cy="353943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#elif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(CODE==2)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result=num1 * num2;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곱셈결과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result);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#elif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(CODE==3)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result=num1 - num2;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뺄셈결과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result);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#else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프로그램종료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#endif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286248" y="3429000"/>
            <a:ext cx="428628" cy="428628"/>
          </a:xfrm>
          <a:prstGeom prst="rightArrow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err="1" smtClean="0"/>
              <a:t>전처리기</a:t>
            </a:r>
            <a:r>
              <a:rPr lang="en-US" altLang="ko-KR" sz="2000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전처리와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전처리기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00B050"/>
                </a:solidFill>
              </a:rPr>
              <a:t>전처리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소스파일을 컴파일 하기 전</a:t>
            </a:r>
            <a:r>
              <a:rPr lang="ko-KR" altLang="en-US" dirty="0" smtClean="0"/>
              <a:t>에 먼저 처리해야 하는 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00B050"/>
                </a:solidFill>
              </a:rPr>
              <a:t>전처리기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전처리를 수행</a:t>
            </a:r>
            <a:r>
              <a:rPr lang="ko-KR" altLang="en-US" dirty="0" smtClean="0"/>
              <a:t>하는 장치</a:t>
            </a:r>
            <a:r>
              <a:rPr lang="en-US" altLang="ko-KR" dirty="0" smtClean="0"/>
              <a:t>(# </a:t>
            </a:r>
            <a:r>
              <a:rPr lang="ko-KR" altLang="en-US" dirty="0" smtClean="0"/>
              <a:t>문자로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예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전처리 지시자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dirty="0" smtClean="0"/>
              <a:t>#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include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헤더 파일을 인클루드</a:t>
            </a:r>
            <a:endParaRPr lang="en-US" altLang="ko-KR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ko-KR" dirty="0" smtClean="0"/>
              <a:t>#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매크로 상수를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C:\Documents and Settings\Gubug\바탕 화면\C언어 강의자료\re_c_\PART3\P3-Ch05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540" y="2143116"/>
            <a:ext cx="8268283" cy="6480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028904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#if~#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#if~#else~#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#if~#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elif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~#else~#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ifdef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ifndef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~#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endif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8850" y="4140870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ifdef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~ #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endif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 기본 형식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4" name="Picture 2" descr="C:\Documents and Settings\Gubug\바탕 화면\C언어 강의자료\re_c_\PART3\P3-Ch05_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95838"/>
            <a:ext cx="8606121" cy="207617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428728" y="5214950"/>
            <a:ext cx="6286544" cy="33855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매크로 상수 </a:t>
            </a:r>
            <a:r>
              <a:rPr lang="en-US" altLang="ko-KR" sz="1600" b="1" dirty="0" smtClean="0"/>
              <a:t>ADD</a:t>
            </a:r>
            <a:r>
              <a:rPr lang="ko-KR" altLang="en-US" sz="1600" b="1" dirty="0" smtClean="0"/>
              <a:t>가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정의 되어 있다면 </a:t>
            </a:r>
            <a:r>
              <a:rPr lang="ko-KR" altLang="en-US" sz="1600" b="1" dirty="0" smtClean="0"/>
              <a:t>조건부 컴파일을 수행한다</a:t>
            </a:r>
            <a:r>
              <a:rPr lang="en-US" altLang="ko-KR" sz="1600" b="1" dirty="0" smtClean="0"/>
              <a:t>.’</a:t>
            </a:r>
            <a:endParaRPr lang="ko-KR" altLang="en-US" sz="1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2193" y="1260551"/>
            <a:ext cx="7988140" cy="552202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ADD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MUL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num1=3.3, num2=1.1;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result=0.0;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#</a:t>
            </a:r>
            <a:r>
              <a:rPr lang="en-US" altLang="ko-KR" b="1" kern="0" dirty="0" err="1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ifdef</a:t>
            </a: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 ADD</a:t>
            </a:r>
            <a:endParaRPr lang="ko-KR" altLang="ko-KR" b="1" kern="100" dirty="0" smtClean="0">
              <a:solidFill>
                <a:srgbClr val="FF000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result=num1 + num2;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"ADD(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덧셈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) 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결과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result);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</a:t>
            </a:r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endif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</a:t>
            </a:r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ifdef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MUL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result=num1 * num2;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"MUL(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곱셈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) 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결과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result);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</a:t>
            </a:r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endif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>
              <a:lnSpc>
                <a:spcPct val="98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(9/11)---[5-15.c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ifndef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~ #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endif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 기본 형식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z="7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8" name="Picture 2" descr="C:\Documents and Settings\Gubug\바탕 화면\C언어 강의자료\re_c_\PART3\P3-Ch05_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786" y="1988839"/>
            <a:ext cx="8590360" cy="2088233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285852" y="5000636"/>
            <a:ext cx="6786610" cy="33855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‘</a:t>
            </a:r>
            <a:r>
              <a:rPr lang="ko-KR" altLang="en-US" sz="1600" b="1" dirty="0" smtClean="0"/>
              <a:t>매크로 상수 </a:t>
            </a:r>
            <a:r>
              <a:rPr lang="en-US" altLang="ko-KR" sz="1600" b="1" dirty="0" smtClean="0"/>
              <a:t>ADD</a:t>
            </a:r>
            <a:r>
              <a:rPr lang="ko-KR" altLang="en-US" sz="1600" b="1" dirty="0" smtClean="0"/>
              <a:t>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정의 되어 있지 않다면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600" b="1" dirty="0" smtClean="0"/>
              <a:t>조건부 컴파일을 수행한다</a:t>
            </a:r>
            <a:r>
              <a:rPr lang="en-US" altLang="ko-KR" sz="1600" b="1" dirty="0" smtClean="0"/>
              <a:t>.’</a:t>
            </a:r>
            <a:endParaRPr lang="ko-KR" altLang="en-US" sz="1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smtClean="0"/>
              <a:t>조건부 컴파일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(11/11)---[5-16.c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341200"/>
            <a:ext cx="4357718" cy="501675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#include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돋움" pitchFamily="50" charset="-127"/>
                <a:cs typeface="Times New Roman"/>
              </a:rPr>
              <a:t>&lt;</a:t>
            </a:r>
            <a:r>
              <a:rPr lang="en-US" altLang="ko-KR" sz="1600" kern="0" dirty="0" err="1" smtClean="0">
                <a:solidFill>
                  <a:srgbClr val="A31515"/>
                </a:solidFill>
                <a:latin typeface="+mj-lt"/>
                <a:ea typeface="돋움" pitchFamily="50" charset="-127"/>
                <a:cs typeface="Times New Roman"/>
              </a:rPr>
              <a:t>stdio.h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돋움" pitchFamily="50" charset="-127"/>
                <a:cs typeface="Times New Roman"/>
              </a:rPr>
              <a:t>&gt;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endParaRPr lang="en-US" altLang="ko-KR" sz="1600" kern="0" dirty="0" smtClean="0">
              <a:solidFill>
                <a:srgbClr val="0000FF"/>
              </a:solidFill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#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ifndef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ADD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#define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ADD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#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endif</a:t>
            </a:r>
            <a:endParaRPr lang="en-US" altLang="ko-KR" sz="1600" kern="0" dirty="0" smtClean="0">
              <a:solidFill>
                <a:srgbClr val="0000FF"/>
              </a:solidFill>
              <a:latin typeface="+mj-lt"/>
              <a:ea typeface="돋움" pitchFamily="50" charset="-127"/>
              <a:cs typeface="Times New Roman"/>
            </a:endParaRPr>
          </a:p>
          <a:p>
            <a:pPr latinLnBrk="0"/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#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ifndef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MUL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#define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MUL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#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endif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endParaRPr lang="en-US" altLang="ko-KR" sz="1600" kern="0" dirty="0" smtClean="0">
              <a:solidFill>
                <a:srgbClr val="0000FF"/>
              </a:solidFill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main(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void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)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num1=3.3, num2=1.1;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result=0.0;</a:t>
            </a: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ea typeface="돋움" pitchFamily="50" charset="-127"/>
                <a:cs typeface="Times New Roman"/>
              </a:rPr>
              <a:t>   </a:t>
            </a: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ea typeface="돋움" pitchFamily="50" charset="-127"/>
                <a:cs typeface="Times New Roman"/>
              </a:rPr>
              <a:t>   #ifdef</a:t>
            </a:r>
            <a:r>
              <a:rPr lang="en-US" altLang="ko-KR" sz="1600" kern="0" dirty="0" smtClean="0">
                <a:ea typeface="돋움" pitchFamily="50" charset="-127"/>
                <a:cs typeface="Times New Roman"/>
              </a:rPr>
              <a:t> ADD</a:t>
            </a:r>
            <a:endParaRPr lang="ko-KR" altLang="ko-KR" sz="1600" kern="100" dirty="0" smtClean="0"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돋움" pitchFamily="50" charset="-127"/>
                <a:cs typeface="Times New Roman"/>
              </a:rPr>
              <a:t>      result=num1 + num2;</a:t>
            </a:r>
            <a:endParaRPr lang="ko-KR" altLang="ko-KR" sz="1600" kern="100" dirty="0" smtClean="0"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돋움" pitchFamily="50" charset="-127"/>
                <a:cs typeface="Times New Roman"/>
              </a:rPr>
              <a:t>      printf(</a:t>
            </a:r>
            <a:r>
              <a:rPr lang="en-US" altLang="ko-KR" sz="1600" kern="0" dirty="0" smtClean="0">
                <a:solidFill>
                  <a:srgbClr val="A31515"/>
                </a:solidFill>
                <a:ea typeface="돋움" pitchFamily="50" charset="-127"/>
                <a:cs typeface="Times New Roman"/>
              </a:rPr>
              <a:t>"ADD(</a:t>
            </a:r>
            <a:r>
              <a:rPr lang="ko-KR" altLang="ko-KR" sz="1600" kern="0" dirty="0" smtClean="0">
                <a:solidFill>
                  <a:srgbClr val="A31515"/>
                </a:solidFill>
                <a:ea typeface="돋움" pitchFamily="50" charset="-127"/>
                <a:cs typeface="Times New Roman"/>
              </a:rPr>
              <a:t>덧셈</a:t>
            </a:r>
            <a:r>
              <a:rPr lang="en-US" altLang="ko-KR" sz="1600" kern="0" dirty="0" smtClean="0">
                <a:solidFill>
                  <a:srgbClr val="A31515"/>
                </a:solidFill>
                <a:ea typeface="돋움" pitchFamily="50" charset="-127"/>
                <a:cs typeface="Times New Roman"/>
              </a:rPr>
              <a:t>) </a:t>
            </a:r>
            <a:r>
              <a:rPr lang="ko-KR" altLang="ko-KR" sz="1600" kern="0" dirty="0" smtClean="0">
                <a:solidFill>
                  <a:srgbClr val="A31515"/>
                </a:solidFill>
                <a:ea typeface="돋움" pitchFamily="50" charset="-127"/>
                <a:cs typeface="Times New Roman"/>
              </a:rPr>
              <a:t>결과</a:t>
            </a:r>
            <a:r>
              <a:rPr lang="en-US" altLang="ko-KR" sz="1600" kern="0" dirty="0" smtClean="0">
                <a:solidFill>
                  <a:srgbClr val="A31515"/>
                </a:solidFill>
                <a:ea typeface="돋움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ea typeface="돋움" pitchFamily="50" charset="-127"/>
                <a:cs typeface="Times New Roman"/>
              </a:rPr>
              <a:t>, result);</a:t>
            </a:r>
            <a:endParaRPr lang="ko-KR" altLang="ko-KR" sz="1600" kern="100" dirty="0" smtClean="0"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돋움" pitchFamily="50" charset="-127"/>
                <a:cs typeface="Times New Roman"/>
              </a:rPr>
              <a:t>   </a:t>
            </a:r>
            <a:r>
              <a:rPr lang="en-US" altLang="ko-KR" sz="1600" kern="0" dirty="0" smtClean="0">
                <a:solidFill>
                  <a:srgbClr val="0000FF"/>
                </a:solidFill>
                <a:ea typeface="돋움" pitchFamily="50" charset="-127"/>
                <a:cs typeface="Times New Roman"/>
              </a:rPr>
              <a:t>#endif</a:t>
            </a:r>
            <a:endParaRPr lang="ko-KR" altLang="ko-KR" sz="1600" kern="100" dirty="0" smtClean="0">
              <a:ea typeface="돋움" pitchFamily="50" charset="-127"/>
              <a:cs typeface="Times New Roman"/>
            </a:endParaRPr>
          </a:p>
          <a:p>
            <a:pPr latinLnBrk="0"/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108" y="1357298"/>
            <a:ext cx="4235559" cy="181588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    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#ifdef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MUL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 result=num1 * num2;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돋움" pitchFamily="50" charset="-127"/>
                <a:cs typeface="Times New Roman"/>
              </a:rPr>
              <a:t>"MUL(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돋움" pitchFamily="50" charset="-127"/>
                <a:cs typeface="Times New Roman"/>
              </a:rPr>
              <a:t>곱셈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돋움" pitchFamily="50" charset="-127"/>
                <a:cs typeface="Times New Roman"/>
              </a:rPr>
              <a:t>) 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돋움" pitchFamily="50" charset="-127"/>
                <a:cs typeface="Times New Roman"/>
              </a:rPr>
              <a:t>결과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돋움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, result);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#endif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return</a:t>
            </a:r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 0;</a:t>
            </a:r>
            <a:endParaRPr lang="ko-KR" altLang="ko-KR" sz="160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algn="just"/>
            <a:r>
              <a:rPr lang="en-US" altLang="ko-KR" sz="1600" kern="0" dirty="0" smtClean="0">
                <a:latin typeface="+mj-lt"/>
                <a:ea typeface="돋움" pitchFamily="50" charset="-127"/>
                <a:cs typeface="Times New Roman"/>
              </a:rPr>
              <a:t>}</a:t>
            </a:r>
            <a:endParaRPr lang="ko-KR" altLang="ko-KR" sz="1600" kern="100" dirty="0">
              <a:latin typeface="+mj-lt"/>
              <a:ea typeface="돋움" pitchFamily="50" charset="-127"/>
              <a:cs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357694"/>
            <a:ext cx="345169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아래쪽 화살표 6"/>
          <p:cNvSpPr/>
          <p:nvPr/>
        </p:nvSpPr>
        <p:spPr>
          <a:xfrm>
            <a:off x="6500826" y="3357562"/>
            <a:ext cx="571504" cy="642942"/>
          </a:xfrm>
          <a:prstGeom prst="downArrow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5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.4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파일 분할 컴파일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(1/19)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파일 분할 컴파일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‘</a:t>
            </a:r>
            <a:r>
              <a:rPr lang="ko-KR" altLang="en-US" b="1" dirty="0" smtClean="0"/>
              <a:t>여러 개의 파일로 분할된 프로그램을 실행할 때 수행 한다</a:t>
            </a:r>
            <a:r>
              <a:rPr lang="en-US" altLang="ko-KR" b="1" dirty="0" smtClean="0"/>
              <a:t>.’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00B050"/>
                </a:solidFill>
              </a:rPr>
              <a:t>파일 분할의 장점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프로그램의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생산성이 높아진다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2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파일 단위로 에러를 수정</a:t>
            </a:r>
            <a:r>
              <a:rPr lang="ko-KR" altLang="en-US" sz="2000" b="1" dirty="0" smtClean="0"/>
              <a:t>할 수 있다</a:t>
            </a:r>
            <a:r>
              <a:rPr lang="en-US" altLang="ko-KR" sz="2000" b="1" dirty="0" smtClean="0"/>
              <a:t>.’</a:t>
            </a:r>
          </a:p>
          <a:p>
            <a:pPr lvl="2">
              <a:lnSpc>
                <a:spcPct val="150000"/>
              </a:lnSpc>
            </a:pP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기능의 응집도가 높아져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유지 보수 용이하다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28904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파일 분할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접근 금지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static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키워드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#include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를 이용한 사용자 헤더 파일 만들기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1961705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1786488"/>
            <a:ext cx="7988140" cy="378565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sz="20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a=6, b=3;        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전역변수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a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와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b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를 선언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result=0;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result=a + b;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덧셈 결과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%d \</a:t>
            </a:r>
            <a:r>
              <a:rPr lang="en-US" altLang="ko-KR" sz="20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n"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,result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(2/19)---[5-17.c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(3/19)---[5-17.c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439492"/>
          </a:xfrm>
        </p:spPr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Picture 2" descr="C:\Documents and Settings\Gubug\바탕 화면\C언어 강의자료\re_c_\PART3\P3-Ch05_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153" y="1693280"/>
            <a:ext cx="8640000" cy="4307488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549438" y="5297405"/>
            <a:ext cx="500066" cy="35719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132355" y="5346809"/>
            <a:ext cx="1285884" cy="2857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214414" y="5643578"/>
            <a:ext cx="1643074" cy="2857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smtClean="0"/>
              <a:t>전처리기</a:t>
            </a:r>
            <a:r>
              <a:rPr lang="en-US" altLang="ko-KR" sz="2000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(2/2)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484784"/>
          <a:ext cx="8064896" cy="46085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2985"/>
                <a:gridCol w="5521911"/>
              </a:tblGrid>
              <a:tr h="467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전처리기</a:t>
                      </a:r>
                      <a:r>
                        <a:rPr lang="ko-KR" altLang="en-US" sz="1800" dirty="0" smtClean="0"/>
                        <a:t> 지시자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26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#include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헤더 파일을 </a:t>
                      </a:r>
                      <a:r>
                        <a:rPr lang="ko-KR" altLang="en-US" sz="1800" dirty="0" err="1" smtClean="0"/>
                        <a:t>인클루드하는</a:t>
                      </a:r>
                      <a:r>
                        <a:rPr lang="ko-KR" altLang="en-US" sz="1800" dirty="0" smtClean="0"/>
                        <a:t> 기능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26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#define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매크로를 정의하는 기능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26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#</a:t>
                      </a:r>
                      <a:r>
                        <a:rPr lang="en-US" altLang="ko-KR" sz="1800" dirty="0" err="1" smtClean="0"/>
                        <a:t>undef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이미 정의된 매크로를 해제하는 기능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8183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#if, #</a:t>
                      </a:r>
                      <a:r>
                        <a:rPr lang="en-US" altLang="ko-KR" sz="1800" dirty="0" err="1" smtClean="0"/>
                        <a:t>elif</a:t>
                      </a:r>
                      <a:r>
                        <a:rPr lang="en-US" altLang="ko-KR" sz="1800" dirty="0" smtClean="0"/>
                        <a:t>, #else, #</a:t>
                      </a:r>
                      <a:r>
                        <a:rPr lang="en-US" altLang="ko-KR" sz="1800" dirty="0" err="1" smtClean="0"/>
                        <a:t>endif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조건에 따라 </a:t>
                      </a:r>
                      <a:r>
                        <a:rPr lang="ko-KR" altLang="en-US" sz="1800" dirty="0" err="1" smtClean="0"/>
                        <a:t>컴파일하는</a:t>
                      </a:r>
                      <a:r>
                        <a:rPr lang="ko-KR" altLang="en-US" sz="1800" dirty="0" smtClean="0"/>
                        <a:t> 기능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26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#</a:t>
                      </a:r>
                      <a:r>
                        <a:rPr lang="en-US" altLang="ko-KR" sz="1800" dirty="0" err="1" smtClean="0"/>
                        <a:t>ifdef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매크로가 정의된 경우에 </a:t>
                      </a:r>
                      <a:r>
                        <a:rPr lang="ko-KR" altLang="en-US" sz="1800" dirty="0" err="1" smtClean="0"/>
                        <a:t>컴파일하는</a:t>
                      </a:r>
                      <a:r>
                        <a:rPr lang="ko-KR" altLang="en-US" sz="1800" dirty="0" smtClean="0"/>
                        <a:t> 기능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8183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#</a:t>
                      </a:r>
                      <a:r>
                        <a:rPr lang="en-US" altLang="ko-KR" sz="1800" dirty="0" err="1" smtClean="0"/>
                        <a:t>ifndef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매크로가 정의되지 않은 경우에 </a:t>
                      </a:r>
                      <a:r>
                        <a:rPr lang="ko-KR" altLang="en-US" sz="1800" dirty="0" err="1" smtClean="0"/>
                        <a:t>컴파일하는</a:t>
                      </a:r>
                      <a:r>
                        <a:rPr lang="ko-KR" altLang="en-US" sz="1800" dirty="0" smtClean="0"/>
                        <a:t> 기능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(4/19)---[5-17.c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2" descr="C:\Documents and Settings\Gubug\바탕 화면\C언어 강의자료\re_c_\PART3\P3-Ch05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363" y="1627090"/>
            <a:ext cx="8640000" cy="4585567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593506" y="5500702"/>
            <a:ext cx="428628" cy="357190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132355" y="5561123"/>
            <a:ext cx="1285884" cy="285752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203397" y="5813824"/>
            <a:ext cx="989115" cy="33855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39613" y="2643182"/>
            <a:ext cx="2357454" cy="33855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2193" y="1528331"/>
            <a:ext cx="7988140" cy="470898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sz="20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num1=10, num2=20;    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전역 변수 선언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add(num1, num2)    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함수 정의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덧셈 연산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%d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, num1 + num2);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add(num1, num2);           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함수 호출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(5/19)---[5-18.c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Gubug\바탕 화면\C언어 강의자료\re_c_\PART3\P3-Ch05_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990" y="1571612"/>
            <a:ext cx="8640000" cy="456728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(6/19)---[5-18.c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22250" y="1561408"/>
            <a:ext cx="9093220" cy="5439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00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2521" y="5456811"/>
            <a:ext cx="500066" cy="35719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395973" y="5769933"/>
            <a:ext cx="1643074" cy="2857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Gubug\바탕 화면\C언어 강의자료\re_c_\PART3\P3-Ch05_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18112"/>
            <a:ext cx="8640000" cy="513522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(7/19)---[5-18.c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71472" y="5750350"/>
            <a:ext cx="428628" cy="357190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357555" y="6072206"/>
            <a:ext cx="928694" cy="33855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28904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파일 분할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접근 금지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static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키워드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#include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를 이용한 사용자 헤더 파일 만들기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2708920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(8/19)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접근 금지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static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키워드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‘extern </a:t>
            </a:r>
            <a:r>
              <a:rPr lang="ko-KR" altLang="en-US" dirty="0" smtClean="0"/>
              <a:t>키워드로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외부의 변수나 함수를 참조</a:t>
            </a:r>
            <a:r>
              <a:rPr lang="ko-KR" altLang="en-US" dirty="0" smtClean="0"/>
              <a:t>할 수 없도록 한다</a:t>
            </a:r>
            <a:r>
              <a:rPr lang="en-US" altLang="ko-KR" dirty="0" smtClean="0"/>
              <a:t>.’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93" y="2285992"/>
            <a:ext cx="7988140" cy="147732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static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num1=10, num2=20;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static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전역 변수 선언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static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add(num1, num2)  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static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함수 선언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덧셈 연산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%d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num1 + num2);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r>
              <a:rPr lang="en-US" altLang="ko-KR" kern="10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193" y="3847145"/>
            <a:ext cx="7988140" cy="286232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</a:p>
          <a:p>
            <a:pPr latinLnBrk="0"/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extern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num1, num2;                    </a:t>
            </a: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en-US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에러</a:t>
            </a:r>
            <a:endParaRPr lang="ko-KR" altLang="ko-KR" b="1" kern="100" dirty="0" smtClean="0">
              <a:solidFill>
                <a:srgbClr val="FF000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extern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add(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num1,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num2);   </a:t>
            </a: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en-US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에러</a:t>
            </a:r>
            <a:endParaRPr lang="en-US" altLang="ko-KR" b="1" kern="0" dirty="0" smtClean="0">
              <a:solidFill>
                <a:srgbClr val="FF000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add(num1, num2);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2330" y="2357430"/>
            <a:ext cx="1500198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5-19-1.c</a:t>
            </a:r>
            <a:endParaRPr lang="ko-KR" altLang="en-US" sz="1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072330" y="3912713"/>
            <a:ext cx="1500198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5-19-2.c</a:t>
            </a:r>
            <a:endParaRPr lang="ko-KR" altLang="en-US" sz="1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28904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파일 분할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접근 금지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static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키워드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#include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를 이용한 사용자 헤더 파일 만들기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3429000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(9/19)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8985716" cy="5200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#include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를 이용한 사용자 헤더 파일 만들기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#include &lt;</a:t>
            </a:r>
            <a:r>
              <a:rPr lang="ko-KR" altLang="en-US" b="1" dirty="0" smtClean="0">
                <a:solidFill>
                  <a:srgbClr val="00B050"/>
                </a:solidFill>
              </a:rPr>
              <a:t>표준 라이브러리</a:t>
            </a:r>
            <a:r>
              <a:rPr lang="en-US" altLang="ko-KR" b="1" dirty="0" smtClean="0">
                <a:solidFill>
                  <a:srgbClr val="00B050"/>
                </a:solidFill>
              </a:rPr>
              <a:t>&gt;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B050"/>
                </a:solidFill>
              </a:rPr>
              <a:t>예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) </a:t>
            </a: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&gt;, #include &lt;</a:t>
            </a:r>
            <a:r>
              <a:rPr lang="en-US" altLang="ko-KR" sz="2000" dirty="0" err="1" smtClean="0"/>
              <a:t>string.h</a:t>
            </a:r>
            <a:r>
              <a:rPr lang="en-US" altLang="ko-KR" sz="2000" dirty="0" smtClean="0"/>
              <a:t>&gt;, #include &lt;</a:t>
            </a:r>
            <a:r>
              <a:rPr lang="en-US" altLang="ko-KR" sz="2000" dirty="0" err="1" smtClean="0"/>
              <a:t>stdlib.h</a:t>
            </a:r>
            <a:r>
              <a:rPr lang="en-US" altLang="ko-KR" sz="2000" dirty="0" smtClean="0"/>
              <a:t>&gt;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#include “</a:t>
            </a:r>
            <a:r>
              <a:rPr lang="ko-KR" altLang="en-US" b="1" dirty="0" smtClean="0">
                <a:solidFill>
                  <a:srgbClr val="00B050"/>
                </a:solidFill>
              </a:rPr>
              <a:t>사용자 정의 라이브러리</a:t>
            </a:r>
            <a:r>
              <a:rPr lang="en-US" altLang="ko-KR" b="1" dirty="0" smtClean="0">
                <a:solidFill>
                  <a:srgbClr val="00B050"/>
                </a:solidFill>
              </a:rPr>
              <a:t>”</a:t>
            </a:r>
          </a:p>
          <a:p>
            <a:pPr lvl="2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B050"/>
                </a:solidFill>
              </a:rPr>
              <a:t>예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) </a:t>
            </a:r>
            <a:r>
              <a:rPr lang="en-US" altLang="ko-KR" sz="2000" dirty="0" smtClean="0"/>
              <a:t>#include “myheader.h” </a:t>
            </a:r>
          </a:p>
          <a:p>
            <a:pPr lvl="3">
              <a:lnSpc>
                <a:spcPct val="150000"/>
              </a:lnSpc>
              <a:buNone/>
            </a:pPr>
            <a:r>
              <a:rPr lang="ko-KR" altLang="en-US" sz="2000" dirty="0" smtClean="0"/>
              <a:t>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 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헤더파일을 현재 소스 코드가 있는 디렉터리에서 찾아 포함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B050"/>
                </a:solidFill>
              </a:rPr>
              <a:t>예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) </a:t>
            </a:r>
            <a:r>
              <a:rPr lang="en-US" altLang="ko-KR" sz="2000" dirty="0" smtClean="0"/>
              <a:t>#include “D:\mylib\myheader.h”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dirty="0" smtClean="0"/>
              <a:t>        - </a:t>
            </a:r>
            <a:r>
              <a:rPr lang="ko-KR" altLang="en-US" dirty="0" smtClean="0"/>
              <a:t>절대 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헤더파일을 설정된 경로에서 찾아 포함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(10/19)---[5-20.c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296733"/>
            <a:ext cx="7988140" cy="534697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&lt;stdio.h&gt;</a:t>
            </a:r>
          </a:p>
          <a:p>
            <a:pPr latinLnBrk="0">
              <a:lnSpc>
                <a:spcPct val="97000"/>
              </a:lnSpc>
            </a:pP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PI 3.14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circle(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radius);       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원의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둘레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함수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선언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(2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파이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r)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area(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radius);        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원의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넓이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함수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선언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파이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r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제곱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endParaRPr lang="en-US" altLang="ko-KR" sz="1600" kern="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반지름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3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의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원의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둘레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circle(3));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반지름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3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의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원의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넓이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area(3));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circle(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radius)        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원의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둘레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정의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result=2 * PI * radius;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result;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area(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radius)        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원의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넓이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정의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result=PI * radius * radius;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7000"/>
              </a:lnSpc>
            </a:pP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result;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>
              <a:lnSpc>
                <a:spcPct val="97000"/>
              </a:lnSpc>
            </a:pP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>
              <a:latin typeface="+mj-lt"/>
              <a:ea typeface="굴림" pitchFamily="50" charset="-127"/>
              <a:cs typeface="Times New Roman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(11/19)---[</a:t>
            </a:r>
            <a:r>
              <a:rPr lang="en-US" altLang="ko-KR" sz="2400" dirty="0" smtClean="0">
                <a:solidFill>
                  <a:srgbClr val="00B050"/>
                </a:solidFill>
              </a:rPr>
              <a:t>5-20.c </a:t>
            </a:r>
            <a:r>
              <a:rPr lang="ko-KR" altLang="en-US" sz="2400" dirty="0" smtClean="0">
                <a:solidFill>
                  <a:srgbClr val="00B050"/>
                </a:solidFill>
              </a:rPr>
              <a:t>분할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188" y="1165018"/>
            <a:ext cx="7988140" cy="280076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PI 3.14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circle(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radius)        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원의 둘레 정의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result=2 * PI * radius;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result;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area(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radius)        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원의 넓이 정의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result=PI * radius * radius;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result;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826" y="4057257"/>
            <a:ext cx="7988140" cy="280076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sz="16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endParaRPr lang="en-US" altLang="ko-KR" sz="1600" kern="0" dirty="0" smtClean="0">
              <a:solidFill>
                <a:srgbClr val="A31515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extern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circle(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radius);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extern </a:t>
            </a:r>
            <a:r>
              <a:rPr lang="ko-KR" altLang="en-US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생략 가능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</a:t>
            </a: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extern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area(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radius);  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extern </a:t>
            </a:r>
            <a:r>
              <a:rPr lang="ko-KR" altLang="en-US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생략 가능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반지름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3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의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원의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둘레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circle(3) 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printf(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반지름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3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의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원의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넓이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area(3) 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r>
              <a:rPr lang="en-US" altLang="ko-KR" sz="1600" kern="10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16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72330" y="1214422"/>
            <a:ext cx="1500198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5-20-1.c</a:t>
            </a:r>
            <a:endParaRPr lang="ko-KR" altLang="en-US" sz="16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072330" y="4189386"/>
            <a:ext cx="1500198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5-20-2.c</a:t>
            </a:r>
            <a:endParaRPr lang="ko-KR" altLang="en-US" sz="16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14348" y="4555655"/>
            <a:ext cx="5000660" cy="57150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072198" y="5429264"/>
            <a:ext cx="2428892" cy="58477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B050"/>
                </a:solidFill>
              </a:rPr>
              <a:t>이 부분을 헤더파일로 만들자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!!!</a:t>
            </a:r>
            <a:endParaRPr lang="ko-KR" altLang="en-US" sz="1600" b="1" dirty="0" smtClean="0">
              <a:solidFill>
                <a:srgbClr val="00B050"/>
              </a:solidFill>
            </a:endParaRPr>
          </a:p>
        </p:txBody>
      </p:sp>
      <p:cxnSp>
        <p:nvCxnSpPr>
          <p:cNvPr id="13" name="Shape 12"/>
          <p:cNvCxnSpPr>
            <a:stCxn id="11" idx="0"/>
            <a:endCxn id="10" idx="3"/>
          </p:cNvCxnSpPr>
          <p:nvPr/>
        </p:nvCxnSpPr>
        <p:spPr>
          <a:xfrm rot="16200000" flipV="1">
            <a:off x="6206898" y="4349518"/>
            <a:ext cx="587857" cy="1571636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5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매크로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(12/19)---[</a:t>
            </a:r>
            <a:r>
              <a:rPr lang="ko-KR" altLang="en-US" sz="2400" dirty="0" smtClean="0">
                <a:solidFill>
                  <a:srgbClr val="00B050"/>
                </a:solidFill>
              </a:rPr>
              <a:t>파일 분할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r>
              <a:rPr lang="ko-KR" altLang="en-US" sz="2400" dirty="0" smtClean="0">
                <a:solidFill>
                  <a:srgbClr val="00B050"/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299" y="1181371"/>
            <a:ext cx="8708220" cy="280076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PI 3.14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circle(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radius)         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원의 둘레 정의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result=2 * PI * radius;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result;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area(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radius)          </a:t>
            </a:r>
            <a:r>
              <a:rPr lang="en-US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16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원의 넓이 정의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result=PI * radius * radius;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result;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486" y="4052990"/>
            <a:ext cx="8708220" cy="58477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extern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circle(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radius);    </a:t>
            </a:r>
            <a:r>
              <a:rPr lang="en-US" altLang="ko-KR" sz="1600" b="1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extern </a:t>
            </a:r>
            <a:r>
              <a:rPr lang="ko-KR" altLang="en-US" sz="1600" b="1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생략 가능</a:t>
            </a:r>
            <a:endParaRPr lang="ko-KR" altLang="ko-KR" sz="1600" b="1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extern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area(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radius);     </a:t>
            </a:r>
            <a:r>
              <a:rPr lang="en-US" altLang="ko-KR" sz="1600" b="1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extern </a:t>
            </a:r>
            <a:r>
              <a:rPr lang="ko-KR" altLang="en-US" sz="1600" b="1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생략 가능</a:t>
            </a:r>
            <a:endParaRPr lang="ko-KR" altLang="ko-KR" sz="1600" b="1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720565"/>
            <a:ext cx="8708220" cy="206210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&lt;stdio.h&gt;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#include "</a:t>
            </a:r>
            <a:r>
              <a:rPr lang="en-US" altLang="ko-KR" sz="1600" b="1" kern="0" dirty="0" err="1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importance.h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" </a:t>
            </a:r>
            <a:endParaRPr lang="ko-KR" altLang="ko-KR" sz="1600" b="1" kern="100" dirty="0" smtClean="0">
              <a:solidFill>
                <a:srgbClr val="FF000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반지름 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3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의 원의 둘레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circle(3));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반지름 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3</a:t>
            </a:r>
            <a:r>
              <a:rPr lang="ko-KR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의 원의 넓이</a:t>
            </a:r>
            <a:r>
              <a:rPr lang="en-US" altLang="ko-KR" sz="16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 \n"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, area(3));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86644" y="1285860"/>
            <a:ext cx="1500198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importance.c</a:t>
            </a:r>
            <a:endParaRPr lang="ko-KR" altLang="en-US" sz="16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319695" y="4167697"/>
            <a:ext cx="1500198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importance.h</a:t>
            </a:r>
            <a:endParaRPr lang="ko-KR" altLang="en-US" sz="16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319695" y="5162148"/>
            <a:ext cx="1500198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main.c</a:t>
            </a:r>
            <a:endParaRPr lang="ko-KR" altLang="en-US" sz="1600" b="1" dirty="0" smtClean="0"/>
          </a:p>
        </p:txBody>
      </p:sp>
      <p:cxnSp>
        <p:nvCxnSpPr>
          <p:cNvPr id="11" name="꺾인 연결선 10"/>
          <p:cNvCxnSpPr>
            <a:stCxn id="8" idx="1"/>
          </p:cNvCxnSpPr>
          <p:nvPr/>
        </p:nvCxnSpPr>
        <p:spPr>
          <a:xfrm rot="10800000" flipV="1">
            <a:off x="2714613" y="4336974"/>
            <a:ext cx="4605083" cy="806538"/>
          </a:xfrm>
          <a:prstGeom prst="bentConnector3">
            <a:avLst>
              <a:gd name="adj1" fmla="val 9330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(13/19)---[</a:t>
            </a:r>
            <a:r>
              <a:rPr lang="ko-KR" altLang="en-US" dirty="0" smtClean="0">
                <a:solidFill>
                  <a:srgbClr val="00B050"/>
                </a:solidFill>
              </a:rPr>
              <a:t>헤더파일 생성</a:t>
            </a:r>
            <a:r>
              <a:rPr lang="en-US" altLang="ko-KR" dirty="0" smtClean="0">
                <a:solidFill>
                  <a:srgbClr val="00B050"/>
                </a:solidFill>
              </a:rPr>
              <a:t>(1)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/>
          </a:p>
        </p:txBody>
      </p:sp>
      <p:pic>
        <p:nvPicPr>
          <p:cNvPr id="4" name="그림 3" descr="P3-Ch05_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1357298"/>
            <a:ext cx="6390541" cy="5073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(14/19)---[</a:t>
            </a:r>
            <a:r>
              <a:rPr lang="ko-KR" altLang="en-US" dirty="0" smtClean="0">
                <a:solidFill>
                  <a:srgbClr val="00B050"/>
                </a:solidFill>
              </a:rPr>
              <a:t>헤더파일 생성</a:t>
            </a:r>
            <a:r>
              <a:rPr lang="en-US" altLang="ko-KR" dirty="0" smtClean="0">
                <a:solidFill>
                  <a:srgbClr val="00B050"/>
                </a:solidFill>
              </a:rPr>
              <a:t>(2)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/>
          </a:p>
        </p:txBody>
      </p:sp>
      <p:pic>
        <p:nvPicPr>
          <p:cNvPr id="5" name="그림 4" descr="P3-Ch05_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285860"/>
            <a:ext cx="8226269" cy="53069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72862" y="5368843"/>
            <a:ext cx="741750" cy="225331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85918" y="4071942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확장자 </a:t>
            </a:r>
            <a:r>
              <a:rPr lang="en-US" altLang="ko-KR" b="1" dirty="0" smtClean="0">
                <a:solidFill>
                  <a:srgbClr val="FF0000"/>
                </a:solidFill>
              </a:rPr>
              <a:t>.h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반드시 입력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꺾인 연결선 8"/>
          <p:cNvCxnSpPr>
            <a:stCxn id="7" idx="3"/>
            <a:endCxn id="6" idx="3"/>
          </p:cNvCxnSpPr>
          <p:nvPr/>
        </p:nvCxnSpPr>
        <p:spPr>
          <a:xfrm flipH="1">
            <a:off x="2714612" y="4395108"/>
            <a:ext cx="543184" cy="1086401"/>
          </a:xfrm>
          <a:prstGeom prst="bentConnector3">
            <a:avLst>
              <a:gd name="adj1" fmla="val -42085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153993" y="2406834"/>
            <a:ext cx="428628" cy="142876"/>
          </a:xfrm>
          <a:prstGeom prst="rect">
            <a:avLst/>
          </a:prstGeom>
          <a:solidFill>
            <a:schemeClr val="accent6">
              <a:lumMod val="75000"/>
              <a:alpha val="5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(15/19)---[</a:t>
            </a:r>
            <a:r>
              <a:rPr lang="ko-KR" altLang="en-US" sz="2400" dirty="0" smtClean="0">
                <a:solidFill>
                  <a:srgbClr val="00B050"/>
                </a:solidFill>
              </a:rPr>
              <a:t>파일 분할 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500180"/>
            <a:ext cx="6547980" cy="707886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printf(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"Hello C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6869" y="2383984"/>
            <a:ext cx="6547980" cy="707886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return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0758" y="1680621"/>
            <a:ext cx="1500198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myheader1.h</a:t>
            </a:r>
            <a:endParaRPr lang="ko-KR" altLang="en-US" sz="1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201775" y="2551177"/>
            <a:ext cx="1500198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myheader2.h</a:t>
            </a:r>
            <a:endParaRPr lang="ko-KR" altLang="en-US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02205" y="3269442"/>
            <a:ext cx="6547980" cy="1323439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&lt;stdio.h&gt;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"myheader1.h"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"myheader2.h"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04544" y="3966637"/>
            <a:ext cx="1785950" cy="21431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404544" y="4279759"/>
            <a:ext cx="1785950" cy="21431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  <p:cxnSp>
        <p:nvCxnSpPr>
          <p:cNvPr id="14" name="꺾인 연결선 13"/>
          <p:cNvCxnSpPr>
            <a:stCxn id="6" idx="1"/>
            <a:endCxn id="11" idx="3"/>
          </p:cNvCxnSpPr>
          <p:nvPr/>
        </p:nvCxnSpPr>
        <p:spPr>
          <a:xfrm rot="10800000" flipV="1">
            <a:off x="4190494" y="1849898"/>
            <a:ext cx="2000264" cy="2223896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7" idx="1"/>
            <a:endCxn id="12" idx="3"/>
          </p:cNvCxnSpPr>
          <p:nvPr/>
        </p:nvCxnSpPr>
        <p:spPr>
          <a:xfrm rot="10800000" flipV="1">
            <a:off x="4190495" y="2720454"/>
            <a:ext cx="2011281" cy="1666462"/>
          </a:xfrm>
          <a:prstGeom prst="bentConnector3">
            <a:avLst>
              <a:gd name="adj1" fmla="val 23708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190758" y="3754261"/>
            <a:ext cx="1500198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mymain.c</a:t>
            </a:r>
            <a:endParaRPr lang="ko-KR" altLang="en-US" sz="16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5429256" y="5500708"/>
            <a:ext cx="2428892" cy="50006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50"/>
                </a:solidFill>
              </a:rPr>
              <a:t>정상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5286394"/>
            <a:ext cx="32861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아래쪽 화살표 19"/>
          <p:cNvSpPr/>
          <p:nvPr/>
        </p:nvSpPr>
        <p:spPr>
          <a:xfrm>
            <a:off x="4429124" y="4714890"/>
            <a:ext cx="571504" cy="42862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(16/19)---[</a:t>
            </a:r>
            <a:r>
              <a:rPr lang="ko-KR" altLang="en-US" sz="2400" dirty="0" smtClean="0">
                <a:solidFill>
                  <a:srgbClr val="00B050"/>
                </a:solidFill>
              </a:rPr>
              <a:t>파일 분할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#include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전처리 후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2" descr="C:\Documents and Settings\Gubug\바탕 화면\C언어 강의자료\re_c_\PART3\P3-Ch05_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06" y="1988840"/>
            <a:ext cx="8706049" cy="197710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5429256" y="5500708"/>
            <a:ext cx="2428892" cy="50006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50"/>
                </a:solidFill>
              </a:rPr>
              <a:t>정상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5286394"/>
            <a:ext cx="32861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아래쪽 화살표 7"/>
          <p:cNvSpPr/>
          <p:nvPr/>
        </p:nvSpPr>
        <p:spPr>
          <a:xfrm>
            <a:off x="4429124" y="4429132"/>
            <a:ext cx="571504" cy="42862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214942" y="2000240"/>
            <a:ext cx="3714776" cy="192882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(17/19)---[</a:t>
            </a:r>
            <a:r>
              <a:rPr lang="ko-KR" altLang="en-US" sz="2400" dirty="0" smtClean="0">
                <a:solidFill>
                  <a:srgbClr val="00B050"/>
                </a:solidFill>
              </a:rPr>
              <a:t>파일 분할 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500180"/>
            <a:ext cx="6547980" cy="707886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printf(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"Hello C \n"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6869" y="2383984"/>
            <a:ext cx="6547980" cy="101566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 </a:t>
            </a:r>
            <a:r>
              <a:rPr lang="en-US" altLang="ko-KR" sz="2000" kern="0" dirty="0" smtClean="0">
                <a:solidFill>
                  <a:srgbClr val="C00000"/>
                </a:solidFill>
                <a:latin typeface="+mj-lt"/>
                <a:ea typeface="굴림" pitchFamily="50" charset="-127"/>
                <a:cs typeface="Times New Roman"/>
              </a:rPr>
              <a:t>“header1.h”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return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0758" y="1680621"/>
            <a:ext cx="1500198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header1.h</a:t>
            </a:r>
            <a:endParaRPr lang="ko-KR" altLang="en-US" sz="16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201775" y="2551177"/>
            <a:ext cx="1500198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header2.h</a:t>
            </a:r>
            <a:endParaRPr lang="ko-KR" altLang="en-US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02205" y="3534321"/>
            <a:ext cx="6547980" cy="1323439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&lt;stdio.h&gt;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“header1.h"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“header2.h"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04544" y="4231516"/>
            <a:ext cx="1381638" cy="26905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404544" y="4544638"/>
            <a:ext cx="1381638" cy="26905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  <p:cxnSp>
        <p:nvCxnSpPr>
          <p:cNvPr id="14" name="꺾인 연결선 13"/>
          <p:cNvCxnSpPr>
            <a:stCxn id="6" idx="1"/>
            <a:endCxn id="11" idx="3"/>
          </p:cNvCxnSpPr>
          <p:nvPr/>
        </p:nvCxnSpPr>
        <p:spPr>
          <a:xfrm rot="10800000" flipV="1">
            <a:off x="3786182" y="1849897"/>
            <a:ext cx="2404576" cy="2516145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7" idx="1"/>
            <a:endCxn id="12" idx="3"/>
          </p:cNvCxnSpPr>
          <p:nvPr/>
        </p:nvCxnSpPr>
        <p:spPr>
          <a:xfrm rot="10800000" flipV="1">
            <a:off x="3786183" y="2720453"/>
            <a:ext cx="2415593" cy="1958711"/>
          </a:xfrm>
          <a:prstGeom prst="bentConnector3">
            <a:avLst>
              <a:gd name="adj1" fmla="val 27652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190758" y="4019140"/>
            <a:ext cx="1500198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error_main.c</a:t>
            </a:r>
            <a:endParaRPr lang="ko-KR" altLang="en-US" sz="16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3143240" y="5715016"/>
            <a:ext cx="3286148" cy="50006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50"/>
                </a:solidFill>
              </a:rPr>
              <a:t>헤더파일 중복 오류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4429124" y="5143512"/>
            <a:ext cx="571504" cy="42862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417843" y="2467255"/>
            <a:ext cx="1381638" cy="26905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  <p:cxnSp>
        <p:nvCxnSpPr>
          <p:cNvPr id="36" name="꺾인 연결선 35"/>
          <p:cNvCxnSpPr>
            <a:stCxn id="6" idx="2"/>
            <a:endCxn id="26" idx="0"/>
          </p:cNvCxnSpPr>
          <p:nvPr/>
        </p:nvCxnSpPr>
        <p:spPr>
          <a:xfrm rot="5400000">
            <a:off x="4800720" y="327118"/>
            <a:ext cx="448080" cy="3832195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(18/19)---[</a:t>
            </a:r>
            <a:r>
              <a:rPr lang="ko-KR" altLang="en-US" sz="2400" dirty="0" smtClean="0">
                <a:solidFill>
                  <a:srgbClr val="00B050"/>
                </a:solidFill>
              </a:rPr>
              <a:t>파일 분할 </a:t>
            </a:r>
            <a:r>
              <a:rPr lang="ko-KR" altLang="en-US" sz="2400" dirty="0" smtClean="0">
                <a:solidFill>
                  <a:srgbClr val="C00000"/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#include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전처리 후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2" descr="C:\Documents and Settings\Gubug\바탕 화면\C언어 강의자료\re_c_\PART3\P3-Ch05_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6984776" cy="4864203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4929190" y="5929330"/>
            <a:ext cx="3286148" cy="50006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50"/>
                </a:solidFill>
              </a:rPr>
              <a:t>헤더파일 중복 오류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6286512" y="5357826"/>
            <a:ext cx="571504" cy="42862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022662" y="2928934"/>
            <a:ext cx="3000396" cy="2214578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파일 분할 컴파일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(19/19)---[</a:t>
            </a:r>
            <a:r>
              <a:rPr lang="ko-KR" altLang="en-US" sz="2400" dirty="0" smtClean="0">
                <a:solidFill>
                  <a:srgbClr val="00B050"/>
                </a:solidFill>
              </a:rPr>
              <a:t>파일 분할 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248305"/>
            <a:ext cx="6547980" cy="147732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#ifndef HEADER</a:t>
            </a:r>
            <a:endParaRPr lang="ko-KR" altLang="ko-KR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 #define HEADER</a:t>
            </a:r>
            <a:endParaRPr lang="ko-KR" altLang="ko-KR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printf(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"Hello C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#endif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6869" y="2886033"/>
            <a:ext cx="6547980" cy="923330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“header1.h”    </a:t>
            </a: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72198" y="1680621"/>
            <a:ext cx="161875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/>
              <a:t>header1.h</a:t>
            </a:r>
            <a:endParaRPr lang="ko-KR" altLang="en-US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083215" y="3053226"/>
            <a:ext cx="161875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/>
              <a:t>header2.h</a:t>
            </a:r>
            <a:endParaRPr lang="ko-KR" alt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02205" y="4007017"/>
            <a:ext cx="6547980" cy="1200329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&lt;stdio.h&gt;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“header1.h"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“header2.h"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6408" y="4605059"/>
            <a:ext cx="1381638" cy="26905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302682" y="4901828"/>
            <a:ext cx="1381638" cy="26905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dirty="0" smtClean="0"/>
          </a:p>
        </p:txBody>
      </p:sp>
      <p:cxnSp>
        <p:nvCxnSpPr>
          <p:cNvPr id="16" name="꺾인 연결선 15"/>
          <p:cNvCxnSpPr>
            <a:stCxn id="7" idx="1"/>
            <a:endCxn id="12" idx="3"/>
          </p:cNvCxnSpPr>
          <p:nvPr/>
        </p:nvCxnSpPr>
        <p:spPr>
          <a:xfrm rot="10800000" flipV="1">
            <a:off x="3684321" y="3237891"/>
            <a:ext cx="2398895" cy="1798463"/>
          </a:xfrm>
          <a:prstGeom prst="bentConnector3">
            <a:avLst>
              <a:gd name="adj1" fmla="val 23364"/>
            </a:avLst>
          </a:prstGeom>
          <a:ln w="25400">
            <a:solidFill>
              <a:srgbClr val="00B050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072198" y="4491836"/>
            <a:ext cx="161875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/>
              <a:t>error_main.c</a:t>
            </a:r>
            <a:endParaRPr lang="ko-KR" altLang="en-US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3143240" y="6000768"/>
            <a:ext cx="3786214" cy="50006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50"/>
                </a:solidFill>
              </a:rPr>
              <a:t>헤더파일 중복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오류 해결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4429124" y="5429264"/>
            <a:ext cx="571504" cy="42862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417843" y="2969304"/>
            <a:ext cx="1381638" cy="26905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dirty="0" smtClean="0"/>
          </a:p>
        </p:txBody>
      </p:sp>
      <p:cxnSp>
        <p:nvCxnSpPr>
          <p:cNvPr id="28" name="꺾인 연결선 27"/>
          <p:cNvCxnSpPr>
            <a:stCxn id="6" idx="1"/>
            <a:endCxn id="11" idx="3"/>
          </p:cNvCxnSpPr>
          <p:nvPr/>
        </p:nvCxnSpPr>
        <p:spPr>
          <a:xfrm rot="10800000" flipV="1">
            <a:off x="3698046" y="1865286"/>
            <a:ext cx="2374152" cy="2874299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전처리기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전처리기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지시자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매크로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조건부 컴파일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파일 분할 컴파일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28904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매크로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상수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매크로 해제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매크로 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연산자와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##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연산자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⑤ 미리 정의된 매크로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1978050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(1/18)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매크로 상수의 정의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전처리기 지시자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ko-KR" altLang="en-US" dirty="0" smtClean="0"/>
              <a:t>매크로 상수를 선언하기 위해서 </a:t>
            </a:r>
            <a:r>
              <a:rPr lang="en-US" altLang="ko-KR" dirty="0" smtClean="0"/>
              <a:t>#define</a:t>
            </a:r>
            <a:r>
              <a:rPr lang="ko-KR" altLang="en-US" dirty="0" smtClean="0"/>
              <a:t>를 지정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매크로 상수 이름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ko-KR" altLang="en-US" dirty="0" smtClean="0"/>
              <a:t>매크로 상수의 이름을 지정</a:t>
            </a:r>
            <a:endParaRPr lang="en-US" altLang="ko-KR" dirty="0" smtClean="0"/>
          </a:p>
          <a:p>
            <a:pPr lvl="1"/>
            <a:r>
              <a:rPr lang="ko-KR" altLang="en-US" b="1" dirty="0" err="1" smtClean="0">
                <a:solidFill>
                  <a:srgbClr val="00B050"/>
                </a:solidFill>
              </a:rPr>
              <a:t>치환값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/>
              <a:t>매크로 상수에 치환되는 값 지정</a:t>
            </a:r>
            <a:endParaRPr lang="en-US" altLang="ko-KR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C:\Documents and Settings\Gubug\바탕 화면\C언어 강의자료\re_c_\PART3\P3-Ch05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176464" cy="17388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2836" y="1236861"/>
            <a:ext cx="7565588" cy="53553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#define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PI 3.14            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err="1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전처리기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지시자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double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area, circum, radius;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fputs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반지름을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입력하세요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stdout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scanf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"%lf"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&amp;radius);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area=PI * radius * radius;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circum=2 * PI * radius;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원의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넓이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area);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원의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둘레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%lf \n"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circum);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(2/18)---[5-2.c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30000"/>
          </a:schemeClr>
        </a:solidFill>
      </a:spPr>
      <a:bodyPr wrap="square" rtlCol="0" anchor="ctr">
        <a:noAutofit/>
      </a:bodyPr>
      <a:lstStyle>
        <a:defPPr algn="ctr">
          <a:defRPr sz="1600" dirty="0" smtClean="0"/>
        </a:defPPr>
      </a:lstStyle>
    </a:spDef>
    <a:lnDef>
      <a:spPr>
        <a:ln w="25400">
          <a:solidFill>
            <a:srgbClr val="00B05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18722</TotalTime>
  <Words>3612</Words>
  <Application>Microsoft Office PowerPoint</Application>
  <PresentationFormat>화면 슬라이드 쇼(4:3)</PresentationFormat>
  <Paragraphs>834</Paragraphs>
  <Slides>68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Office 테마</vt:lpstr>
      <vt:lpstr>-Part3- 제5장 전처리기와 파일 분할 컴파일 </vt:lpstr>
      <vt:lpstr>학습목차</vt:lpstr>
      <vt:lpstr>슬라이드 3</vt:lpstr>
      <vt:lpstr>5.1 전처리기 (1/2)</vt:lpstr>
      <vt:lpstr>5.1 전처리기 (2/2)</vt:lpstr>
      <vt:lpstr>슬라이드 6</vt:lpstr>
      <vt:lpstr>5.2 매크로</vt:lpstr>
      <vt:lpstr>5.2 매크로 (1/18)</vt:lpstr>
      <vt:lpstr>5.2 매크로 (2/18)---[5-2.c 실습]</vt:lpstr>
      <vt:lpstr>5.2 매크로 (3/18)---[5-3.c 실습]</vt:lpstr>
      <vt:lpstr>5.2 매크로 (4/18)</vt:lpstr>
      <vt:lpstr>5.2 매크로</vt:lpstr>
      <vt:lpstr>5.2 매크로 (5/18)</vt:lpstr>
      <vt:lpstr>5.2 매크로 (6/18)---[5-4.c 실습]</vt:lpstr>
      <vt:lpstr>5.2 매크로</vt:lpstr>
      <vt:lpstr>5.2 매크로 (7/18)</vt:lpstr>
      <vt:lpstr>5.2 매크로 (8/18)---[5-5.c 실습]</vt:lpstr>
      <vt:lpstr>5.2 매크로 (9/18)</vt:lpstr>
      <vt:lpstr>5.2 매크로 (10/18)---[5-6.c 실습]</vt:lpstr>
      <vt:lpstr>5.2 매크로 (11/18)---[5-6.c 분석]</vt:lpstr>
      <vt:lpstr>5.2 매크로</vt:lpstr>
      <vt:lpstr>5.2 매크로 (12/18)</vt:lpstr>
      <vt:lpstr>5.2 매크로 (13/18)---[5-7.c 실습]</vt:lpstr>
      <vt:lpstr>5.2 매크로 (14/18)---[5-8.c 실습]</vt:lpstr>
      <vt:lpstr>5.2 매크로 (15/18)---[5-9.c 실습]</vt:lpstr>
      <vt:lpstr>5.2 매크로</vt:lpstr>
      <vt:lpstr>5.2 매크로 (16/18)</vt:lpstr>
      <vt:lpstr>5.2 매크로 (17/18)---[5-10.c 실습]</vt:lpstr>
      <vt:lpstr>5.2 매크로 (18/18)---[5-11.c 실습]</vt:lpstr>
      <vt:lpstr>슬라이드 30</vt:lpstr>
      <vt:lpstr>5.3 조건부 컴파일 (1/11)</vt:lpstr>
      <vt:lpstr>5.3 조건부 컴파일 (2/11)</vt:lpstr>
      <vt:lpstr>5.3 조건부 컴파일 (3/11)---[5-12.c 실습]</vt:lpstr>
      <vt:lpstr>5.3 조건부 컴파일</vt:lpstr>
      <vt:lpstr>5.3 조건부 컴파일 (4/11)</vt:lpstr>
      <vt:lpstr>5.3 조건부 컴파일 (5/11)---[5-13.c 실습]</vt:lpstr>
      <vt:lpstr>5.3 조건부 컴파일</vt:lpstr>
      <vt:lpstr>5.3 조건부 컴파일 (6/11)</vt:lpstr>
      <vt:lpstr>5.3 조건부 컴파일 (7/11)---[5-14.c 실습]</vt:lpstr>
      <vt:lpstr>5.3 조건부 컴파일</vt:lpstr>
      <vt:lpstr>5.3 조건부 컴파일 (8/11)</vt:lpstr>
      <vt:lpstr>5.3 조건부 컴파일 (9/11)---[5-15.c 실습]</vt:lpstr>
      <vt:lpstr>5.3 조건부 컴파일 (10/11)</vt:lpstr>
      <vt:lpstr>5.3 조건부 컴파일 (11/11)---[5-16.c 실습]</vt:lpstr>
      <vt:lpstr>슬라이드 45</vt:lpstr>
      <vt:lpstr>5.4 파일 분할 컴파일 (1/19)</vt:lpstr>
      <vt:lpstr>5.4 파일 분할 컴파일</vt:lpstr>
      <vt:lpstr>5.4 파일 분할 컴파일 (2/19)---[5-17.c 실습]</vt:lpstr>
      <vt:lpstr>5.4 파일 분할 컴파일 (3/19)---[5-17.c 분석]</vt:lpstr>
      <vt:lpstr>5.4 파일 분할 컴파일 (4/19)---[5-17.c 분석]</vt:lpstr>
      <vt:lpstr>5.4 파일 분할 컴파일 (5/19)---[5-18.c 실습]</vt:lpstr>
      <vt:lpstr>5.4 파일 분할 컴파일 (6/19)---[5-18.c 분석]</vt:lpstr>
      <vt:lpstr>5.4 파일 분할 컴파일 (7/19)---[5-18.c 분석]</vt:lpstr>
      <vt:lpstr>5.4 파일 분할 컴파일</vt:lpstr>
      <vt:lpstr>5.4 파일 분할 컴파일 (8/19)</vt:lpstr>
      <vt:lpstr>5.4 파일 분할 컴파일</vt:lpstr>
      <vt:lpstr>5.4 파일 분할 컴파일 (9/19)</vt:lpstr>
      <vt:lpstr>5.4 파일 분할 컴파일 (10/19)---[5-20.c 실습]</vt:lpstr>
      <vt:lpstr>5.4 파일 분할 컴파일 (11/19)---[5-20.c 분할]</vt:lpstr>
      <vt:lpstr>5.4 파일 분할 컴파일 (12/19)---[파일 분할 실습]</vt:lpstr>
      <vt:lpstr>5.4 파일 분할 컴파일 (13/19)---[헤더파일 생성(1)]</vt:lpstr>
      <vt:lpstr>5.4 파일 분할 컴파일 (14/19)---[헤더파일 생성(2)]</vt:lpstr>
      <vt:lpstr>5.4 파일 분할 컴파일 (15/19)---[파일 분할 실습]</vt:lpstr>
      <vt:lpstr>5.4 파일 분할 컴파일 (16/19)---[파일 분할 분석]</vt:lpstr>
      <vt:lpstr>5.4 파일 분할 컴파일 (17/19)---[파일 분할 실습]</vt:lpstr>
      <vt:lpstr>5.4 파일 분할 컴파일 (18/19)---[파일 분할 분석]</vt:lpstr>
      <vt:lpstr>5.4 파일 분할 컴파일 (19/19)---[파일 분할 실습]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1385</cp:revision>
  <dcterms:created xsi:type="dcterms:W3CDTF">2009-09-09T07:37:10Z</dcterms:created>
  <dcterms:modified xsi:type="dcterms:W3CDTF">2011-03-02T03:55:41Z</dcterms:modified>
</cp:coreProperties>
</file>