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1" r:id="rId2"/>
    <p:sldId id="311" r:id="rId3"/>
    <p:sldId id="312" r:id="rId4"/>
    <p:sldId id="313" r:id="rId5"/>
    <p:sldId id="314" r:id="rId6"/>
    <p:sldId id="315" r:id="rId7"/>
    <p:sldId id="316" r:id="rId8"/>
    <p:sldId id="319" r:id="rId9"/>
    <p:sldId id="318" r:id="rId10"/>
    <p:sldId id="323" r:id="rId11"/>
    <p:sldId id="320" r:id="rId12"/>
    <p:sldId id="321" r:id="rId13"/>
    <p:sldId id="339" r:id="rId14"/>
    <p:sldId id="322" r:id="rId15"/>
    <p:sldId id="324" r:id="rId16"/>
    <p:sldId id="325" r:id="rId17"/>
    <p:sldId id="326" r:id="rId18"/>
    <p:sldId id="327" r:id="rId19"/>
    <p:sldId id="329" r:id="rId20"/>
    <p:sldId id="330" r:id="rId21"/>
    <p:sldId id="331" r:id="rId22"/>
    <p:sldId id="332" r:id="rId23"/>
    <p:sldId id="340" r:id="rId24"/>
    <p:sldId id="333" r:id="rId25"/>
    <p:sldId id="335" r:id="rId26"/>
    <p:sldId id="341" r:id="rId27"/>
    <p:sldId id="336" r:id="rId28"/>
    <p:sldId id="337" r:id="rId29"/>
    <p:sldId id="342" r:id="rId30"/>
    <p:sldId id="338" r:id="rId31"/>
    <p:sldId id="343" r:id="rId32"/>
    <p:sldId id="344" r:id="rId33"/>
    <p:sldId id="345" r:id="rId34"/>
    <p:sldId id="346" r:id="rId3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1275" autoAdjust="0"/>
  </p:normalViewPr>
  <p:slideViewPr>
    <p:cSldViewPr>
      <p:cViewPr varScale="1">
        <p:scale>
          <a:sx n="59" d="100"/>
          <a:sy n="59" d="100"/>
        </p:scale>
        <p:origin x="-18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</a:t>
            </a:r>
            <a:r>
              <a:rPr lang="ko-KR" altLang="en-US" baseline="0" dirty="0" smtClean="0"/>
              <a:t> 절에서는 프로그램 작성 방법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단계에서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이론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관하여 먼저 살펴보겠습니다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372174"/>
            <a:ext cx="9093220" cy="5200098"/>
          </a:xfrm>
        </p:spPr>
        <p:txBody>
          <a:bodyPr/>
          <a:lstStyle>
            <a:lvl1pPr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lec.co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1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언어의 소개와 프로그램 작성 방법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방법 </a:t>
            </a:r>
            <a:r>
              <a:rPr lang="en-US" altLang="ko-KR" b="1" dirty="0" smtClean="0">
                <a:solidFill>
                  <a:srgbClr val="0000FF"/>
                </a:solidFill>
              </a:rPr>
              <a:t>4 </a:t>
            </a:r>
            <a:r>
              <a:rPr lang="ko-KR" altLang="en-US" b="1" dirty="0" smtClean="0">
                <a:solidFill>
                  <a:srgbClr val="0000FF"/>
                </a:solidFill>
              </a:rPr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57224" y="2470702"/>
            <a:ext cx="7061476" cy="1458364"/>
            <a:chOff x="857224" y="2470702"/>
            <a:chExt cx="7061476" cy="1458364"/>
          </a:xfrm>
        </p:grpSpPr>
        <p:sp>
          <p:nvSpPr>
            <p:cNvPr id="13" name="직사각형 12"/>
            <p:cNvSpPr/>
            <p:nvPr/>
          </p:nvSpPr>
          <p:spPr>
            <a:xfrm>
              <a:off x="3214678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컴파일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31446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링크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>
              <a:endCxn id="13" idx="1"/>
            </p:cNvCxnSpPr>
            <p:nvPr/>
          </p:nvCxnSpPr>
          <p:spPr>
            <a:xfrm flipV="1">
              <a:off x="2380399" y="3340554"/>
              <a:ext cx="834279" cy="18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3"/>
              <a:endCxn id="16" idx="1"/>
            </p:cNvCxnSpPr>
            <p:nvPr/>
          </p:nvCxnSpPr>
          <p:spPr>
            <a:xfrm>
              <a:off x="3948114" y="3340554"/>
              <a:ext cx="983332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31"/>
            <p:cNvGrpSpPr/>
            <p:nvPr/>
          </p:nvGrpSpPr>
          <p:grpSpPr>
            <a:xfrm>
              <a:off x="6811511" y="2983364"/>
              <a:ext cx="1046637" cy="863378"/>
              <a:chOff x="6905181" y="5302038"/>
              <a:chExt cx="1046637" cy="863378"/>
            </a:xfrm>
          </p:grpSpPr>
          <p:pic>
            <p:nvPicPr>
              <p:cNvPr id="11" name="Picture 3" descr="C:\Documents and Settings\이승화\My Documents\My Pictures\아이콘-배경\노트북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000892" y="5302038"/>
                <a:ext cx="950926" cy="533400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905181" y="5826862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실행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00604" y="304978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*.c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44040" y="3049785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*.obj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16" idx="3"/>
            </p:cNvCxnSpPr>
            <p:nvPr/>
          </p:nvCxnSpPr>
          <p:spPr>
            <a:xfrm>
              <a:off x="5664882" y="3340554"/>
              <a:ext cx="1193134" cy="17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071557"/>
              <a:ext cx="60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*.exe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857224" y="2857496"/>
              <a:ext cx="1523175" cy="1071570"/>
              <a:chOff x="857224" y="5143512"/>
              <a:chExt cx="1523175" cy="1071570"/>
            </a:xfrm>
          </p:grpSpPr>
          <p:pic>
            <p:nvPicPr>
              <p:cNvPr id="46" name="Picture 3" descr="C:\Documents and Settings\goh-jm\Application Data\Microsoft\Media Catalog\FLAG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5143512"/>
                <a:ext cx="1448068" cy="107157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302860" y="5336054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프로그램 </a:t>
                </a:r>
                <a:endPara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작성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" name="TextBox 89"/>
            <p:cNvSpPr txBox="1"/>
            <p:nvPr/>
          </p:nvSpPr>
          <p:spPr>
            <a:xfrm>
              <a:off x="1357290" y="24881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Step1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90"/>
            <p:cNvSpPr txBox="1"/>
            <p:nvPr/>
          </p:nvSpPr>
          <p:spPr>
            <a:xfrm>
              <a:off x="3186784" y="24881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Step2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91"/>
            <p:cNvSpPr txBox="1"/>
            <p:nvPr/>
          </p:nvSpPr>
          <p:spPr>
            <a:xfrm>
              <a:off x="4918522" y="2470702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Step3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92"/>
            <p:cNvSpPr txBox="1"/>
            <p:nvPr/>
          </p:nvSpPr>
          <p:spPr>
            <a:xfrm>
              <a:off x="7119507" y="24881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Step4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0" y="2071678"/>
            <a:ext cx="9144000" cy="242889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43042" y="4929198"/>
            <a:ext cx="584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~ Step4 </a:t>
            </a:r>
            <a:r>
              <a:rPr lang="ko-KR" altLang="en-US" b="1" dirty="0" smtClean="0"/>
              <a:t>까지의 작업을 도와주는 소프트웨어를 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통합 개발 소프트웨어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ko-KR" altLang="en-US" b="1" dirty="0" smtClean="0"/>
              <a:t>라고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32" name="직선 화살표 연결선 31"/>
          <p:cNvCxnSpPr>
            <a:stCxn id="29" idx="0"/>
            <a:endCxn id="27" idx="4"/>
          </p:cNvCxnSpPr>
          <p:nvPr/>
        </p:nvCxnSpPr>
        <p:spPr>
          <a:xfrm rot="5400000" flipH="1" flipV="1">
            <a:off x="4354713" y="4711911"/>
            <a:ext cx="428628" cy="59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Step0 (1/2)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통합 개발 소프트웨어 설치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Visual C++ 2008 Express Edition </a:t>
            </a:r>
            <a:r>
              <a:rPr lang="ko-KR" altLang="en-US" b="1" dirty="0" smtClean="0"/>
              <a:t>설치 </a:t>
            </a:r>
            <a:endParaRPr lang="en-US" altLang="ko-KR" b="1" dirty="0" smtClean="0"/>
          </a:p>
          <a:p>
            <a:pPr lvl="3"/>
            <a:r>
              <a:rPr lang="ko-KR" altLang="en-US" dirty="0" smtClean="0"/>
              <a:t>방법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프리렉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www.freelec.co.kr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강의실의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강의교안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교재의 부록 참조 </a:t>
            </a:r>
            <a:r>
              <a:rPr lang="en-US" altLang="ko-KR" dirty="0" smtClean="0"/>
              <a:t>(708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~720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 다운로드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Visual C++ 2008 Express Edition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pic>
        <p:nvPicPr>
          <p:cNvPr id="21" name="그림 20" descr="K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714752"/>
            <a:ext cx="75819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Step0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Visual C++ 2008 Express Edition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pic>
        <p:nvPicPr>
          <p:cNvPr id="5" name="그림 4" descr="K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2000240"/>
            <a:ext cx="6215106" cy="442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방법 </a:t>
            </a:r>
            <a:r>
              <a:rPr lang="en-US" altLang="ko-KR" b="1" dirty="0" smtClean="0">
                <a:solidFill>
                  <a:srgbClr val="0000FF"/>
                </a:solidFill>
              </a:rPr>
              <a:t>4 </a:t>
            </a:r>
            <a:r>
              <a:rPr lang="ko-KR" altLang="en-US" b="1" dirty="0" smtClean="0">
                <a:solidFill>
                  <a:srgbClr val="0000FF"/>
                </a:solidFill>
              </a:rPr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4" name="그룹 27"/>
          <p:cNvGrpSpPr/>
          <p:nvPr/>
        </p:nvGrpSpPr>
        <p:grpSpPr>
          <a:xfrm>
            <a:off x="714348" y="2500306"/>
            <a:ext cx="7204352" cy="1928826"/>
            <a:chOff x="714348" y="2285992"/>
            <a:chExt cx="7204352" cy="1928826"/>
          </a:xfrm>
        </p:grpSpPr>
        <p:sp>
          <p:nvSpPr>
            <p:cNvPr id="13" name="직사각형 12"/>
            <p:cNvSpPr/>
            <p:nvPr/>
          </p:nvSpPr>
          <p:spPr>
            <a:xfrm>
              <a:off x="3214678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컴파일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31446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링크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>
              <a:endCxn id="13" idx="1"/>
            </p:cNvCxnSpPr>
            <p:nvPr/>
          </p:nvCxnSpPr>
          <p:spPr>
            <a:xfrm flipV="1">
              <a:off x="2380399" y="3340554"/>
              <a:ext cx="834279" cy="187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3"/>
              <a:endCxn id="16" idx="1"/>
            </p:cNvCxnSpPr>
            <p:nvPr/>
          </p:nvCxnSpPr>
          <p:spPr>
            <a:xfrm>
              <a:off x="3948114" y="3340554"/>
              <a:ext cx="983332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31"/>
            <p:cNvGrpSpPr/>
            <p:nvPr/>
          </p:nvGrpSpPr>
          <p:grpSpPr>
            <a:xfrm>
              <a:off x="6811511" y="2983364"/>
              <a:ext cx="1046637" cy="863378"/>
              <a:chOff x="6905181" y="5302038"/>
              <a:chExt cx="1046637" cy="863378"/>
            </a:xfrm>
          </p:grpSpPr>
          <p:pic>
            <p:nvPicPr>
              <p:cNvPr id="11" name="Picture 3" descr="C:\Documents and Settings\이승화\My Documents\My Pictures\아이콘-배경\노트북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000892" y="5302038"/>
                <a:ext cx="950926" cy="533400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905181" y="5826862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   실행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00604" y="304978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*.c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44040" y="3049785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*.obj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16" idx="3"/>
            </p:cNvCxnSpPr>
            <p:nvPr/>
          </p:nvCxnSpPr>
          <p:spPr>
            <a:xfrm>
              <a:off x="5664882" y="3340554"/>
              <a:ext cx="1193134" cy="1700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071557"/>
              <a:ext cx="60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*.exe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857224" y="2857496"/>
              <a:ext cx="1523175" cy="1071570"/>
              <a:chOff x="857224" y="5143512"/>
              <a:chExt cx="1523175" cy="1071570"/>
            </a:xfrm>
          </p:grpSpPr>
          <p:pic>
            <p:nvPicPr>
              <p:cNvPr id="46" name="Picture 3" descr="C:\Documents and Settings\goh-jm\Application Data\Microsoft\Media Catalog\FLAG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5143512"/>
                <a:ext cx="1448068" cy="107157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302860" y="5336054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rgbClr val="FF0000"/>
                    </a:solidFill>
                  </a:rPr>
                  <a:t>프로그램 </a:t>
                </a:r>
                <a:endParaRPr lang="en-US" altLang="ko-KR" sz="16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rgbClr val="FF0000"/>
                    </a:solidFill>
                  </a:rPr>
                  <a:t>작성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89"/>
            <p:cNvSpPr txBox="1"/>
            <p:nvPr/>
          </p:nvSpPr>
          <p:spPr>
            <a:xfrm>
              <a:off x="1186520" y="242886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Step1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90"/>
            <p:cNvSpPr txBox="1"/>
            <p:nvPr/>
          </p:nvSpPr>
          <p:spPr>
            <a:xfrm>
              <a:off x="3197452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Step2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91"/>
            <p:cNvSpPr txBox="1"/>
            <p:nvPr/>
          </p:nvSpPr>
          <p:spPr>
            <a:xfrm>
              <a:off x="4929190" y="23992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Step3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92"/>
            <p:cNvSpPr txBox="1"/>
            <p:nvPr/>
          </p:nvSpPr>
          <p:spPr>
            <a:xfrm>
              <a:off x="7119507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Step4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14348" y="2285992"/>
              <a:ext cx="1643074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(1/9)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14414" y="2039020"/>
            <a:ext cx="6781800" cy="4429132"/>
            <a:chOff x="1214414" y="928670"/>
            <a:chExt cx="6781800" cy="5391150"/>
          </a:xfrm>
        </p:grpSpPr>
        <p:pic>
          <p:nvPicPr>
            <p:cNvPr id="7" name="그림 6" descr="K-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414" y="928670"/>
              <a:ext cx="6781800" cy="53911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214810" y="1487474"/>
              <a:ext cx="1643074" cy="2270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5786" y="1857364"/>
            <a:ext cx="7581900" cy="4786346"/>
            <a:chOff x="919190" y="987408"/>
            <a:chExt cx="7581900" cy="5286412"/>
          </a:xfrm>
        </p:grpSpPr>
        <p:pic>
          <p:nvPicPr>
            <p:cNvPr id="11" name="그림 10" descr="K-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90" y="987408"/>
              <a:ext cx="7581900" cy="528641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357290" y="2000240"/>
              <a:ext cx="57150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28992" y="1987540"/>
              <a:ext cx="157163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30408" y="4883160"/>
              <a:ext cx="71438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43504" y="5429264"/>
              <a:ext cx="171451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00760" y="5929330"/>
              <a:ext cx="114300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(3/9)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56556" y="2000240"/>
            <a:ext cx="7286676" cy="4618259"/>
            <a:chOff x="1104900" y="1014433"/>
            <a:chExt cx="6934200" cy="5343525"/>
          </a:xfrm>
        </p:grpSpPr>
        <p:pic>
          <p:nvPicPr>
            <p:cNvPr id="18" name="그림 17" descr="K-7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1014433"/>
              <a:ext cx="6934200" cy="534352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616356" y="5964482"/>
              <a:ext cx="785818" cy="311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8662" y="2000240"/>
            <a:ext cx="7434266" cy="4557707"/>
            <a:chOff x="1104900" y="871557"/>
            <a:chExt cx="6934200" cy="5343525"/>
          </a:xfrm>
        </p:grpSpPr>
        <p:pic>
          <p:nvPicPr>
            <p:cNvPr id="8" name="그림 7" descr="K-9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871557"/>
              <a:ext cx="6934200" cy="534352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000364" y="2500306"/>
              <a:ext cx="142876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17826" y="3429000"/>
              <a:ext cx="114300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57950" y="5824554"/>
              <a:ext cx="78581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318589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반드시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선택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3"/>
            </p:cNvCxnSpPr>
            <p:nvPr/>
          </p:nvCxnSpPr>
          <p:spPr>
            <a:xfrm flipV="1">
              <a:off x="2234453" y="3500438"/>
              <a:ext cx="765911" cy="86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(5/9)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pic>
        <p:nvPicPr>
          <p:cNvPr id="14" name="그림 13" descr="K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966940"/>
            <a:ext cx="7715304" cy="460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(6/9)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5452" y="1928802"/>
            <a:ext cx="7500990" cy="4676770"/>
            <a:chOff x="1023937" y="966809"/>
            <a:chExt cx="7096127" cy="5391159"/>
          </a:xfrm>
        </p:grpSpPr>
        <p:pic>
          <p:nvPicPr>
            <p:cNvPr id="6" name="그림 5" descr="K-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937" y="966809"/>
              <a:ext cx="7096127" cy="5391159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235185" y="2948007"/>
              <a:ext cx="1285884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14482" y="2876570"/>
              <a:ext cx="428628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883020" y="2792427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1643050"/>
            <a:ext cx="748670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C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언어란 무엇인가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?                              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571744"/>
            <a:ext cx="748670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컴파일러란 무엇인가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?                          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538535"/>
            <a:ext cx="748670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프로그램 작성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4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단계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- </a:t>
            </a:r>
            <a:r>
              <a:rPr kumimoji="1" lang="ko-KR" altLang="en-US" b="1" kern="0" dirty="0" smtClean="0">
                <a:solidFill>
                  <a:schemeClr val="accent6"/>
                </a:solidFill>
                <a:latin typeface="Arial" charset="0"/>
                <a:ea typeface="굴림" charset="-127"/>
              </a:rPr>
              <a:t>이론 </a:t>
            </a:r>
            <a:r>
              <a:rPr kumimoji="1" lang="en-US" altLang="ko-KR" b="1" kern="0" dirty="0" smtClean="0">
                <a:solidFill>
                  <a:schemeClr val="accent6"/>
                </a:solidFill>
                <a:latin typeface="Arial" charset="0"/>
                <a:ea typeface="굴림" charset="-127"/>
              </a:rPr>
              <a:t>&amp;</a:t>
            </a:r>
            <a:r>
              <a:rPr kumimoji="1" lang="ko-KR" altLang="en-US" b="1" kern="0" dirty="0" smtClean="0">
                <a:solidFill>
                  <a:schemeClr val="accent6"/>
                </a:solidFill>
                <a:latin typeface="Arial" charset="0"/>
                <a:ea typeface="굴림" charset="-127"/>
              </a:rPr>
              <a:t> 실습                 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538667"/>
            <a:ext cx="748670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1.4 C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언어의 특징                                     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09849" y="5548077"/>
            <a:ext cx="748670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1.5 C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언어의  학습방식                              </a:t>
            </a:r>
            <a:endParaRPr kumimoji="1" lang="en-US" altLang="ko-KR" sz="24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(7/9)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5786" y="1857364"/>
            <a:ext cx="7715304" cy="4714874"/>
            <a:chOff x="785786" y="1142984"/>
            <a:chExt cx="7581900" cy="5072064"/>
          </a:xfrm>
        </p:grpSpPr>
        <p:pic>
          <p:nvPicPr>
            <p:cNvPr id="11" name="그림 10" descr="K-1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1142984"/>
              <a:ext cx="7581900" cy="507206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004994" y="5072074"/>
              <a:ext cx="49530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4832" y="2130416"/>
              <a:ext cx="107157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49188" y="5810865"/>
              <a:ext cx="1143008" cy="285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357290" y="3185897"/>
              <a:ext cx="1526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확장자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.c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를 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반드시 입력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5" idx="2"/>
            </p:cNvCxnSpPr>
            <p:nvPr/>
          </p:nvCxnSpPr>
          <p:spPr>
            <a:xfrm rot="16200000" flipH="1">
              <a:off x="1619028" y="4333680"/>
              <a:ext cx="1239846" cy="23694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273152" y="2155816"/>
              <a:ext cx="42862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(8/9)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34798" y="1928802"/>
            <a:ext cx="7496175" cy="4676770"/>
            <a:chOff x="834798" y="1214422"/>
            <a:chExt cx="7496175" cy="5391150"/>
          </a:xfrm>
        </p:grpSpPr>
        <p:pic>
          <p:nvPicPr>
            <p:cNvPr id="18" name="그림 17" descr="K-17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798" y="1214422"/>
              <a:ext cx="7496175" cy="539115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3654192" y="2890796"/>
              <a:ext cx="3286148" cy="1571636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프로그램 작성 영역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511052" y="3319424"/>
              <a:ext cx="64294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(9/9)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(Hello.c)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1604" y="2551836"/>
            <a:ext cx="5572164" cy="267765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#include&lt;stdio.h&gt;</a:t>
            </a:r>
          </a:p>
          <a:p>
            <a:r>
              <a:rPr lang="en-US" altLang="ko-KR" sz="2400" dirty="0" smtClean="0"/>
              <a:t>int main(void)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printf("Hello C world \n");</a:t>
            </a:r>
          </a:p>
          <a:p>
            <a:r>
              <a:rPr lang="en-US" altLang="ko-KR" sz="2400" dirty="0" smtClean="0"/>
              <a:t>    </a:t>
            </a:r>
          </a:p>
          <a:p>
            <a:r>
              <a:rPr lang="en-US" altLang="ko-KR" sz="2400" dirty="0" smtClean="0"/>
              <a:t>    return 0;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50070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프로그램 작성 영역에 입력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hape 10"/>
          <p:cNvCxnSpPr>
            <a:stCxn id="9" idx="1"/>
            <a:endCxn id="8" idx="2"/>
          </p:cNvCxnSpPr>
          <p:nvPr/>
        </p:nvCxnSpPr>
        <p:spPr>
          <a:xfrm rot="10800000">
            <a:off x="4357686" y="5229492"/>
            <a:ext cx="214314" cy="455876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방법 </a:t>
            </a:r>
            <a:r>
              <a:rPr lang="en-US" altLang="ko-KR" b="1" dirty="0" smtClean="0">
                <a:solidFill>
                  <a:srgbClr val="0000FF"/>
                </a:solidFill>
              </a:rPr>
              <a:t>4 </a:t>
            </a:r>
            <a:r>
              <a:rPr lang="ko-KR" altLang="en-US" b="1" dirty="0" smtClean="0">
                <a:solidFill>
                  <a:srgbClr val="0000FF"/>
                </a:solidFill>
              </a:rPr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4" name="그룹 27"/>
          <p:cNvGrpSpPr/>
          <p:nvPr/>
        </p:nvGrpSpPr>
        <p:grpSpPr>
          <a:xfrm>
            <a:off x="857224" y="2511192"/>
            <a:ext cx="7061476" cy="1928826"/>
            <a:chOff x="857224" y="2296878"/>
            <a:chExt cx="7061476" cy="1928826"/>
          </a:xfrm>
        </p:grpSpPr>
        <p:sp>
          <p:nvSpPr>
            <p:cNvPr id="13" name="직사각형 12"/>
            <p:cNvSpPr/>
            <p:nvPr/>
          </p:nvSpPr>
          <p:spPr>
            <a:xfrm>
              <a:off x="3214678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</a:rPr>
                <a:t>컴파일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31446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링크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>
              <a:endCxn id="13" idx="1"/>
            </p:cNvCxnSpPr>
            <p:nvPr/>
          </p:nvCxnSpPr>
          <p:spPr>
            <a:xfrm flipV="1">
              <a:off x="2380399" y="3340554"/>
              <a:ext cx="834279" cy="18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3"/>
              <a:endCxn id="16" idx="1"/>
            </p:cNvCxnSpPr>
            <p:nvPr/>
          </p:nvCxnSpPr>
          <p:spPr>
            <a:xfrm>
              <a:off x="3948114" y="3340554"/>
              <a:ext cx="98333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31"/>
            <p:cNvGrpSpPr/>
            <p:nvPr/>
          </p:nvGrpSpPr>
          <p:grpSpPr>
            <a:xfrm>
              <a:off x="6811511" y="2983364"/>
              <a:ext cx="1046637" cy="863378"/>
              <a:chOff x="6905181" y="5302038"/>
              <a:chExt cx="1046637" cy="863378"/>
            </a:xfrm>
          </p:grpSpPr>
          <p:pic>
            <p:nvPicPr>
              <p:cNvPr id="11" name="Picture 3" descr="C:\Documents and Settings\이승화\My Documents\My Pictures\아이콘-배경\노트북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000892" y="5302038"/>
                <a:ext cx="950926" cy="533400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905181" y="5826862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   실행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00604" y="304978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*.c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0011" y="3049785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*.obj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16" idx="3"/>
            </p:cNvCxnSpPr>
            <p:nvPr/>
          </p:nvCxnSpPr>
          <p:spPr>
            <a:xfrm>
              <a:off x="5664882" y="3340554"/>
              <a:ext cx="1193134" cy="1700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071557"/>
              <a:ext cx="60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*.exe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857224" y="2857496"/>
              <a:ext cx="1523175" cy="1071570"/>
              <a:chOff x="857224" y="5143512"/>
              <a:chExt cx="1523175" cy="1071570"/>
            </a:xfrm>
          </p:grpSpPr>
          <p:pic>
            <p:nvPicPr>
              <p:cNvPr id="46" name="Picture 3" descr="C:\Documents and Settings\goh-jm\Application Data\Microsoft\Media Catalog\FLAG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5143512"/>
                <a:ext cx="1448068" cy="107157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302860" y="5336054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프로그램 </a:t>
                </a:r>
                <a:endParaRPr lang="en-US" altLang="ko-KR" sz="16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작성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1" name="TextBox 89"/>
            <p:cNvSpPr txBox="1"/>
            <p:nvPr/>
          </p:nvSpPr>
          <p:spPr>
            <a:xfrm>
              <a:off x="1186520" y="242886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Step1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90"/>
            <p:cNvSpPr txBox="1"/>
            <p:nvPr/>
          </p:nvSpPr>
          <p:spPr>
            <a:xfrm>
              <a:off x="3197452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Step2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91"/>
            <p:cNvSpPr txBox="1"/>
            <p:nvPr/>
          </p:nvSpPr>
          <p:spPr>
            <a:xfrm>
              <a:off x="4929190" y="23992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Step3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92"/>
            <p:cNvSpPr txBox="1"/>
            <p:nvPr/>
          </p:nvSpPr>
          <p:spPr>
            <a:xfrm>
              <a:off x="7119507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Step4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78592" y="2296878"/>
              <a:ext cx="1143008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Step2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컴파일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오브젝트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(Hello.obj)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8444" y="1922680"/>
            <a:ext cx="7572428" cy="4648191"/>
            <a:chOff x="1357290" y="857232"/>
            <a:chExt cx="6810375" cy="5648323"/>
          </a:xfrm>
        </p:grpSpPr>
        <p:pic>
          <p:nvPicPr>
            <p:cNvPr id="10" name="그림 9" descr="K-19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857232"/>
              <a:ext cx="6810375" cy="564832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86182" y="1130284"/>
              <a:ext cx="50006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71934" y="3286124"/>
              <a:ext cx="71438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Step2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컴파일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오브젝트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(Hello.obj)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1472" y="1928802"/>
            <a:ext cx="8143932" cy="4643470"/>
            <a:chOff x="785786" y="2214554"/>
            <a:chExt cx="7696200" cy="400052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2214554"/>
              <a:ext cx="7696200" cy="4000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1571604" y="3500438"/>
              <a:ext cx="2000264" cy="2143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28926" y="4286256"/>
              <a:ext cx="642942" cy="2143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3853" y="422256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기계어 파일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4" idx="1"/>
              <a:endCxn id="11" idx="3"/>
            </p:cNvCxnSpPr>
            <p:nvPr/>
          </p:nvCxnSpPr>
          <p:spPr>
            <a:xfrm rot="10800000" flipV="1">
              <a:off x="3571869" y="4391845"/>
              <a:ext cx="441985" cy="156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방법 </a:t>
            </a:r>
            <a:r>
              <a:rPr lang="en-US" altLang="ko-KR" b="1" dirty="0" smtClean="0">
                <a:solidFill>
                  <a:srgbClr val="0000FF"/>
                </a:solidFill>
              </a:rPr>
              <a:t>4 </a:t>
            </a:r>
            <a:r>
              <a:rPr lang="ko-KR" altLang="en-US" b="1" dirty="0" smtClean="0">
                <a:solidFill>
                  <a:srgbClr val="0000FF"/>
                </a:solidFill>
              </a:rPr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4" name="그룹 27"/>
          <p:cNvGrpSpPr/>
          <p:nvPr/>
        </p:nvGrpSpPr>
        <p:grpSpPr>
          <a:xfrm>
            <a:off x="857224" y="2511192"/>
            <a:ext cx="7061476" cy="1928826"/>
            <a:chOff x="857224" y="2296878"/>
            <a:chExt cx="7061476" cy="1928826"/>
          </a:xfrm>
        </p:grpSpPr>
        <p:sp>
          <p:nvSpPr>
            <p:cNvPr id="13" name="직사각형 12"/>
            <p:cNvSpPr/>
            <p:nvPr/>
          </p:nvSpPr>
          <p:spPr>
            <a:xfrm>
              <a:off x="3214678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컴파일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31446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</a:rPr>
                <a:t>링크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/>
            <p:cNvCxnSpPr>
              <a:endCxn id="13" idx="1"/>
            </p:cNvCxnSpPr>
            <p:nvPr/>
          </p:nvCxnSpPr>
          <p:spPr>
            <a:xfrm flipV="1">
              <a:off x="2380399" y="3340554"/>
              <a:ext cx="834279" cy="18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3"/>
              <a:endCxn id="16" idx="1"/>
            </p:cNvCxnSpPr>
            <p:nvPr/>
          </p:nvCxnSpPr>
          <p:spPr>
            <a:xfrm>
              <a:off x="3948114" y="3340554"/>
              <a:ext cx="983332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31"/>
            <p:cNvGrpSpPr/>
            <p:nvPr/>
          </p:nvGrpSpPr>
          <p:grpSpPr>
            <a:xfrm>
              <a:off x="6811511" y="2983364"/>
              <a:ext cx="1046637" cy="863378"/>
              <a:chOff x="6905181" y="5302038"/>
              <a:chExt cx="1046637" cy="863378"/>
            </a:xfrm>
          </p:grpSpPr>
          <p:pic>
            <p:nvPicPr>
              <p:cNvPr id="11" name="Picture 3" descr="C:\Documents and Settings\이승화\My Documents\My Pictures\아이콘-배경\노트북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000892" y="5302038"/>
                <a:ext cx="950926" cy="533400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905181" y="5826862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   실행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00604" y="304978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*.c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71934" y="3049785"/>
              <a:ext cx="5854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*.obj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16" idx="3"/>
            </p:cNvCxnSpPr>
            <p:nvPr/>
          </p:nvCxnSpPr>
          <p:spPr>
            <a:xfrm>
              <a:off x="5664882" y="3340554"/>
              <a:ext cx="1193134" cy="1700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071557"/>
              <a:ext cx="60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</a:rPr>
                <a:t>*.exe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857224" y="2857496"/>
              <a:ext cx="1523175" cy="1071570"/>
              <a:chOff x="857224" y="5143512"/>
              <a:chExt cx="1523175" cy="1071570"/>
            </a:xfrm>
          </p:grpSpPr>
          <p:pic>
            <p:nvPicPr>
              <p:cNvPr id="46" name="Picture 3" descr="C:\Documents and Settings\goh-jm\Application Data\Microsoft\Media Catalog\FLAG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5143512"/>
                <a:ext cx="1448068" cy="107157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302860" y="5336054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프로그램 </a:t>
                </a:r>
                <a:endParaRPr lang="en-US" altLang="ko-KR" sz="16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작성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1" name="TextBox 89"/>
            <p:cNvSpPr txBox="1"/>
            <p:nvPr/>
          </p:nvSpPr>
          <p:spPr>
            <a:xfrm>
              <a:off x="1186520" y="242886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Step1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90"/>
            <p:cNvSpPr txBox="1"/>
            <p:nvPr/>
          </p:nvSpPr>
          <p:spPr>
            <a:xfrm>
              <a:off x="3197452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Step2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91"/>
            <p:cNvSpPr txBox="1"/>
            <p:nvPr/>
          </p:nvSpPr>
          <p:spPr>
            <a:xfrm>
              <a:off x="4929190" y="23992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Step3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92"/>
            <p:cNvSpPr txBox="1"/>
            <p:nvPr/>
          </p:nvSpPr>
          <p:spPr>
            <a:xfrm>
              <a:off x="7119507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Step4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20352" y="2296878"/>
              <a:ext cx="1143008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Step3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링크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(HelloWorld.exe)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4348" y="1928802"/>
            <a:ext cx="7715304" cy="4643470"/>
            <a:chOff x="1166812" y="857232"/>
            <a:chExt cx="6810375" cy="5643602"/>
          </a:xfrm>
        </p:grpSpPr>
        <p:pic>
          <p:nvPicPr>
            <p:cNvPr id="12" name="그림 11" descr="K-2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812" y="857232"/>
              <a:ext cx="6810375" cy="564360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3584568" y="1130284"/>
              <a:ext cx="50006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4458" y="1357298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Step3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링크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(HelloWorld.exe)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만들어 보자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14348" y="2143116"/>
            <a:ext cx="7715250" cy="4286280"/>
            <a:chOff x="714348" y="2143116"/>
            <a:chExt cx="7715250" cy="33575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2143116"/>
              <a:ext cx="7715250" cy="335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/>
            <p:cNvSpPr/>
            <p:nvPr/>
          </p:nvSpPr>
          <p:spPr>
            <a:xfrm>
              <a:off x="1359463" y="3236459"/>
              <a:ext cx="1569464" cy="2143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18708" y="3703866"/>
              <a:ext cx="1049798" cy="175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프로그램 작성 방법 </a:t>
            </a:r>
            <a:r>
              <a:rPr lang="en-US" altLang="ko-KR" b="1" dirty="0" smtClean="0">
                <a:solidFill>
                  <a:srgbClr val="0000FF"/>
                </a:solidFill>
              </a:rPr>
              <a:t>4 </a:t>
            </a:r>
            <a:r>
              <a:rPr lang="ko-KR" altLang="en-US" b="1" dirty="0" smtClean="0">
                <a:solidFill>
                  <a:srgbClr val="0000FF"/>
                </a:solidFill>
              </a:rPr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57224" y="2576508"/>
            <a:ext cx="7159450" cy="1928826"/>
            <a:chOff x="857224" y="2362194"/>
            <a:chExt cx="7159450" cy="1928826"/>
          </a:xfrm>
        </p:grpSpPr>
        <p:sp>
          <p:nvSpPr>
            <p:cNvPr id="29" name="직사각형 28"/>
            <p:cNvSpPr/>
            <p:nvPr/>
          </p:nvSpPr>
          <p:spPr>
            <a:xfrm>
              <a:off x="3214678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컴파일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931446" y="2983364"/>
              <a:ext cx="73343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링크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29" idx="1"/>
            </p:cNvCxnSpPr>
            <p:nvPr/>
          </p:nvCxnSpPr>
          <p:spPr>
            <a:xfrm flipV="1">
              <a:off x="2380399" y="3340554"/>
              <a:ext cx="834279" cy="187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9" idx="3"/>
              <a:endCxn id="30" idx="1"/>
            </p:cNvCxnSpPr>
            <p:nvPr/>
          </p:nvCxnSpPr>
          <p:spPr>
            <a:xfrm>
              <a:off x="3948114" y="3340554"/>
              <a:ext cx="983332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1"/>
            <p:cNvGrpSpPr/>
            <p:nvPr/>
          </p:nvGrpSpPr>
          <p:grpSpPr>
            <a:xfrm>
              <a:off x="6811511" y="2983364"/>
              <a:ext cx="1046637" cy="863378"/>
              <a:chOff x="6905181" y="5302038"/>
              <a:chExt cx="1046637" cy="863378"/>
            </a:xfrm>
          </p:grpSpPr>
          <p:pic>
            <p:nvPicPr>
              <p:cNvPr id="53" name="Picture 3" descr="C:\Documents and Settings\이승화\My Documents\My Pictures\아이콘-배경\노트북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000892" y="5302038"/>
                <a:ext cx="950926" cy="533400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6905181" y="5826862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rgbClr val="FF0000"/>
                    </a:solidFill>
                  </a:rPr>
                  <a:t>   실행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500604" y="304978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*.c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1934" y="3049785"/>
              <a:ext cx="5854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*.obj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0" idx="3"/>
            </p:cNvCxnSpPr>
            <p:nvPr/>
          </p:nvCxnSpPr>
          <p:spPr>
            <a:xfrm>
              <a:off x="5664882" y="3340554"/>
              <a:ext cx="1193134" cy="1700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7884" y="3071557"/>
              <a:ext cx="60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</a:rPr>
                <a:t>*.exe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1" name="그룹 50"/>
            <p:cNvGrpSpPr/>
            <p:nvPr/>
          </p:nvGrpSpPr>
          <p:grpSpPr>
            <a:xfrm>
              <a:off x="857224" y="2857496"/>
              <a:ext cx="1523175" cy="1071570"/>
              <a:chOff x="857224" y="5143512"/>
              <a:chExt cx="1523175" cy="1071570"/>
            </a:xfrm>
          </p:grpSpPr>
          <p:pic>
            <p:nvPicPr>
              <p:cNvPr id="51" name="Picture 3" descr="C:\Documents and Settings\goh-jm\Application Data\Microsoft\Media Catalog\FLAG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5143512"/>
                <a:ext cx="1448068" cy="1071570"/>
              </a:xfrm>
              <a:prstGeom prst="rect">
                <a:avLst/>
              </a:prstGeom>
              <a:noFill/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1302860" y="5336054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프로그램 </a:t>
                </a:r>
                <a:endParaRPr lang="en-US" altLang="ko-KR" sz="16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작성</a:t>
                </a:r>
                <a:endParaRPr lang="ko-KR" alt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4" name="TextBox 89"/>
            <p:cNvSpPr txBox="1"/>
            <p:nvPr/>
          </p:nvSpPr>
          <p:spPr>
            <a:xfrm>
              <a:off x="1186520" y="242886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Step1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90"/>
            <p:cNvSpPr txBox="1"/>
            <p:nvPr/>
          </p:nvSpPr>
          <p:spPr>
            <a:xfrm>
              <a:off x="3197452" y="241672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Step2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91"/>
            <p:cNvSpPr txBox="1"/>
            <p:nvPr/>
          </p:nvSpPr>
          <p:spPr>
            <a:xfrm>
              <a:off x="4929190" y="2399264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>
                      <a:lumMod val="65000"/>
                    </a:schemeClr>
                  </a:solidFill>
                </a:rPr>
                <a:t>Step3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TextBox 92"/>
            <p:cNvSpPr txBox="1"/>
            <p:nvPr/>
          </p:nvSpPr>
          <p:spPr>
            <a:xfrm>
              <a:off x="7058955" y="242886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Step4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73666" y="2362194"/>
              <a:ext cx="1143008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C</a:t>
            </a:r>
            <a:r>
              <a:rPr lang="ko-KR" altLang="en-US" dirty="0" smtClean="0"/>
              <a:t>언어란 무엇인가</a:t>
            </a:r>
            <a:r>
              <a:rPr lang="en-US" altLang="ko-KR" dirty="0" smtClean="0"/>
              <a:t>?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C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언어란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ko-KR" altLang="en-US" dirty="0" smtClean="0"/>
              <a:t>인간과 컴퓨터 사이의 의사소통을 위한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프로그래밍 언어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프로그래밍 언어의 종류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 C#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 Java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…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프로그래밍 언어로 프로그래밍한 작업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C#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프로그래머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프로그래밍을 하는 사람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, C#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프로그래머 </a:t>
            </a:r>
            <a:r>
              <a:rPr lang="en-US" altLang="ko-KR" dirty="0" smtClean="0"/>
              <a:t>…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Step4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실행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(HelloWorld.exe)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실행시키자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5786" y="1928802"/>
            <a:ext cx="7643866" cy="4610111"/>
            <a:chOff x="1166812" y="946132"/>
            <a:chExt cx="6810375" cy="5538805"/>
          </a:xfrm>
        </p:grpSpPr>
        <p:pic>
          <p:nvPicPr>
            <p:cNvPr id="9" name="그림 8" descr="K-2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812" y="946132"/>
              <a:ext cx="6810375" cy="553880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084634" y="1227122"/>
              <a:ext cx="64294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17972" y="1857364"/>
              <a:ext cx="242889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00FF"/>
                </a:solidFill>
              </a:rPr>
              <a:t>Step4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실행 단계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 파일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(HelloWorld.exe)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실행시키자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</p:txBody>
      </p:sp>
      <p:pic>
        <p:nvPicPr>
          <p:cNvPr id="8" name="그림 7" descr="K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857496"/>
            <a:ext cx="6858048" cy="179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C</a:t>
            </a:r>
            <a:r>
              <a:rPr lang="ko-KR" altLang="en-US" dirty="0" smtClean="0"/>
              <a:t>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이식성과 효율성이 높음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프로그래밍 언어를 배우기에 좋음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지능형 서비스 로봇 제어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절차지향 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C</a:t>
            </a:r>
            <a:r>
              <a:rPr lang="ko-KR" altLang="en-US" dirty="0" smtClean="0"/>
              <a:t>언어의 학습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단계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교재에 있는 코드를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단계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분석된 내용을 통해 교재를 참고하지 않고 코드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단계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나만의 코드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교재의 코드와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의미와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탄생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컴파일러란 무엇인가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학습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C</a:t>
            </a:r>
            <a:r>
              <a:rPr lang="ko-KR" altLang="en-US" dirty="0" smtClean="0"/>
              <a:t>언어란 무엇인가</a:t>
            </a:r>
            <a:r>
              <a:rPr lang="en-US" altLang="ko-KR" dirty="0" smtClean="0"/>
              <a:t>?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C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언어의 탄생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누가 만들었나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 </a:t>
            </a:r>
          </a:p>
          <a:p>
            <a:pPr lvl="2"/>
            <a:r>
              <a:rPr lang="ko-KR" altLang="en-US" dirty="0" smtClean="0"/>
              <a:t>미국 </a:t>
            </a:r>
            <a:r>
              <a:rPr lang="en-US" altLang="ko-KR" dirty="0" smtClean="0"/>
              <a:t>AT&amp;T</a:t>
            </a:r>
            <a:r>
              <a:rPr lang="ko-KR" altLang="en-US" dirty="0" smtClean="0"/>
              <a:t>사의 벨</a:t>
            </a:r>
            <a:r>
              <a:rPr lang="en-US" altLang="ko-KR" dirty="0" smtClean="0"/>
              <a:t>(Bell) </a:t>
            </a:r>
            <a:r>
              <a:rPr lang="ko-KR" altLang="en-US" dirty="0" smtClean="0"/>
              <a:t>연구소의 연구원들이 만듦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켄톰슨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데니스리치</a:t>
            </a:r>
            <a:endParaRPr lang="en-US" altLang="ko-KR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왜 만들었나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2"/>
            <a:r>
              <a:rPr lang="ko-KR" altLang="en-US" dirty="0" smtClean="0"/>
              <a:t>프로그램의 이식성을 높이기 위해</a:t>
            </a:r>
            <a:r>
              <a:rPr lang="en-US" altLang="ko-KR" dirty="0" smtClean="0"/>
              <a:t>…</a:t>
            </a: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85918" y="4610409"/>
            <a:ext cx="5500726" cy="461665"/>
            <a:chOff x="714348" y="1968156"/>
            <a:chExt cx="5500726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2000240"/>
              <a:ext cx="134113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en-US" altLang="ko-KR" sz="2000" dirty="0" smtClean="0"/>
                <a:t>LGOL 60</a:t>
              </a:r>
              <a:endParaRPr lang="ko-KR" alt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1736" y="2000240"/>
              <a:ext cx="6174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CPL</a:t>
              </a:r>
              <a:endParaRPr lang="ko-KR" alt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744" y="2000240"/>
              <a:ext cx="7665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BCPL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7469" y="2000240"/>
              <a:ext cx="348172" cy="40011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5464" y="1968156"/>
              <a:ext cx="41961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endParaRPr lang="ko-KR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5" idx="3"/>
              <a:endCxn id="6" idx="1"/>
            </p:cNvCxnSpPr>
            <p:nvPr/>
          </p:nvCxnSpPr>
          <p:spPr>
            <a:xfrm>
              <a:off x="2055484" y="2200295"/>
              <a:ext cx="51625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7" idx="1"/>
            </p:cNvCxnSpPr>
            <p:nvPr/>
          </p:nvCxnSpPr>
          <p:spPr>
            <a:xfrm>
              <a:off x="3189213" y="2200295"/>
              <a:ext cx="525531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3"/>
              <a:endCxn id="8" idx="1"/>
            </p:cNvCxnSpPr>
            <p:nvPr/>
          </p:nvCxnSpPr>
          <p:spPr>
            <a:xfrm>
              <a:off x="4481301" y="2200295"/>
              <a:ext cx="476168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3"/>
              <a:endCxn id="9" idx="1"/>
            </p:cNvCxnSpPr>
            <p:nvPr/>
          </p:nvCxnSpPr>
          <p:spPr>
            <a:xfrm flipV="1">
              <a:off x="5305641" y="2198989"/>
              <a:ext cx="489823" cy="130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컴파일러란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컴파일러란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ko-KR" altLang="en-US" dirty="0" smtClean="0"/>
              <a:t>인간이 만든 프로그램을 기계가 이해 하도록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기계어로 변환</a:t>
            </a:r>
            <a:r>
              <a:rPr lang="ko-KR" altLang="en-US" dirty="0" smtClean="0"/>
              <a:t>하는 변환기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통역관의 역할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기계어란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ko-KR" altLang="en-US" dirty="0" smtClean="0"/>
              <a:t>기계가 이해하는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 숫자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(0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1)</a:t>
            </a:r>
            <a:r>
              <a:rPr lang="ko-KR" altLang="en-US" dirty="0" smtClean="0"/>
              <a:t>로 작성된 언어</a:t>
            </a:r>
            <a:endParaRPr lang="ko-KR" altLang="en-US" dirty="0"/>
          </a:p>
        </p:txBody>
      </p:sp>
      <p:pic>
        <p:nvPicPr>
          <p:cNvPr id="4" name="그림 3" descr="Ch01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4340368"/>
            <a:ext cx="3621024" cy="1374648"/>
          </a:xfrm>
          <a:prstGeom prst="rect">
            <a:avLst/>
          </a:prstGeom>
        </p:spPr>
      </p:pic>
      <p:pic>
        <p:nvPicPr>
          <p:cNvPr id="5" name="그림 4" descr="Ch01_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319032"/>
            <a:ext cx="3572256" cy="139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(1/4)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1296" y="2155360"/>
            <a:ext cx="8261408" cy="3571899"/>
            <a:chOff x="428596" y="1643050"/>
            <a:chExt cx="8261408" cy="3571899"/>
          </a:xfrm>
        </p:grpSpPr>
        <p:sp>
          <p:nvSpPr>
            <p:cNvPr id="5" name="직사각형 4"/>
            <p:cNvSpPr/>
            <p:nvPr/>
          </p:nvSpPr>
          <p:spPr>
            <a:xfrm>
              <a:off x="428596" y="2048957"/>
              <a:ext cx="1500198" cy="20796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1473" y="3314203"/>
              <a:ext cx="1214446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프로그램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작성</a:t>
              </a:r>
              <a:endParaRPr lang="ko-KR" alt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73086" y="2209295"/>
              <a:ext cx="82582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인간</a:t>
              </a:r>
              <a:endParaRPr lang="ko-KR" altLang="en-US" sz="1200" b="1" dirty="0"/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571472" y="4506425"/>
              <a:ext cx="1214446" cy="622304"/>
            </a:xfrm>
            <a:prstGeom prst="flowChartDocumen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소스파일 생성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.c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연결선 8"/>
            <p:cNvCxnSpPr>
              <a:stCxn id="6" idx="2"/>
              <a:endCxn id="8" idx="0"/>
            </p:cNvCxnSpPr>
            <p:nvPr/>
          </p:nvCxnSpPr>
          <p:spPr>
            <a:xfrm rot="5400000">
              <a:off x="939775" y="4267504"/>
              <a:ext cx="477842" cy="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630475" y="3314203"/>
              <a:ext cx="121444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컴파일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32088" y="2209295"/>
              <a:ext cx="82582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컴파일러</a:t>
              </a:r>
              <a:endParaRPr lang="ko-KR" altLang="en-US" sz="1200" b="1" dirty="0"/>
            </a:p>
          </p:txBody>
        </p:sp>
        <p:sp>
          <p:nvSpPr>
            <p:cNvPr id="12" name="순서도: 문서 11"/>
            <p:cNvSpPr/>
            <p:nvPr/>
          </p:nvSpPr>
          <p:spPr>
            <a:xfrm>
              <a:off x="2566974" y="4506424"/>
              <a:ext cx="1370022" cy="708525"/>
            </a:xfrm>
            <a:prstGeom prst="flowChartDocumen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오브젝트 파일생성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.obj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2" idx="0"/>
            </p:cNvCxnSpPr>
            <p:nvPr/>
          </p:nvCxnSpPr>
          <p:spPr>
            <a:xfrm rot="16200000" flipH="1">
              <a:off x="3005921" y="4260359"/>
              <a:ext cx="477841" cy="1428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983696" y="3314203"/>
              <a:ext cx="121444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50" dirty="0" smtClean="0">
                  <a:ln w="11430"/>
                  <a:solidFill>
                    <a:schemeClr val="tx1"/>
                  </a:solidFill>
                </a:rPr>
                <a:t>링크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185309" y="2209295"/>
              <a:ext cx="82582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링커</a:t>
              </a:r>
              <a:endParaRPr lang="ko-KR" altLang="en-US" sz="1200" b="1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83695" y="4506425"/>
              <a:ext cx="1214446" cy="622304"/>
            </a:xfrm>
            <a:prstGeom prst="flowChartDocumen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실행파일 생성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.exe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>
              <a:stCxn id="14" idx="2"/>
              <a:endCxn id="16" idx="0"/>
            </p:cNvCxnSpPr>
            <p:nvPr/>
          </p:nvCxnSpPr>
          <p:spPr>
            <a:xfrm rot="5400000">
              <a:off x="5351998" y="4267504"/>
              <a:ext cx="477842" cy="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7336916" y="3314203"/>
              <a:ext cx="1214446" cy="714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50" dirty="0" smtClean="0">
                  <a:ln w="11430"/>
                  <a:solidFill>
                    <a:schemeClr val="tx1"/>
                  </a:solidFill>
                </a:rPr>
                <a:t>로딩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538529" y="2209295"/>
              <a:ext cx="82582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/>
                <a:t>로더</a:t>
              </a:r>
              <a:endParaRPr lang="ko-KR" altLang="en-US" sz="1200" b="1" dirty="0"/>
            </a:p>
          </p:txBody>
        </p:sp>
        <p:cxnSp>
          <p:nvCxnSpPr>
            <p:cNvPr id="20" name="꺾인 연결선 19"/>
            <p:cNvCxnSpPr>
              <a:stCxn id="8" idx="3"/>
              <a:endCxn id="11" idx="2"/>
            </p:cNvCxnSpPr>
            <p:nvPr/>
          </p:nvCxnSpPr>
          <p:spPr>
            <a:xfrm flipV="1">
              <a:off x="1785918" y="2459328"/>
              <a:ext cx="1046170" cy="23582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2" idx="3"/>
              <a:endCxn id="15" idx="2"/>
            </p:cNvCxnSpPr>
            <p:nvPr/>
          </p:nvCxnSpPr>
          <p:spPr>
            <a:xfrm flipV="1">
              <a:off x="3936996" y="2459328"/>
              <a:ext cx="1248313" cy="24013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6" idx="3"/>
              <a:endCxn id="19" idx="2"/>
            </p:cNvCxnSpPr>
            <p:nvPr/>
          </p:nvCxnSpPr>
          <p:spPr>
            <a:xfrm flipV="1">
              <a:off x="6198141" y="2459328"/>
              <a:ext cx="1340388" cy="23582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7345382" y="4508015"/>
              <a:ext cx="1214446" cy="6048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실행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18" idx="2"/>
              <a:endCxn id="23" idx="0"/>
            </p:cNvCxnSpPr>
            <p:nvPr/>
          </p:nvCxnSpPr>
          <p:spPr>
            <a:xfrm rot="16200000" flipH="1">
              <a:off x="7708656" y="4264066"/>
              <a:ext cx="479432" cy="84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4"/>
              <a:endCxn id="6" idx="0"/>
            </p:cNvCxnSpPr>
            <p:nvPr/>
          </p:nvCxnSpPr>
          <p:spPr>
            <a:xfrm rot="5400000">
              <a:off x="879926" y="3008131"/>
              <a:ext cx="604842" cy="730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1" idx="4"/>
              <a:endCxn id="10" idx="0"/>
            </p:cNvCxnSpPr>
            <p:nvPr/>
          </p:nvCxnSpPr>
          <p:spPr>
            <a:xfrm rot="5400000">
              <a:off x="2938928" y="3008131"/>
              <a:ext cx="604842" cy="730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5" idx="4"/>
              <a:endCxn id="14" idx="0"/>
            </p:cNvCxnSpPr>
            <p:nvPr/>
          </p:nvCxnSpPr>
          <p:spPr>
            <a:xfrm rot="5400000">
              <a:off x="5292149" y="3008131"/>
              <a:ext cx="604842" cy="730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4"/>
              <a:endCxn id="18" idx="0"/>
            </p:cNvCxnSpPr>
            <p:nvPr/>
          </p:nvCxnSpPr>
          <p:spPr>
            <a:xfrm rot="5400000">
              <a:off x="7645369" y="3008131"/>
              <a:ext cx="604842" cy="730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492360" y="2048957"/>
              <a:ext cx="1500198" cy="20796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42936" y="2048957"/>
              <a:ext cx="1500198" cy="20796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89806" y="2048957"/>
              <a:ext cx="1500198" cy="20796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75"/>
            <p:cNvSpPr txBox="1"/>
            <p:nvPr/>
          </p:nvSpPr>
          <p:spPr>
            <a:xfrm>
              <a:off x="742924" y="2564899"/>
              <a:ext cx="357190" cy="4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>
                  <a:solidFill>
                    <a:srgbClr val="000000"/>
                  </a:solidFill>
                  <a:latin typeface="바탕"/>
                </a:rPr>
                <a:t>①</a:t>
              </a:r>
              <a:endParaRPr lang="ko-KR" altLang="en-US" b="1" dirty="0"/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688948" y="3934921"/>
              <a:ext cx="357190" cy="9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/>
                <a:t>②</a:t>
              </a:r>
            </a:p>
            <a:p>
              <a:pPr algn="just">
                <a:lnSpc>
                  <a:spcPct val="160000"/>
                </a:lnSpc>
              </a:pPr>
              <a:endParaRPr lang="ko-KR" altLang="en-US" b="1" dirty="0"/>
            </a:p>
          </p:txBody>
        </p:sp>
        <p:sp>
          <p:nvSpPr>
            <p:cNvPr id="34" name="TextBox 77"/>
            <p:cNvSpPr txBox="1"/>
            <p:nvPr/>
          </p:nvSpPr>
          <p:spPr>
            <a:xfrm>
              <a:off x="1890694" y="3007813"/>
              <a:ext cx="357190" cy="4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/>
                <a:t>③</a:t>
              </a:r>
              <a:endParaRPr lang="ko-KR" altLang="en-US" b="1" dirty="0"/>
            </a:p>
          </p:txBody>
        </p:sp>
        <p:sp>
          <p:nvSpPr>
            <p:cNvPr id="35" name="TextBox 78"/>
            <p:cNvSpPr txBox="1"/>
            <p:nvPr/>
          </p:nvSpPr>
          <p:spPr>
            <a:xfrm>
              <a:off x="2819388" y="2582361"/>
              <a:ext cx="357190" cy="4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/>
                <a:t>④</a:t>
              </a:r>
              <a:endParaRPr lang="ko-KR" altLang="en-US" b="1" dirty="0"/>
            </a:p>
          </p:txBody>
        </p:sp>
        <p:sp>
          <p:nvSpPr>
            <p:cNvPr id="36" name="TextBox 79"/>
            <p:cNvSpPr txBox="1"/>
            <p:nvPr/>
          </p:nvSpPr>
          <p:spPr>
            <a:xfrm>
              <a:off x="2765412" y="3939683"/>
              <a:ext cx="357190" cy="4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>
                  <a:solidFill>
                    <a:srgbClr val="000000"/>
                  </a:solidFill>
                  <a:latin typeface="바탕"/>
                </a:rPr>
                <a:t>⑤</a:t>
              </a:r>
              <a:endParaRPr lang="ko-KR" altLang="en-US" b="1" dirty="0"/>
            </a:p>
          </p:txBody>
        </p:sp>
        <p:sp>
          <p:nvSpPr>
            <p:cNvPr id="37" name="TextBox 80"/>
            <p:cNvSpPr txBox="1"/>
            <p:nvPr/>
          </p:nvSpPr>
          <p:spPr>
            <a:xfrm>
              <a:off x="4105272" y="3023289"/>
              <a:ext cx="357190" cy="4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r>
                <a:rPr lang="ko-KR" altLang="en-US" b="1" dirty="0" smtClean="0"/>
                <a:t>⑥</a:t>
              </a:r>
              <a:endParaRPr lang="ko-KR" altLang="en-US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3504" y="26918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⑦</a:t>
              </a:r>
              <a:endParaRPr lang="ko-KR" altLang="en-US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13342" y="403652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⑧</a:t>
              </a:r>
              <a:endParaRPr lang="ko-KR" altLang="en-US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75426" y="312528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⑨</a:t>
              </a:r>
              <a:endParaRPr lang="ko-KR" altLang="en-US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526358" y="267443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⑩</a:t>
              </a:r>
              <a:endParaRPr lang="ko-KR" altLang="en-US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83496" y="4053983"/>
              <a:ext cx="184731" cy="108952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60000"/>
                </a:lnSpc>
              </a:pPr>
              <a:endParaRPr lang="ko-KR" altLang="en-US" dirty="0" smtClean="0">
                <a:solidFill>
                  <a:srgbClr val="000000"/>
                </a:solidFill>
                <a:latin typeface="바탕"/>
              </a:endParaRPr>
            </a:p>
            <a:p>
              <a:endParaRPr lang="ko-KR" altLang="en-US" dirty="0" smtClean="0"/>
            </a:p>
            <a:p>
              <a:endParaRPr lang="ko-KR" altLang="en-US" b="1" dirty="0"/>
            </a:p>
          </p:txBody>
        </p:sp>
        <p:sp>
          <p:nvSpPr>
            <p:cNvPr id="43" name="TextBox 89"/>
            <p:cNvSpPr txBox="1"/>
            <p:nvPr/>
          </p:nvSpPr>
          <p:spPr>
            <a:xfrm>
              <a:off x="793724" y="1643050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Step1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90"/>
            <p:cNvSpPr txBox="1"/>
            <p:nvPr/>
          </p:nvSpPr>
          <p:spPr>
            <a:xfrm>
              <a:off x="2836175" y="1660512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Step2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91"/>
            <p:cNvSpPr txBox="1"/>
            <p:nvPr/>
          </p:nvSpPr>
          <p:spPr>
            <a:xfrm>
              <a:off x="5197480" y="1643050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Step3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92"/>
            <p:cNvSpPr txBox="1"/>
            <p:nvPr/>
          </p:nvSpPr>
          <p:spPr>
            <a:xfrm>
              <a:off x="7559696" y="1643050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Step4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85096" y="406718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⑪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Step1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Step2</a:t>
            </a:r>
          </a:p>
        </p:txBody>
      </p:sp>
      <p:pic>
        <p:nvPicPr>
          <p:cNvPr id="5" name="그림 4" descr="Ch01_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4576772"/>
            <a:ext cx="7597478" cy="1357322"/>
          </a:xfrm>
          <a:prstGeom prst="rect">
            <a:avLst/>
          </a:prstGeom>
        </p:spPr>
      </p:pic>
      <p:pic>
        <p:nvPicPr>
          <p:cNvPr id="11" name="Picture 1027" descr="C:\Documents and Settings\goh-jm\Application Data\Microsoft\Media Catalog\AMDECID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428868"/>
            <a:ext cx="711625" cy="1057272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>
            <a:stCxn id="11" idx="3"/>
            <a:endCxn id="20" idx="1"/>
          </p:cNvCxnSpPr>
          <p:nvPr/>
        </p:nvCxnSpPr>
        <p:spPr>
          <a:xfrm>
            <a:off x="2068915" y="2957504"/>
            <a:ext cx="3453551" cy="57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4472" y="2603146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</a:rPr>
              <a:t>C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언어로 프로그램 작성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모서리가 접힌 도형 19"/>
          <p:cNvSpPr/>
          <p:nvPr/>
        </p:nvSpPr>
        <p:spPr>
          <a:xfrm>
            <a:off x="5522466" y="2641824"/>
            <a:ext cx="1285884" cy="642942"/>
          </a:xfrm>
          <a:prstGeom prst="foldedCorner">
            <a:avLst>
              <a:gd name="adj" fmla="val 319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소스 파일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*.c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Step3</a:t>
            </a:r>
          </a:p>
        </p:txBody>
      </p:sp>
      <p:pic>
        <p:nvPicPr>
          <p:cNvPr id="6" name="그림 5" descr="Ch01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769331"/>
            <a:ext cx="7500990" cy="1731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이론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Step4</a:t>
            </a: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프로그램 작성 </a:t>
            </a:r>
            <a:r>
              <a:rPr lang="en-US" altLang="ko-KR" b="1" dirty="0" smtClean="0">
                <a:solidFill>
                  <a:srgbClr val="0000FF"/>
                </a:solidFill>
              </a:rPr>
              <a:t>4</a:t>
            </a:r>
            <a:r>
              <a:rPr lang="ko-KR" altLang="en-US" b="1" dirty="0" smtClean="0">
                <a:solidFill>
                  <a:srgbClr val="0000FF"/>
                </a:solidFill>
              </a:rPr>
              <a:t>단계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14414" y="2643182"/>
            <a:ext cx="6029325" cy="1314450"/>
            <a:chOff x="1214414" y="2786058"/>
            <a:chExt cx="6029325" cy="1314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2786058"/>
              <a:ext cx="60293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5929322" y="2857496"/>
              <a:ext cx="1285884" cy="85725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00FF"/>
                  </a:solidFill>
                </a:rPr>
                <a:t>실행 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14678" y="5269380"/>
            <a:ext cx="73343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컴파일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1446" y="5269380"/>
            <a:ext cx="73343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링크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47" idx="3"/>
            <a:endCxn id="13" idx="1"/>
          </p:cNvCxnSpPr>
          <p:nvPr/>
        </p:nvCxnSpPr>
        <p:spPr>
          <a:xfrm flipV="1">
            <a:off x="2380399" y="5626570"/>
            <a:ext cx="834279" cy="1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3"/>
            <a:endCxn id="16" idx="1"/>
          </p:cNvCxnSpPr>
          <p:nvPr/>
        </p:nvCxnSpPr>
        <p:spPr>
          <a:xfrm>
            <a:off x="3948114" y="5626570"/>
            <a:ext cx="983332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811511" y="5269380"/>
            <a:ext cx="1046637" cy="863378"/>
            <a:chOff x="6905181" y="5302038"/>
            <a:chExt cx="1046637" cy="863378"/>
          </a:xfrm>
        </p:grpSpPr>
        <p:pic>
          <p:nvPicPr>
            <p:cNvPr id="11" name="Picture 3" descr="C:\Documents and Settings\이승화\My Documents\My Pictures\아이콘-배경\노트북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000892" y="5302038"/>
              <a:ext cx="950926" cy="5334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6905181" y="5826862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   실행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00604" y="533580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*.c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040" y="533580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*.obj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stCxn id="16" idx="3"/>
          </p:cNvCxnSpPr>
          <p:nvPr/>
        </p:nvCxnSpPr>
        <p:spPr>
          <a:xfrm>
            <a:off x="5664882" y="5626570"/>
            <a:ext cx="1193134" cy="1700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57884" y="5357573"/>
            <a:ext cx="60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*.exe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57224" y="5143512"/>
            <a:ext cx="1523175" cy="1071570"/>
            <a:chOff x="857224" y="5143512"/>
            <a:chExt cx="1523175" cy="1071570"/>
          </a:xfrm>
        </p:grpSpPr>
        <p:pic>
          <p:nvPicPr>
            <p:cNvPr id="46" name="Picture 3" descr="C:\Documents and Settings\goh-jm\Application Data\Microsoft\Media Catalog\FLAG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7224" y="5143512"/>
              <a:ext cx="1448068" cy="1071570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1302860" y="5336054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</a:rPr>
                <a:t>프로그램 </a:t>
              </a:r>
              <a:endParaRPr lang="en-US" altLang="ko-KR" sz="16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</a:rPr>
                <a:t>작성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9" grpId="0"/>
      <p:bldP spid="40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prstDash val="sys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14084</TotalTime>
  <Words>1108</Words>
  <Application>Microsoft Office PowerPoint</Application>
  <PresentationFormat>화면 슬라이드 쇼(4:3)</PresentationFormat>
  <Paragraphs>309</Paragraphs>
  <Slides>34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-Part1- 제1장 C 언어의 소개와 프로그램 작성 방법 </vt:lpstr>
      <vt:lpstr>학습목차</vt:lpstr>
      <vt:lpstr>1.1 C언어란 무엇인가? (1/2)</vt:lpstr>
      <vt:lpstr>1.1 C언어란 무엇인가? (2/2)</vt:lpstr>
      <vt:lpstr>1.2 컴파일러란 무엇인가?</vt:lpstr>
      <vt:lpstr>1.3 프로그램 작성 방법 4단계 – 이론 &amp; 실습 (1/4)</vt:lpstr>
      <vt:lpstr>1.3 프로그램 작성 방법 4단계 – 이론 &amp; 실습 (2/4)</vt:lpstr>
      <vt:lpstr>1.3 프로그램 작성 방법 4단계 – 이론 &amp; 실습 (3/4)</vt:lpstr>
      <vt:lpstr>1.3 프로그램 작성 방법 4단계 – 이론 &amp; 실습 (4/4)</vt:lpstr>
      <vt:lpstr>1.3 프로그램 작성 방법 4단계 – 이론 &amp; 실습 </vt:lpstr>
      <vt:lpstr>1.3 프로그램 작성 방법 4단계 실습 – Step0 (1/2)</vt:lpstr>
      <vt:lpstr>1.3 프로그램 작성 방법 4단계 실습 – Step0 (2/2)</vt:lpstr>
      <vt:lpstr>1.3 프로그램 작성 방법 4단계 – 이론 &amp; 실습 </vt:lpstr>
      <vt:lpstr>1.3 프로그램 작성 방법 4단계 실습 – Step1 (1/9)</vt:lpstr>
      <vt:lpstr>1.3 프로그램 작성 방법 4단계 실습 – Step1 (2/9)</vt:lpstr>
      <vt:lpstr>1.3 프로그램 작성 방법 4단계 실습 – Step1 (3/9)</vt:lpstr>
      <vt:lpstr>1.3 프로그램 작성 방법 4단계 실습 – Step1 (4/9)</vt:lpstr>
      <vt:lpstr>1.3 프로그램 작성 방법 4단계 실습 – Step1 (5/9)</vt:lpstr>
      <vt:lpstr>1.3 프로그램 작성 방법 4단계 실습 – Step1 (6/9)</vt:lpstr>
      <vt:lpstr>1.3 프로그램 작성 방법 4단계 실습 – Step1 (7/9)</vt:lpstr>
      <vt:lpstr>1.3 프로그램 작성 방법 4단계 실습 – Step1 (8/9)</vt:lpstr>
      <vt:lpstr>1.3 프로그램 작성 방법 4단계 실습 – Step1 (9/9)</vt:lpstr>
      <vt:lpstr>1.3 프로그램 작성 방법 4단계 – 이론 &amp; 실습 </vt:lpstr>
      <vt:lpstr>1.3 프로그램 작성 방법 4단계 실습 – Step2 (1/2)</vt:lpstr>
      <vt:lpstr>1.3 프로그램 작성 방법 4단계 실습 – Step2 (2/2)</vt:lpstr>
      <vt:lpstr>1.3 프로그램 작성 방법 4단계 – 이론 &amp; 실습 </vt:lpstr>
      <vt:lpstr>1.3 프로그램 작성 방법 4단계 실습 – Step3 (1/2)</vt:lpstr>
      <vt:lpstr>1.3 프로그램 작성 방법 4단계 실습 – Step3 (2/2)</vt:lpstr>
      <vt:lpstr>1.3 프로그램 작성 방법 4단계 – 이론 &amp; 실습 </vt:lpstr>
      <vt:lpstr>1.3 프로그램 작성 방법 4단계 실습 – Step4 (1/2)</vt:lpstr>
      <vt:lpstr>1.3 프로그램 작성 방법 4단계 실습 – Step4 (2/2)</vt:lpstr>
      <vt:lpstr>1.4 C언어의 특징</vt:lpstr>
      <vt:lpstr>1.5 C언어의 학습 방식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916</cp:revision>
  <dcterms:created xsi:type="dcterms:W3CDTF">2009-09-09T07:37:10Z</dcterms:created>
  <dcterms:modified xsi:type="dcterms:W3CDTF">2011-03-02T03:47:56Z</dcterms:modified>
</cp:coreProperties>
</file>