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311" r:id="rId3"/>
    <p:sldId id="388" r:id="rId4"/>
    <p:sldId id="403" r:id="rId5"/>
    <p:sldId id="406" r:id="rId6"/>
    <p:sldId id="408" r:id="rId7"/>
    <p:sldId id="409" r:id="rId8"/>
    <p:sldId id="410" r:id="rId9"/>
    <p:sldId id="412" r:id="rId10"/>
    <p:sldId id="413" r:id="rId11"/>
    <p:sldId id="402" r:id="rId12"/>
    <p:sldId id="414" r:id="rId13"/>
    <p:sldId id="415" r:id="rId14"/>
    <p:sldId id="416" r:id="rId15"/>
    <p:sldId id="417" r:id="rId16"/>
    <p:sldId id="418" r:id="rId17"/>
    <p:sldId id="419" r:id="rId18"/>
    <p:sldId id="346" r:id="rId19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175"/>
    <a:srgbClr val="0000FF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6" autoAdjust="0"/>
    <p:restoredTop sz="80668" autoAdjust="0"/>
  </p:normalViewPr>
  <p:slideViewPr>
    <p:cSldViewPr>
      <p:cViewPr>
        <p:scale>
          <a:sx n="66" d="100"/>
          <a:sy n="66" d="100"/>
        </p:scale>
        <p:origin x="-195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229298"/>
            <a:ext cx="9093220" cy="5342974"/>
          </a:xfrm>
        </p:spPr>
        <p:txBody>
          <a:bodyPr/>
          <a:lstStyle>
            <a:lvl1pPr>
              <a:lnSpc>
                <a:spcPct val="150000"/>
              </a:lnSpc>
              <a:buFont typeface="Arial" pitchFamily="34" charset="0"/>
              <a:buChar char="►"/>
              <a:defRPr sz="2400" b="1">
                <a:solidFill>
                  <a:schemeClr val="tx1"/>
                </a:solidFill>
                <a:effectLst/>
              </a:defRPr>
            </a:lvl1pPr>
            <a:lvl2pPr>
              <a:lnSpc>
                <a:spcPct val="15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5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3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변수란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변수에 저장한 데이터는 변경될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변수는 임시공간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00232" y="1813822"/>
            <a:ext cx="5214974" cy="486287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/* 3-6.c </a:t>
            </a:r>
            <a:r>
              <a:rPr lang="ko-KR" altLang="en-US" b="1" dirty="0" smtClean="0"/>
              <a:t>*</a:t>
            </a:r>
            <a:r>
              <a:rPr lang="en-US" altLang="ko-KR" b="1" dirty="0" smtClean="0"/>
              <a:t>/</a:t>
            </a:r>
          </a:p>
          <a:p>
            <a:r>
              <a:rPr lang="en-US" altLang="ko-KR" dirty="0" smtClean="0"/>
              <a:t>#include&lt;stdio.h&gt;</a:t>
            </a:r>
          </a:p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int a=0;  </a:t>
            </a:r>
          </a:p>
          <a:p>
            <a:r>
              <a:rPr lang="en-US" altLang="ko-KR" dirty="0" smtClean="0"/>
              <a:t>   int b=1;  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printf("a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a); </a:t>
            </a:r>
          </a:p>
          <a:p>
            <a:r>
              <a:rPr lang="en-US" altLang="ko-KR" dirty="0" smtClean="0"/>
              <a:t>   printf("b</a:t>
            </a:r>
            <a:r>
              <a:rPr lang="ko-KR" altLang="en-US" dirty="0" smtClean="0"/>
              <a:t>의 값은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b); 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 = a+10;   </a:t>
            </a:r>
            <a:endParaRPr lang="ko-KR" altLang="en-US" dirty="0" smtClean="0"/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   b = b+10;  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ko-KR" altLang="en-US" b="1" dirty="0" smtClean="0">
                <a:solidFill>
                  <a:srgbClr val="00B050"/>
                </a:solidFill>
              </a:rPr>
              <a:t>변경된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ko-KR" altLang="en-US" b="1" dirty="0" smtClean="0">
                <a:solidFill>
                  <a:srgbClr val="00B050"/>
                </a:solidFill>
              </a:rPr>
              <a:t>의 값은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%d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a</a:t>
            </a:r>
            <a:r>
              <a:rPr lang="en-US" altLang="ko-KR" dirty="0" smtClean="0"/>
              <a:t>); </a:t>
            </a:r>
            <a:endParaRPr lang="ko-KR" altLang="en-US" dirty="0" smtClean="0"/>
          </a:p>
          <a:p>
            <a:r>
              <a:rPr lang="en-US" altLang="ko-KR" dirty="0" smtClean="0"/>
              <a:t>   printf("</a:t>
            </a:r>
            <a:r>
              <a:rPr lang="ko-KR" altLang="en-US" b="1" dirty="0" smtClean="0">
                <a:solidFill>
                  <a:srgbClr val="00B050"/>
                </a:solidFill>
              </a:rPr>
              <a:t>변경된 </a:t>
            </a:r>
            <a:r>
              <a:rPr lang="en-US" altLang="ko-KR" b="1" dirty="0" smtClean="0">
                <a:solidFill>
                  <a:srgbClr val="00B050"/>
                </a:solidFill>
              </a:rPr>
              <a:t>b</a:t>
            </a:r>
            <a:r>
              <a:rPr lang="ko-KR" altLang="en-US" b="1" dirty="0" smtClean="0">
                <a:solidFill>
                  <a:srgbClr val="00B050"/>
                </a:solidFill>
              </a:rPr>
              <a:t>의 값은</a:t>
            </a:r>
            <a:r>
              <a:rPr lang="ko-KR" altLang="en-US" dirty="0" smtClean="0"/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%d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\n", </a:t>
            </a:r>
            <a:r>
              <a:rPr lang="en-US" altLang="ko-KR" b="1" dirty="0" smtClean="0">
                <a:solidFill>
                  <a:srgbClr val="00B050"/>
                </a:solidFill>
              </a:rPr>
              <a:t>b</a:t>
            </a:r>
            <a:r>
              <a:rPr lang="en-US" altLang="ko-KR" dirty="0" smtClean="0"/>
              <a:t>); </a:t>
            </a:r>
            <a:endParaRPr lang="ko-KR" altLang="en-US" dirty="0" smtClean="0"/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3.2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 선언 시 주의할 점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변수 선언 시 주의할 점 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선언은 제일 앞쪽에 한다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928794" y="2143116"/>
            <a:ext cx="5572164" cy="409342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3-7.c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int a;	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정상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	int b;	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정상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	a=1;</a:t>
            </a:r>
          </a:p>
          <a:p>
            <a:r>
              <a:rPr lang="en-US" altLang="ko-KR" sz="2000" dirty="0" smtClean="0"/>
              <a:t>	b=2;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int c;</a:t>
            </a:r>
            <a:r>
              <a:rPr lang="en-US" altLang="ko-KR" sz="2000" dirty="0" smtClean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//</a:t>
            </a:r>
            <a:r>
              <a:rPr lang="en-US" altLang="ko-KR" sz="2000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에러 발생</a:t>
            </a:r>
          </a:p>
          <a:p>
            <a:r>
              <a:rPr lang="en-US" altLang="ko-KR" sz="2000" dirty="0" smtClean="0"/>
              <a:t>	…</a:t>
            </a:r>
          </a:p>
          <a:p>
            <a:r>
              <a:rPr lang="en-US" altLang="ko-KR" sz="2000" dirty="0" smtClean="0"/>
              <a:t>}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변수 선언 시 주의할 점 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변수의 이름은 의미 있게 짓는다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714480" y="2143116"/>
            <a:ext cx="6215106" cy="409342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3-8.c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	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appleBox</a:t>
            </a:r>
            <a:r>
              <a:rPr lang="en-US" altLang="ko-KR" sz="2000" dirty="0" smtClean="0"/>
              <a:t> = 30;</a:t>
            </a:r>
          </a:p>
          <a:p>
            <a:r>
              <a:rPr lang="en-US" altLang="ko-KR" sz="2000" dirty="0" smtClean="0"/>
              <a:t>	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grapeBox</a:t>
            </a:r>
            <a:r>
              <a:rPr lang="en-US" altLang="ko-KR" sz="2000" dirty="0" smtClean="0"/>
              <a:t> = 20;</a:t>
            </a:r>
          </a:p>
          <a:p>
            <a:r>
              <a:rPr lang="en-US" altLang="ko-KR" sz="2000" dirty="0" smtClean="0"/>
              <a:t>	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total</a:t>
            </a:r>
            <a:r>
              <a:rPr lang="en-US" altLang="ko-KR" sz="2000" dirty="0" smtClean="0"/>
              <a:t>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	total = appleBox + grapeBox;</a:t>
            </a:r>
          </a:p>
          <a:p>
            <a:r>
              <a:rPr lang="en-US" altLang="ko-KR" sz="2000" dirty="0" smtClean="0"/>
              <a:t>	printf("</a:t>
            </a:r>
            <a:r>
              <a:rPr lang="ko-KR" altLang="en-US" sz="2000" dirty="0" smtClean="0"/>
              <a:t>총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 </a:t>
            </a:r>
            <a:r>
              <a:rPr lang="ko-KR" altLang="en-US" sz="2000" dirty="0" smtClean="0"/>
              <a:t>박스가 있습니다 </a:t>
            </a:r>
            <a:r>
              <a:rPr lang="en-US" altLang="ko-KR" sz="2000" dirty="0" smtClean="0"/>
              <a:t>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total</a:t>
            </a:r>
            <a:r>
              <a:rPr lang="en-US" altLang="ko-KR" sz="2000" dirty="0" smtClean="0"/>
              <a:t>);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	return 0;</a:t>
            </a:r>
          </a:p>
          <a:p>
            <a:r>
              <a:rPr lang="en-US" altLang="ko-KR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변수 선언 시 주의할 점 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229298"/>
            <a:ext cx="9093220" cy="484290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변수의 이름을 지을 때 주의할 점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ko-KR" altLang="en-US" b="1" dirty="0" smtClean="0"/>
              <a:t>① 특수 기호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공백 문자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맨 처음 숫자를 사용하면 안된다 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>
              <a:buNone/>
            </a:pPr>
            <a:r>
              <a:rPr lang="ko-KR" altLang="en-US" b="1" dirty="0" smtClean="0"/>
              <a:t>② </a:t>
            </a:r>
            <a:r>
              <a:rPr lang="en-US" altLang="ko-KR" b="1" dirty="0" smtClean="0"/>
              <a:t>C</a:t>
            </a:r>
            <a:r>
              <a:rPr lang="ko-KR" altLang="en-US" b="1" dirty="0" smtClean="0"/>
              <a:t>언어에서 사용되는 키워드를 변수 이름에 사용하면  안된다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2528202"/>
          <a:ext cx="8501122" cy="1508760"/>
        </p:xfrm>
        <a:graphic>
          <a:graphicData uri="http://schemas.openxmlformats.org/drawingml/2006/table">
            <a:tbl>
              <a:tblPr firstRow="1" firstCol="1" lastCol="1" bandRow="1" bandCol="1"/>
              <a:tblGrid>
                <a:gridCol w="2662097"/>
                <a:gridCol w="2767191"/>
                <a:gridCol w="3071834"/>
              </a:tblGrid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800" b="1" kern="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변수 이름이 올바른 경우</a:t>
                      </a:r>
                      <a:endParaRPr lang="ko-KR" sz="1800" b="1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800" b="1" kern="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변수 이름이 잘못된 경우</a:t>
                      </a:r>
                      <a:endParaRPr lang="ko-KR" sz="1800" b="1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8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잘못된 이유</a:t>
                      </a:r>
                      <a:endParaRPr lang="ko-KR" sz="18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Apple;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?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apple;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특수 문자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? </a:t>
                      </a:r>
                      <a:r>
                        <a:rPr lang="ko-KR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total;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	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to 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tal;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to </a:t>
                      </a:r>
                      <a:r>
                        <a:rPr lang="ko-KR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tal </a:t>
                      </a:r>
                      <a:r>
                        <a:rPr lang="ko-KR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사이에 </a:t>
                      </a:r>
                      <a:r>
                        <a:rPr lang="ko-KR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공백 문자 </a:t>
                      </a:r>
                      <a:r>
                        <a:rPr lang="ko-KR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result2;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2result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맨 처음에 숫자 </a:t>
                      </a:r>
                      <a:r>
                        <a:rPr lang="ko-KR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28596" y="5072074"/>
          <a:ext cx="8501122" cy="1508760"/>
        </p:xfrm>
        <a:graphic>
          <a:graphicData uri="http://schemas.openxmlformats.org/drawingml/2006/table">
            <a:tbl>
              <a:tblPr/>
              <a:tblGrid>
                <a:gridCol w="4250561"/>
                <a:gridCol w="4250561"/>
              </a:tblGrid>
              <a:tr h="292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800" b="1" kern="0" dirty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변수 이름이 잘못된 경우</a:t>
                      </a:r>
                      <a:endParaRPr lang="ko-KR" sz="1800" b="1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sz="18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잘못된 이유</a:t>
                      </a:r>
                      <a:endParaRPr lang="ko-KR" sz="18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+mj-lt"/>
                          <a:ea typeface="맑은 고딕"/>
                          <a:cs typeface="Times New Roman"/>
                        </a:rPr>
                        <a:t>int int;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b="1" kern="0" dirty="0" smtClean="0">
                          <a:latin typeface="+mj-lt"/>
                          <a:ea typeface="맑은 고딕"/>
                          <a:cs typeface="Times New Roman"/>
                        </a:rPr>
                        <a:t>                    </a:t>
                      </a:r>
                      <a:r>
                        <a:rPr lang="ko-KR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키워드</a:t>
                      </a:r>
                      <a:r>
                        <a:rPr lang="en-US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ko-KR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latin typeface="+mj-lt"/>
                          <a:ea typeface="맑은 고딕"/>
                          <a:cs typeface="Times New Roman"/>
                        </a:rPr>
                        <a:t>  int </a:t>
                      </a:r>
                      <a:r>
                        <a:rPr lang="en-US" sz="1600" b="1" kern="0" dirty="0">
                          <a:latin typeface="+mj-lt"/>
                          <a:ea typeface="맑은 고딕"/>
                          <a:cs typeface="Times New Roman"/>
                        </a:rPr>
                        <a:t>long;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            </a:t>
                      </a:r>
                      <a:r>
                        <a:rPr lang="ko-KR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키워드</a:t>
                      </a:r>
                      <a:r>
                        <a:rPr lang="en-US" altLang="ko-KR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long </a:t>
                      </a:r>
                      <a:r>
                        <a:rPr lang="ko-KR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latin typeface="+mj-lt"/>
                          <a:ea typeface="맑은 고딕"/>
                          <a:cs typeface="Times New Roman"/>
                        </a:rPr>
                        <a:t>   int </a:t>
                      </a:r>
                      <a:r>
                        <a:rPr lang="en-US" sz="1600" b="1" kern="0" dirty="0">
                          <a:latin typeface="+mj-lt"/>
                          <a:ea typeface="맑은 고딕"/>
                          <a:cs typeface="Times New Roman"/>
                        </a:rPr>
                        <a:t>short;</a:t>
                      </a:r>
                      <a:endParaRPr lang="ko-KR" sz="1600" b="1" kern="100" dirty="0"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altLang="ko-KR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                  </a:t>
                      </a:r>
                      <a:r>
                        <a:rPr lang="ko-KR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키워드</a:t>
                      </a:r>
                      <a:r>
                        <a:rPr lang="en-US" sz="1600" b="1" kern="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short </a:t>
                      </a:r>
                      <a:r>
                        <a:rPr lang="ko-KR" sz="1600" b="1" kern="0" dirty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변수 선언 시 주의할 점 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229298"/>
            <a:ext cx="9093220" cy="4842908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변수의 이름을 지을 때 주의할 점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ko-KR" altLang="en-US" b="1" dirty="0" smtClean="0"/>
              <a:t>③ </a:t>
            </a:r>
            <a:r>
              <a:rPr lang="en-US" altLang="ko-KR" b="1" dirty="0" smtClean="0"/>
              <a:t>C</a:t>
            </a:r>
            <a:r>
              <a:rPr lang="ko-KR" altLang="en-US" b="1" dirty="0" smtClean="0"/>
              <a:t>언어는 대소문자를 구분한다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r>
              <a:rPr lang="en-US" altLang="ko-KR" b="1" dirty="0" smtClean="0"/>
              <a:t>④ ANSI(</a:t>
            </a:r>
            <a:r>
              <a:rPr lang="en-US" altLang="ko-KR" b="1" dirty="0" smtClean="0">
                <a:solidFill>
                  <a:srgbClr val="C00000"/>
                </a:solidFill>
              </a:rPr>
              <a:t>A</a:t>
            </a:r>
            <a:r>
              <a:rPr lang="en-US" altLang="ko-KR" b="1" dirty="0" smtClean="0"/>
              <a:t>merican </a:t>
            </a:r>
            <a:r>
              <a:rPr lang="en-US" altLang="ko-KR" b="1" dirty="0" smtClean="0">
                <a:solidFill>
                  <a:srgbClr val="C00000"/>
                </a:solidFill>
              </a:rPr>
              <a:t>N</a:t>
            </a:r>
            <a:r>
              <a:rPr lang="en-US" altLang="ko-KR" b="1" dirty="0" smtClean="0"/>
              <a:t>ational </a:t>
            </a:r>
            <a:r>
              <a:rPr lang="en-US" altLang="ko-KR" b="1" dirty="0" smtClean="0">
                <a:solidFill>
                  <a:srgbClr val="C00000"/>
                </a:solidFill>
              </a:rPr>
              <a:t>S</a:t>
            </a:r>
            <a:r>
              <a:rPr lang="en-US" altLang="ko-KR" b="1" dirty="0" smtClean="0"/>
              <a:t>tandards </a:t>
            </a:r>
            <a:r>
              <a:rPr lang="en-US" altLang="ko-KR" b="1" dirty="0" smtClean="0">
                <a:solidFill>
                  <a:srgbClr val="C00000"/>
                </a:solidFill>
              </a:rPr>
              <a:t>I</a:t>
            </a:r>
            <a:r>
              <a:rPr lang="en-US" altLang="ko-KR" b="1" dirty="0" smtClean="0"/>
              <a:t>nstitute)</a:t>
            </a:r>
            <a:r>
              <a:rPr lang="ko-KR" altLang="en-US" b="1" dirty="0" smtClean="0"/>
              <a:t>에 표준화된 키워드들</a:t>
            </a: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>
              <a:buNone/>
            </a:pP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2386458"/>
          <a:ext cx="8501122" cy="1508760"/>
        </p:xfrm>
        <a:graphic>
          <a:graphicData uri="http://schemas.openxmlformats.org/drawingml/2006/table">
            <a:tbl>
              <a:tblPr firstRow="1" firstCol="1" lastCol="1" bandRow="1" bandCol="1"/>
              <a:tblGrid>
                <a:gridCol w="2662097"/>
                <a:gridCol w="2767191"/>
                <a:gridCol w="3071834"/>
              </a:tblGrid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altLang="en-US" sz="1800" b="1" kern="100" dirty="0" smtClean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대문자 변수 이름</a:t>
                      </a:r>
                      <a:endParaRPr lang="ko-KR" sz="1800" b="1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altLang="en-US" sz="1800" b="1" kern="100" dirty="0" smtClean="0">
                          <a:solidFill>
                            <a:schemeClr val="tx1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소문자 변수 이름</a:t>
                      </a:r>
                      <a:endParaRPr lang="ko-KR" sz="1800" b="1" kern="100" dirty="0">
                        <a:solidFill>
                          <a:schemeClr val="tx1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altLang="en-US" sz="1800" b="1" kern="0" dirty="0" smtClean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8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Apple;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apple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altLang="en-US" sz="1600" b="1" kern="10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같은 변수가 아닙니다</a:t>
                      </a:r>
                      <a:r>
                        <a:rPr lang="en-US" altLang="ko-KR" sz="1600" b="1" kern="100" dirty="0" smtClean="0">
                          <a:solidFill>
                            <a:srgbClr val="C00000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TOTAL;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int </a:t>
                      </a: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total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altLang="en-US" sz="1600" b="1" kern="1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같은 변수가 아닙니다</a:t>
                      </a:r>
                      <a:r>
                        <a:rPr lang="en-US" altLang="ko-KR" sz="1600" b="1" kern="1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en-US" sz="1600" b="1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resulT;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  int  result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latin typeface="+mj-lt"/>
                          <a:ea typeface="맑은 고딕"/>
                          <a:cs typeface="Times New Roman"/>
                        </a:rPr>
                        <a:t>;</a:t>
                      </a:r>
                      <a:endParaRPr lang="ko-KR" sz="1600" b="1" kern="100" dirty="0">
                        <a:solidFill>
                          <a:schemeClr val="tx1"/>
                        </a:solidFill>
                        <a:latin typeface="+mj-lt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ko-KR" altLang="en-US" sz="1600" b="1" kern="1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같은 변수가 아닙니다</a:t>
                      </a:r>
                      <a:r>
                        <a:rPr lang="en-US" altLang="ko-KR" sz="1600" b="1" kern="1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en-US" sz="1600" b="1" kern="1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4500570"/>
          <a:ext cx="8501123" cy="2194560"/>
        </p:xfrm>
        <a:graphic>
          <a:graphicData uri="http://schemas.openxmlformats.org/drawingml/2006/table">
            <a:tbl>
              <a:tblPr/>
              <a:tblGrid>
                <a:gridCol w="1425321"/>
                <a:gridCol w="1434112"/>
                <a:gridCol w="1434112"/>
                <a:gridCol w="1425321"/>
                <a:gridCol w="1452674"/>
                <a:gridCol w="1329583"/>
              </a:tblGrid>
              <a:tr h="240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auto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beak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case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char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const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continue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default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do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double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else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enum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extern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float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for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goto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if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register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return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solidFill>
                            <a:srgbClr val="C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short</a:t>
                      </a:r>
                      <a:endParaRPr lang="ko-KR" sz="1600" b="1" kern="100" dirty="0">
                        <a:solidFill>
                          <a:srgbClr val="C00000"/>
                        </a:solidFill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signed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sizeof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static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struct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switch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typedef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unsigned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void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5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>
                          <a:latin typeface="굴림"/>
                          <a:ea typeface="맑은 고딕"/>
                          <a:cs typeface="Times New Roman"/>
                        </a:rPr>
                        <a:t>volatile</a:t>
                      </a:r>
                      <a:endParaRPr lang="ko-KR" sz="1600" b="1" kern="10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>
                          <a:latin typeface="굴림"/>
                          <a:ea typeface="맑은 고딕"/>
                          <a:cs typeface="Times New Roman"/>
                        </a:rPr>
                        <a:t>while</a:t>
                      </a:r>
                      <a:endParaRPr lang="ko-KR" sz="1600" b="1" kern="10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…</a:t>
                      </a:r>
                      <a:endParaRPr lang="en-US" sz="1600" b="1" kern="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…</a:t>
                      </a:r>
                      <a:endParaRPr lang="en-US" sz="1600" b="1" kern="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…</a:t>
                      </a:r>
                      <a:endParaRPr lang="en-US" sz="1600" b="1" kern="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900"/>
                        </a:spcAft>
                      </a:pPr>
                      <a:r>
                        <a:rPr lang="en-US" sz="1600" b="1" kern="0" dirty="0" smtClean="0">
                          <a:latin typeface="굴림"/>
                          <a:ea typeface="맑은 고딕"/>
                          <a:cs typeface="Times New Roman"/>
                        </a:rPr>
                        <a:t>…</a:t>
                      </a:r>
                      <a:endParaRPr lang="en-US" sz="1600" b="1" kern="0" dirty="0">
                        <a:latin typeface="굴림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3.3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변수의 시작 주소와  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&amp;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연산자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변수의 시작 주소와 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229298"/>
            <a:ext cx="9093220" cy="1556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00B050"/>
                </a:solidFill>
              </a:rPr>
              <a:t>변수의 시작주소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2400" b="1" dirty="0" smtClean="0"/>
              <a:t>변수 앞에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&amp;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를 붙이면 </a:t>
            </a:r>
            <a:r>
              <a:rPr lang="ko-KR" altLang="en-US" sz="2400" b="1" dirty="0" smtClean="0"/>
              <a:t>변수의 시작 주소를 알 수 있다</a:t>
            </a:r>
            <a:endParaRPr lang="en-US" altLang="ko-KR" sz="2400" b="1" dirty="0" smtClean="0"/>
          </a:p>
          <a:p>
            <a:pPr lvl="2"/>
            <a:endParaRPr lang="en-US" altLang="ko-KR" sz="2200" b="1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5520" y="2285992"/>
            <a:ext cx="5800992" cy="4093428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</p:spPr>
        <p:txBody>
          <a:bodyPr wrap="square" lIns="36000" rIns="0">
            <a:spAutoFit/>
          </a:bodyPr>
          <a:lstStyle/>
          <a:p>
            <a:r>
              <a:rPr lang="en-US" altLang="ko-KR" sz="2000" b="1" dirty="0" smtClean="0"/>
              <a:t>/* 3-9.c */</a:t>
            </a:r>
          </a:p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a=3;</a:t>
            </a:r>
          </a:p>
          <a:p>
            <a:r>
              <a:rPr lang="en-US" altLang="ko-KR" sz="2000" dirty="0" smtClean="0"/>
              <a:t>   int b=4;</a:t>
            </a:r>
          </a:p>
          <a:p>
            <a:r>
              <a:rPr lang="en-US" altLang="ko-KR" sz="2000" dirty="0" smtClean="0"/>
              <a:t>   printf("a</a:t>
            </a:r>
            <a:r>
              <a:rPr lang="ko-KR" altLang="en-US" sz="2000" dirty="0" smtClean="0"/>
              <a:t>의 값</a:t>
            </a:r>
            <a:r>
              <a:rPr lang="en-US" altLang="ko-KR" sz="2000" dirty="0" smtClean="0"/>
              <a:t>: %d \n",  a);</a:t>
            </a:r>
            <a:endParaRPr lang="ko-KR" altLang="en-US" sz="2000" dirty="0" smtClean="0"/>
          </a:p>
          <a:p>
            <a:r>
              <a:rPr lang="en-US" altLang="ko-KR" sz="2000" dirty="0" smtClean="0"/>
              <a:t>   printf(“b</a:t>
            </a:r>
            <a:r>
              <a:rPr lang="ko-KR" altLang="en-US" sz="2000" dirty="0" smtClean="0"/>
              <a:t>의 값</a:t>
            </a:r>
            <a:r>
              <a:rPr lang="en-US" altLang="ko-KR" sz="2000" dirty="0" smtClean="0"/>
              <a:t>: %d \n",  b);</a:t>
            </a:r>
          </a:p>
          <a:p>
            <a:r>
              <a:rPr lang="ko-KR" altLang="en-US" sz="2000" dirty="0" smtClean="0"/>
              <a:t>		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시작 주소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%x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&amp;a</a:t>
            </a:r>
            <a:r>
              <a:rPr lang="en-US" altLang="ko-KR" sz="2000" dirty="0" smtClean="0"/>
              <a:t>);	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의 시작 주소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%x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&amp;b</a:t>
            </a:r>
            <a:r>
              <a:rPr lang="en-US" altLang="ko-KR" sz="2000" dirty="0" smtClean="0"/>
              <a:t>);</a:t>
            </a:r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  return 0;</a:t>
            </a:r>
          </a:p>
          <a:p>
            <a:r>
              <a:rPr lang="en-US" altLang="ko-KR" sz="2000" dirty="0" smtClean="0"/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1150" y="3705236"/>
            <a:ext cx="3752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데이터란 무엇인가</a:t>
            </a:r>
            <a:r>
              <a:rPr lang="en-US" altLang="ko-KR" b="1" dirty="0" smtClean="0"/>
              <a:t>?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변수에 저장된 데이터는 변경 가능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변수를 선언하는 방법</a:t>
            </a:r>
            <a:endParaRPr lang="en-US" altLang="ko-KR" b="1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변수 선언 시 주의할 점과 변수의 시작 주소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890837"/>
            <a:ext cx="739234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3.1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 선언하기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3819531"/>
            <a:ext cx="739234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3.2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 선언 시 주의할 점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3.1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변수 선언하기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(1/7)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변수란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ko-KR" altLang="en-US" dirty="0" smtClean="0"/>
              <a:t>데이터를 저장하는 임시 저장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공간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 descr="Ch03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214686"/>
            <a:ext cx="6394582" cy="295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(2/7)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229298"/>
            <a:ext cx="9093220" cy="62806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a, b </a:t>
            </a:r>
            <a:r>
              <a:rPr lang="ko-KR" altLang="en-US" dirty="0" smtClean="0"/>
              <a:t>만들어 보기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3042" y="2428868"/>
            <a:ext cx="5643602" cy="2862322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3-1.c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</a:t>
            </a:r>
            <a:r>
              <a:rPr lang="en-US" altLang="ko-KR" sz="2000" dirty="0" smtClean="0"/>
              <a:t>;     // 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a (</a:t>
            </a:r>
            <a:r>
              <a:rPr lang="ko-KR" altLang="en-US" sz="2000" dirty="0" smtClean="0"/>
              <a:t>메모리공간 </a:t>
            </a:r>
            <a:r>
              <a:rPr lang="en-US" altLang="ko-KR" sz="2000" dirty="0" smtClean="0"/>
              <a:t>a) 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b</a:t>
            </a:r>
            <a:r>
              <a:rPr lang="en-US" altLang="ko-KR" sz="2000" dirty="0" smtClean="0"/>
              <a:t>;     // </a:t>
            </a:r>
            <a:r>
              <a:rPr lang="ko-KR" altLang="en-US" sz="2000" dirty="0" smtClean="0"/>
              <a:t>변수 </a:t>
            </a:r>
            <a:r>
              <a:rPr lang="en-US" altLang="ko-KR" sz="2000" dirty="0" smtClean="0"/>
              <a:t>b (</a:t>
            </a:r>
            <a:r>
              <a:rPr lang="ko-KR" altLang="en-US" sz="2000" dirty="0" smtClean="0"/>
              <a:t>메모리공간 </a:t>
            </a:r>
            <a:r>
              <a:rPr lang="en-US" altLang="ko-KR" sz="2000" dirty="0" smtClean="0"/>
              <a:t>b)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(3/7)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선언 방법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00B050"/>
                </a:solidFill>
              </a:rPr>
              <a:t>변수의 종류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정수형 변수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short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int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long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실수형 변수</a:t>
            </a:r>
            <a:r>
              <a:rPr lang="en-US" altLang="ko-KR" dirty="0" smtClean="0"/>
              <a:t>: float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double</a:t>
            </a:r>
            <a:r>
              <a:rPr lang="ko-KR" altLang="en-US" dirty="0" smtClean="0"/>
              <a:t>형</a:t>
            </a:r>
            <a:r>
              <a:rPr lang="en-US" altLang="ko-KR" dirty="0" smtClean="0"/>
              <a:t>, long double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9062" y="3357562"/>
            <a:ext cx="3857652" cy="286232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3-2.c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/>
              <a:t> a;	    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정수형</a:t>
            </a:r>
            <a:r>
              <a:rPr lang="ko-KR" altLang="en-US" sz="2000" dirty="0" smtClean="0"/>
              <a:t> 변수 선언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float</a:t>
            </a:r>
            <a:r>
              <a:rPr lang="en-US" altLang="ko-KR" sz="2000" dirty="0" smtClean="0"/>
              <a:t> b;  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실수형</a:t>
            </a:r>
            <a:r>
              <a:rPr lang="ko-KR" altLang="en-US" sz="2000" dirty="0" smtClean="0"/>
              <a:t> 변수 선언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4529590" y="3366315"/>
            <a:ext cx="4143404" cy="286232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3-3.c */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int</a:t>
            </a:r>
            <a:r>
              <a:rPr lang="en-US" altLang="ko-KR" sz="2000" dirty="0" smtClean="0"/>
              <a:t> a, b;     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정수형</a:t>
            </a:r>
            <a:r>
              <a:rPr lang="ko-KR" altLang="en-US" sz="2000" dirty="0" smtClean="0"/>
              <a:t> 변수 선언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float</a:t>
            </a:r>
            <a:r>
              <a:rPr lang="en-US" altLang="ko-KR" sz="2000" dirty="0" smtClean="0"/>
              <a:t> c, d;   //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실수형</a:t>
            </a:r>
            <a:r>
              <a:rPr lang="ko-KR" altLang="en-US" sz="2000" dirty="0" smtClean="0"/>
              <a:t> 변수 선언	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(4/7)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데이터란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ko-KR" altLang="en-US" dirty="0" smtClean="0"/>
              <a:t>변수에 저장되는 값</a:t>
            </a:r>
            <a:endParaRPr lang="ko-KR" altLang="en-US" dirty="0"/>
          </a:p>
        </p:txBody>
      </p:sp>
      <p:pic>
        <p:nvPicPr>
          <p:cNvPr id="4" name="그림 3" descr="Ch03_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2928934"/>
            <a:ext cx="6113297" cy="2928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(5/7)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3-4.c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2285992"/>
            <a:ext cx="3357586" cy="37856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3-4.c */ 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</a:t>
            </a:r>
            <a:r>
              <a:rPr lang="en-US" altLang="ko-KR" sz="2000" dirty="0" smtClean="0"/>
              <a:t>;   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b</a:t>
            </a:r>
            <a:r>
              <a:rPr lang="en-US" altLang="ko-KR" sz="2000" dirty="0" smtClean="0"/>
              <a:t>;   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</a:t>
            </a:r>
            <a:r>
              <a:rPr lang="en-US" altLang="ko-KR" sz="2000" dirty="0" smtClean="0"/>
              <a:t>);   </a:t>
            </a:r>
            <a:endParaRPr lang="ko-KR" altLang="en-US" sz="2000" dirty="0" smtClean="0"/>
          </a:p>
          <a:p>
            <a:r>
              <a:rPr lang="en-US" altLang="ko-KR" sz="2000" dirty="0" smtClean="0"/>
              <a:t>   printf("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b</a:t>
            </a:r>
            <a:r>
              <a:rPr lang="en-US" altLang="ko-KR" sz="2000" dirty="0" smtClean="0"/>
              <a:t>);   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214810" y="2272610"/>
            <a:ext cx="4714908" cy="2095500"/>
            <a:chOff x="4143372" y="2285992"/>
            <a:chExt cx="4714908" cy="2095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3372" y="2285992"/>
              <a:ext cx="4714908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6943968" y="4029532"/>
              <a:ext cx="700998" cy="199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86644" y="364331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클릭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4929198"/>
            <a:ext cx="3990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아래쪽 화살표 9"/>
          <p:cNvSpPr/>
          <p:nvPr/>
        </p:nvSpPr>
        <p:spPr>
          <a:xfrm>
            <a:off x="6215074" y="4429132"/>
            <a:ext cx="357190" cy="500066"/>
          </a:xfrm>
          <a:prstGeom prst="downArrow">
            <a:avLst/>
          </a:prstGeom>
          <a:solidFill>
            <a:schemeClr val="accent6">
              <a:lumMod val="75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571868" y="3143248"/>
            <a:ext cx="642942" cy="428628"/>
          </a:xfrm>
          <a:prstGeom prst="rightArrow">
            <a:avLst/>
          </a:prstGeom>
          <a:solidFill>
            <a:schemeClr val="accent6">
              <a:lumMod val="75000"/>
              <a:alpha val="4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(6/7)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3-5.c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2286554"/>
            <a:ext cx="4786346" cy="378565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/* 3-5.c */ </a:t>
            </a:r>
          </a:p>
          <a:p>
            <a:r>
              <a:rPr lang="en-US" altLang="ko-KR" sz="2000" dirty="0" smtClean="0"/>
              <a:t>#include&lt;stdio.h&gt;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a=0</a:t>
            </a:r>
            <a:r>
              <a:rPr lang="en-US" altLang="ko-KR" sz="2000" dirty="0" smtClean="0"/>
              <a:t>;   </a:t>
            </a:r>
          </a:p>
          <a:p>
            <a:r>
              <a:rPr lang="en-US" altLang="ko-KR" sz="2000" dirty="0" smtClean="0"/>
              <a:t>   int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b=1</a:t>
            </a:r>
            <a:r>
              <a:rPr lang="en-US" altLang="ko-KR" sz="2000" dirty="0" smtClean="0"/>
              <a:t>;   </a:t>
            </a:r>
          </a:p>
          <a:p>
            <a:r>
              <a:rPr lang="ko-KR" altLang="en-US" sz="2000" dirty="0" smtClean="0"/>
              <a:t>	</a:t>
            </a:r>
          </a:p>
          <a:p>
            <a:r>
              <a:rPr lang="en-US" altLang="ko-KR" sz="2000" dirty="0" smtClean="0"/>
              <a:t>   printf(“a</a:t>
            </a:r>
            <a:r>
              <a:rPr lang="ko-KR" altLang="en-US" sz="2000" dirty="0" smtClean="0"/>
              <a:t>의 값은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a</a:t>
            </a:r>
            <a:r>
              <a:rPr lang="en-US" altLang="ko-KR" sz="2000" dirty="0" smtClean="0"/>
              <a:t>);   </a:t>
            </a:r>
            <a:endParaRPr lang="ko-KR" altLang="en-US" sz="2000" dirty="0" smtClean="0"/>
          </a:p>
          <a:p>
            <a:r>
              <a:rPr lang="en-US" altLang="ko-KR" sz="2000" dirty="0" smtClean="0"/>
              <a:t>   printf(“b</a:t>
            </a:r>
            <a:r>
              <a:rPr lang="ko-KR" altLang="en-US" sz="2000" dirty="0" smtClean="0"/>
              <a:t>의 값은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%d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입니다</a:t>
            </a:r>
            <a:r>
              <a:rPr lang="en-US" altLang="ko-KR" sz="2000" dirty="0" smtClean="0"/>
              <a:t>. \n",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b</a:t>
            </a:r>
            <a:r>
              <a:rPr lang="en-US" altLang="ko-KR" sz="2000" dirty="0" smtClean="0"/>
              <a:t>);   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75000"/>
            <a:alpha val="48000"/>
          </a:schemeClr>
        </a:solidFill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14766</TotalTime>
  <Words>716</Words>
  <Application>Microsoft Office PowerPoint</Application>
  <PresentationFormat>화면 슬라이드 쇼(4:3)</PresentationFormat>
  <Paragraphs>240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-Part1- 제3장 변수란 무엇인가? </vt:lpstr>
      <vt:lpstr>학습목차</vt:lpstr>
      <vt:lpstr>슬라이드 3</vt:lpstr>
      <vt:lpstr>3.1 변수 선언하기 (1/7)</vt:lpstr>
      <vt:lpstr>3.1 변수 선언하기 (2/7)</vt:lpstr>
      <vt:lpstr>3.1 변수 선언하기 (3/7)</vt:lpstr>
      <vt:lpstr>3.1 변수 선언하기 (4/7)</vt:lpstr>
      <vt:lpstr>3.1 변수 선언하기 (5/7)</vt:lpstr>
      <vt:lpstr>3.1 변수 선언하기 (6/7)</vt:lpstr>
      <vt:lpstr>3.1 변수 선언하기 (7/7)</vt:lpstr>
      <vt:lpstr>슬라이드 11</vt:lpstr>
      <vt:lpstr>3.2 변수 선언 시 주의할 점 (1/4)</vt:lpstr>
      <vt:lpstr>3.2 변수 선언 시 주의할 점 (2/4)</vt:lpstr>
      <vt:lpstr>3.2 변수 선언 시 주의할 점 (3/4)</vt:lpstr>
      <vt:lpstr>3.2 변수 선언 시 주의할 점 (4/4)</vt:lpstr>
      <vt:lpstr>슬라이드 16</vt:lpstr>
      <vt:lpstr>3.3 변수의 시작 주소와  &amp;연산자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1025</cp:revision>
  <dcterms:created xsi:type="dcterms:W3CDTF">2009-09-09T07:37:10Z</dcterms:created>
  <dcterms:modified xsi:type="dcterms:W3CDTF">2011-03-02T03:48:36Z</dcterms:modified>
</cp:coreProperties>
</file>