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311" r:id="rId3"/>
    <p:sldId id="388" r:id="rId4"/>
    <p:sldId id="421" r:id="rId5"/>
    <p:sldId id="420" r:id="rId6"/>
    <p:sldId id="422" r:id="rId7"/>
    <p:sldId id="423" r:id="rId8"/>
    <p:sldId id="430" r:id="rId9"/>
    <p:sldId id="424" r:id="rId10"/>
    <p:sldId id="425" r:id="rId11"/>
    <p:sldId id="426" r:id="rId12"/>
    <p:sldId id="427" r:id="rId13"/>
    <p:sldId id="428" r:id="rId14"/>
    <p:sldId id="346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75"/>
    <a:srgbClr val="0000FF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6" autoAdjust="0"/>
    <p:restoredTop sz="80668" autoAdjust="0"/>
  </p:normalViewPr>
  <p:slideViewPr>
    <p:cSldViewPr>
      <p:cViewPr>
        <p:scale>
          <a:sx n="66" d="100"/>
          <a:sy n="66" d="100"/>
        </p:scale>
        <p:origin x="-19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5342974"/>
          </a:xfrm>
        </p:spPr>
        <p:txBody>
          <a:bodyPr/>
          <a:lstStyle>
            <a:lvl1pPr>
              <a:lnSpc>
                <a:spcPct val="150000"/>
              </a:lnSpc>
              <a:buFont typeface="Arial" pitchFamily="34" charset="0"/>
              <a:buChar char="►"/>
              <a:defRPr sz="2400" b="1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5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상수란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리터럴 상수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문자 상수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예제 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알파벳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특수 기호</a:t>
            </a:r>
            <a:r>
              <a:rPr lang="ko-KR" altLang="en-US" b="1" dirty="0" smtClean="0"/>
              <a:t>가 왜 문자 상수 인가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부록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ASCII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코드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(703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~ 707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0034" y="3114220"/>
            <a:ext cx="8143932" cy="2554545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4-3.c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문자 상수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 %c %c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'a'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'b'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'c'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문자 상수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 %c %c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'!'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'@'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'#'</a:t>
            </a:r>
            <a:r>
              <a:rPr lang="en-US" altLang="ko-KR" sz="2000" dirty="0" smtClean="0"/>
              <a:t>);</a:t>
            </a:r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86" y="5286388"/>
            <a:ext cx="4090314" cy="12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리터럴 상수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문자 상수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예제 실습 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8596" y="1857364"/>
            <a:ext cx="6357982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/* 4-4.c */</a:t>
            </a:r>
          </a:p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 상수 </a:t>
            </a:r>
            <a:r>
              <a:rPr lang="en-US" altLang="ko-KR" b="1" dirty="0" smtClean="0">
                <a:solidFill>
                  <a:srgbClr val="00B050"/>
                </a:solidFill>
              </a:rPr>
              <a:t>%c %c %c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B050"/>
                </a:solidFill>
              </a:rPr>
              <a:t>'a'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'b'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'c'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</a:t>
            </a:r>
            <a:r>
              <a:rPr lang="pt-BR" altLang="ko-KR" b="1" dirty="0" smtClean="0">
                <a:solidFill>
                  <a:srgbClr val="00B050"/>
                </a:solidFill>
              </a:rPr>
              <a:t>%d %d %d </a:t>
            </a:r>
            <a:r>
              <a:rPr lang="pt-BR" altLang="ko-KR" dirty="0" smtClean="0"/>
              <a:t>\n", </a:t>
            </a:r>
            <a:r>
              <a:rPr lang="en-US" altLang="ko-KR" b="1" dirty="0" smtClean="0">
                <a:solidFill>
                  <a:srgbClr val="00B050"/>
                </a:solidFill>
              </a:rPr>
              <a:t>'a'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'b'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'c'</a:t>
            </a:r>
            <a:r>
              <a:rPr lang="pt-BR" altLang="ko-KR" dirty="0" smtClean="0"/>
              <a:t>);</a:t>
            </a:r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</a:t>
            </a:r>
            <a:r>
              <a:rPr lang="pt-BR" altLang="ko-KR" b="1" dirty="0" smtClean="0">
                <a:solidFill>
                  <a:srgbClr val="00B050"/>
                </a:solidFill>
              </a:rPr>
              <a:t>%x %x %x </a:t>
            </a:r>
            <a:r>
              <a:rPr lang="pt-BR" altLang="ko-KR" dirty="0" smtClean="0"/>
              <a:t>\n", </a:t>
            </a:r>
            <a:r>
              <a:rPr lang="en-US" altLang="ko-KR" b="1" dirty="0" smtClean="0">
                <a:solidFill>
                  <a:srgbClr val="00B050"/>
                </a:solidFill>
              </a:rPr>
              <a:t>'a'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'b'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'c'</a:t>
            </a:r>
            <a:r>
              <a:rPr lang="pt-BR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printf("\n-----------------------\n");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 상수 </a:t>
            </a:r>
            <a:r>
              <a:rPr lang="en-US" altLang="ko-KR" b="1" dirty="0" smtClean="0">
                <a:solidFill>
                  <a:srgbClr val="00B050"/>
                </a:solidFill>
              </a:rPr>
              <a:t>%c %c %c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B050"/>
                </a:solidFill>
              </a:rPr>
              <a:t>'!'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‘@'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'#'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%d %d 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'!'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‘@'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'#'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printf("ASCII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%x %x %x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'!'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‘@'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'#'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214422"/>
            <a:ext cx="328611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리터럴 상수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문자열 상수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예제 실습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0034" y="2000240"/>
            <a:ext cx="7786742" cy="2585323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/* 4-5.c */</a:t>
            </a:r>
          </a:p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문자열 상수는 </a:t>
            </a:r>
            <a:r>
              <a:rPr lang="en-US" altLang="ko-KR" b="1" dirty="0" smtClean="0">
                <a:solidFill>
                  <a:srgbClr val="00B050"/>
                </a:solidFill>
              </a:rPr>
              <a:t>%s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"A"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문자열 상수는 </a:t>
            </a:r>
            <a:r>
              <a:rPr lang="en-US" altLang="ko-KR" b="1" dirty="0" smtClean="0">
                <a:solidFill>
                  <a:srgbClr val="00B050"/>
                </a:solidFill>
              </a:rPr>
              <a:t>%s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"10+10"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문자열 상수는 </a:t>
            </a:r>
            <a:r>
              <a:rPr lang="en-US" altLang="ko-KR" b="1" dirty="0" smtClean="0">
                <a:solidFill>
                  <a:srgbClr val="00B050"/>
                </a:solidFill>
              </a:rPr>
              <a:t>%s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"Hi, everyone"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3592" y="5143512"/>
            <a:ext cx="4730862" cy="14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심볼릭 상수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상수를 기호화 하여 변수처럼 이름이 있는 상수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2000" b="1" dirty="0" smtClean="0"/>
              <a:t>① const </a:t>
            </a:r>
            <a:r>
              <a:rPr lang="ko-KR" altLang="en-US" sz="2000" b="1" dirty="0" smtClean="0"/>
              <a:t>키워드 이용하기</a:t>
            </a:r>
            <a:endParaRPr lang="en-US" altLang="ko-KR" sz="2000" b="1" dirty="0" smtClean="0"/>
          </a:p>
          <a:p>
            <a:pPr lvl="2">
              <a:buNone/>
            </a:pPr>
            <a:r>
              <a:rPr lang="en-US" altLang="ko-KR" sz="2000" b="1" dirty="0" smtClean="0"/>
              <a:t>② #define</a:t>
            </a:r>
            <a:r>
              <a:rPr lang="ko-KR" altLang="en-US" sz="2000" b="1" dirty="0" smtClean="0"/>
              <a:t>문 이용하기</a:t>
            </a:r>
            <a:endParaRPr lang="en-US" altLang="ko-KR" sz="2000" b="1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3013076"/>
            <a:ext cx="3571900" cy="341632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/* 4-6.c */</a:t>
            </a:r>
          </a:p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B050"/>
                </a:solidFill>
              </a:rPr>
              <a:t>const</a:t>
            </a:r>
            <a:r>
              <a:rPr lang="en-US" altLang="ko-KR" dirty="0" smtClean="0"/>
              <a:t>  int  </a:t>
            </a:r>
            <a:r>
              <a:rPr lang="en-US" altLang="ko-KR" b="1" dirty="0" smtClean="0"/>
              <a:t>NUM</a:t>
            </a:r>
            <a:r>
              <a:rPr lang="en-US" altLang="ko-KR" dirty="0" smtClean="0"/>
              <a:t> = 100;	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B050"/>
                </a:solidFill>
              </a:rPr>
              <a:t>const</a:t>
            </a:r>
            <a:r>
              <a:rPr lang="en-US" altLang="ko-KR" dirty="0" smtClean="0"/>
              <a:t>  double  </a:t>
            </a:r>
            <a:r>
              <a:rPr lang="en-US" altLang="ko-KR" b="1" dirty="0" smtClean="0"/>
              <a:t>PI</a:t>
            </a:r>
            <a:r>
              <a:rPr lang="en-US" altLang="ko-KR" dirty="0" smtClean="0"/>
              <a:t>  =  3.14; 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   // NUM = 200; </a:t>
            </a:r>
          </a:p>
          <a:p>
            <a:r>
              <a:rPr lang="en-US" altLang="ko-KR" dirty="0" smtClean="0"/>
              <a:t>   // PI = 4.14;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03026" y="2182079"/>
            <a:ext cx="4572000" cy="424731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/* 4-8.c */ </a:t>
            </a:r>
          </a:p>
          <a:p>
            <a:r>
              <a:rPr lang="en-US" altLang="ko-KR" dirty="0" smtClean="0"/>
              <a:t>#include &lt;stdio.h&gt;</a:t>
            </a:r>
          </a:p>
          <a:p>
            <a:endParaRPr lang="ko-KR" altLang="en-US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#define  </a:t>
            </a:r>
            <a:r>
              <a:rPr lang="en-US" altLang="ko-KR" b="1" dirty="0" smtClean="0"/>
              <a:t>PI</a:t>
            </a:r>
            <a:r>
              <a:rPr lang="en-US" altLang="ko-KR" dirty="0" smtClean="0"/>
              <a:t>   3.14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#define  </a:t>
            </a:r>
            <a:r>
              <a:rPr lang="en-US" altLang="ko-KR" b="1" dirty="0" smtClean="0"/>
              <a:t>NUM</a:t>
            </a:r>
            <a:r>
              <a:rPr lang="en-US" altLang="ko-KR" dirty="0" smtClean="0"/>
              <a:t>  100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#define  </a:t>
            </a:r>
            <a:r>
              <a:rPr lang="en-US" altLang="ko-KR" b="1" dirty="0" smtClean="0"/>
              <a:t>BUFFER_SIZE</a:t>
            </a:r>
            <a:r>
              <a:rPr lang="en-US" altLang="ko-KR" dirty="0" smtClean="0"/>
              <a:t>  200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int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%lf</a:t>
            </a:r>
            <a:r>
              <a:rPr lang="en-US" altLang="ko-KR" dirty="0" smtClean="0"/>
              <a:t>  \n", </a:t>
            </a:r>
            <a:r>
              <a:rPr lang="en-US" altLang="ko-KR" b="1" dirty="0" smtClean="0">
                <a:solidFill>
                  <a:srgbClr val="00B050"/>
                </a:solidFill>
              </a:rPr>
              <a:t>PI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 \n", </a:t>
            </a:r>
            <a:r>
              <a:rPr lang="en-US" altLang="ko-KR" b="1" dirty="0" smtClean="0">
                <a:solidFill>
                  <a:srgbClr val="00B050"/>
                </a:solidFill>
              </a:rPr>
              <a:t>BUFFER_SIZE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상수의 개념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리터럴 상수의 종류와 의미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심볼릭 상수의 종류와 만드는 방법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890837"/>
            <a:ext cx="724947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4.1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상수란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3819531"/>
            <a:ext cx="724947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4.2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리터럴 상수와 심볼릭 상수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4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상수란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상수란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상황에서도 변하지 않는 값을 의미</a:t>
            </a:r>
            <a:endParaRPr lang="en-US" altLang="ko-KR" dirty="0" smtClean="0"/>
          </a:p>
          <a:p>
            <a:r>
              <a:rPr lang="ko-KR" altLang="en-US" dirty="0" smtClean="0"/>
              <a:t>프로그램에서 데이터는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변수</a:t>
            </a:r>
            <a:r>
              <a:rPr lang="ko-KR" altLang="en-US" dirty="0" smtClean="0"/>
              <a:t> 또는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상수</a:t>
            </a:r>
            <a:r>
              <a:rPr lang="ko-KR" altLang="en-US" dirty="0" smtClean="0"/>
              <a:t>의 형태로 사용한다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변수의 경우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상수의 경우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571876"/>
            <a:ext cx="785818" cy="1200329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int i;</a:t>
            </a:r>
          </a:p>
          <a:p>
            <a:r>
              <a:rPr lang="en-US" altLang="ko-KR" sz="2400" dirty="0" smtClean="0"/>
              <a:t>i=3;</a:t>
            </a:r>
          </a:p>
          <a:p>
            <a:r>
              <a:rPr lang="en-US" altLang="ko-KR" sz="2400" dirty="0" smtClean="0"/>
              <a:t>i=4;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9328" y="5657695"/>
            <a:ext cx="1028028" cy="46166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10=5;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84779" y="3972608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데이터를 올바르게 사용한 경우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>
            <a:off x="1643042" y="4172041"/>
            <a:ext cx="1541737" cy="62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0324" y="5687742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데이터를 올바르게 사용하지 못한 경우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5" idx="3"/>
            <a:endCxn id="15" idx="1"/>
          </p:cNvCxnSpPr>
          <p:nvPr/>
        </p:nvCxnSpPr>
        <p:spPr>
          <a:xfrm flipV="1">
            <a:off x="1857356" y="5887797"/>
            <a:ext cx="1372968" cy="73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4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리터럴 상수와 심볼릭 상수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상수의 종류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리터럴 상수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글자 그대로의 의미가 있어서 이름이 없는 상수</a:t>
            </a:r>
            <a:endParaRPr lang="en-US" altLang="ko-KR" dirty="0" smtClean="0"/>
          </a:p>
          <a:p>
            <a:pPr lvl="2"/>
            <a:r>
              <a:rPr lang="ko-KR" altLang="en-US" sz="2000" b="1" dirty="0" smtClean="0"/>
              <a:t>정수형 상수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실수형 상수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문자 상수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문자열 상수</a:t>
            </a:r>
            <a:endParaRPr lang="en-US" altLang="ko-KR" sz="2000" b="1" dirty="0" smtClean="0"/>
          </a:p>
          <a:p>
            <a:pPr lvl="2">
              <a:buNone/>
            </a:pPr>
            <a:endParaRPr lang="en-US" altLang="ko-KR" b="1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심볼릭 상수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상수를 기호화 하여 변수처럼 이름이 있는 상수</a:t>
            </a:r>
            <a:endParaRPr lang="en-US" altLang="ko-KR" dirty="0" smtClean="0"/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</a:rPr>
              <a:t>const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키워드 이용하기</a:t>
            </a:r>
            <a:endParaRPr lang="en-US" altLang="ko-KR" sz="2000" b="1" dirty="0" smtClean="0"/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</a:rPr>
              <a:t>#define</a:t>
            </a:r>
            <a:r>
              <a:rPr lang="ko-KR" altLang="en-US" sz="2000" b="1" dirty="0" smtClean="0"/>
              <a:t>문 이용하기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리터럴 상수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정수형 상수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예제 실습 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8330" y="2129561"/>
            <a:ext cx="8929718" cy="25853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/* 4-1.c */</a:t>
            </a:r>
          </a:p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 정수형 상수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+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10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20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10+20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printf("16</a:t>
            </a:r>
            <a:r>
              <a:rPr lang="ko-KR" altLang="en-US" dirty="0" smtClean="0"/>
              <a:t>진수 정수형 상수 </a:t>
            </a:r>
            <a:r>
              <a:rPr lang="en-US" altLang="ko-KR" b="1" dirty="0" smtClean="0">
                <a:solidFill>
                  <a:srgbClr val="00B050"/>
                </a:solidFill>
              </a:rPr>
              <a:t>%x</a:t>
            </a:r>
            <a:r>
              <a:rPr lang="en-US" altLang="ko-KR" dirty="0" smtClean="0"/>
              <a:t> + </a:t>
            </a:r>
            <a:r>
              <a:rPr lang="en-US" altLang="ko-KR" b="1" dirty="0" smtClean="0">
                <a:solidFill>
                  <a:srgbClr val="00B050"/>
                </a:solidFill>
              </a:rPr>
              <a:t>%x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00B050"/>
                </a:solidFill>
              </a:rPr>
              <a:t>%x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pt-BR" altLang="ko-KR" dirty="0" smtClean="0"/>
              <a:t>. \n", </a:t>
            </a:r>
            <a:r>
              <a:rPr lang="pt-BR" altLang="ko-KR" b="1" dirty="0" smtClean="0">
                <a:solidFill>
                  <a:srgbClr val="00B050"/>
                </a:solidFill>
              </a:rPr>
              <a:t>0x10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B050"/>
                </a:solidFill>
              </a:rPr>
              <a:t>0x20</a:t>
            </a:r>
            <a:r>
              <a:rPr lang="pt-BR" altLang="ko-KR" b="1" dirty="0" smtClean="0"/>
              <a:t>, </a:t>
            </a:r>
            <a:r>
              <a:rPr lang="pt-BR" altLang="ko-KR" b="1" dirty="0" smtClean="0">
                <a:solidFill>
                  <a:srgbClr val="00B050"/>
                </a:solidFill>
              </a:rPr>
              <a:t>0x10+0x20</a:t>
            </a:r>
            <a:r>
              <a:rPr lang="pt-BR" altLang="ko-KR" dirty="0" smtClean="0"/>
              <a:t>);</a:t>
            </a:r>
          </a:p>
          <a:p>
            <a:r>
              <a:rPr lang="en-US" altLang="ko-KR" dirty="0" smtClean="0"/>
              <a:t>   printf(" 8</a:t>
            </a:r>
            <a:r>
              <a:rPr lang="ko-KR" altLang="en-US" dirty="0" smtClean="0"/>
              <a:t>진수 정수형 상수 </a:t>
            </a:r>
            <a:r>
              <a:rPr lang="en-US" altLang="ko-KR" b="1" dirty="0" smtClean="0">
                <a:solidFill>
                  <a:srgbClr val="00B050"/>
                </a:solidFill>
              </a:rPr>
              <a:t>%o</a:t>
            </a:r>
            <a:r>
              <a:rPr lang="en-US" altLang="ko-KR" dirty="0" smtClean="0"/>
              <a:t> + </a:t>
            </a:r>
            <a:r>
              <a:rPr lang="en-US" altLang="ko-KR" b="1" dirty="0" smtClean="0">
                <a:solidFill>
                  <a:srgbClr val="00B050"/>
                </a:solidFill>
              </a:rPr>
              <a:t>%o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00B050"/>
                </a:solidFill>
              </a:rPr>
              <a:t>%o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pt-BR" altLang="ko-KR" dirty="0" smtClean="0"/>
              <a:t>. \n", </a:t>
            </a:r>
            <a:r>
              <a:rPr lang="pt-BR" altLang="ko-KR" b="1" dirty="0" smtClean="0">
                <a:solidFill>
                  <a:srgbClr val="00B050"/>
                </a:solidFill>
              </a:rPr>
              <a:t>010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B050"/>
                </a:solidFill>
              </a:rPr>
              <a:t>020</a:t>
            </a:r>
            <a:r>
              <a:rPr lang="pt-BR" altLang="ko-KR" dirty="0" smtClean="0"/>
              <a:t>, </a:t>
            </a:r>
            <a:r>
              <a:rPr lang="pt-BR" altLang="ko-KR" b="1" dirty="0" smtClean="0">
                <a:solidFill>
                  <a:srgbClr val="00B050"/>
                </a:solidFill>
              </a:rPr>
              <a:t>010+020</a:t>
            </a:r>
            <a:r>
              <a:rPr lang="pt-BR" altLang="ko-KR" dirty="0" smtClean="0"/>
              <a:t>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5143512"/>
            <a:ext cx="4795843" cy="135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28794" y="185257"/>
          <a:ext cx="5214975" cy="63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25"/>
                <a:gridCol w="1738325"/>
                <a:gridCol w="1738325"/>
              </a:tblGrid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10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9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9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11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12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13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14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15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16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f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17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smtClean="0"/>
                        <a:t>20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altLang="ko-KR" sz="1600" b="1" dirty="0" smtClean="0"/>
                        <a:t>11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="1" dirty="0" smtClean="0"/>
                        <a:t>21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리터럴 상수와 심볼릭 상수 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리터럴 상수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실수형 상수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예제 실습 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4282" y="2183493"/>
            <a:ext cx="8572560" cy="2246769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4-2.c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실수형 상수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%lf </a:t>
            </a:r>
            <a:r>
              <a:rPr lang="en-US" altLang="ko-KR" sz="2000" dirty="0" smtClean="0"/>
              <a:t>+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%lf </a:t>
            </a:r>
            <a:r>
              <a:rPr lang="en-US" altLang="ko-KR" sz="2000" dirty="0" smtClean="0"/>
              <a:t>=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%lf </a:t>
            </a:r>
            <a:r>
              <a:rPr lang="ko-KR" altLang="en-US" sz="2000" dirty="0" smtClean="0"/>
              <a:t>입니다</a:t>
            </a:r>
            <a:r>
              <a:rPr lang="pt-BR" altLang="ko-KR" sz="2000" dirty="0" smtClean="0"/>
              <a:t>. \n",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3.1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4.1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3.1+4.1</a:t>
            </a:r>
            <a:r>
              <a:rPr lang="pt-BR" altLang="ko-KR" sz="2000" dirty="0" smtClean="0"/>
              <a:t>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4714884"/>
            <a:ext cx="5060093" cy="140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48000"/>
          </a:schemeClr>
        </a:solidFill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14772</TotalTime>
  <Words>764</Words>
  <Application>Microsoft Office PowerPoint</Application>
  <PresentationFormat>화면 슬라이드 쇼(4:3)</PresentationFormat>
  <Paragraphs>188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-Part1- 제4장 상수란 무엇인가? </vt:lpstr>
      <vt:lpstr>학습목차</vt:lpstr>
      <vt:lpstr>슬라이드 3</vt:lpstr>
      <vt:lpstr>4.1 상수란</vt:lpstr>
      <vt:lpstr>슬라이드 5</vt:lpstr>
      <vt:lpstr>4.2 리터럴 상수와 심볼릭 상수 (1/7)</vt:lpstr>
      <vt:lpstr>4.2 리터럴 상수와 심볼릭 상수 (2/7)</vt:lpstr>
      <vt:lpstr>슬라이드 8</vt:lpstr>
      <vt:lpstr>4.2 리터럴 상수와 심볼릭 상수 (3/7)</vt:lpstr>
      <vt:lpstr>4.2 리터럴 상수와 심볼릭 상수 (4/7)</vt:lpstr>
      <vt:lpstr>4.2 리터럴 상수와 심볼릭 상수 (5/7)</vt:lpstr>
      <vt:lpstr>4.2 리터럴 상수와 심볼릭 상수 (6/7)</vt:lpstr>
      <vt:lpstr>4.2 리터럴 상수와 심볼릭 상수 (7/7)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1049</cp:revision>
  <dcterms:created xsi:type="dcterms:W3CDTF">2009-09-09T07:37:10Z</dcterms:created>
  <dcterms:modified xsi:type="dcterms:W3CDTF">2011-03-02T03:48:55Z</dcterms:modified>
</cp:coreProperties>
</file>