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1" r:id="rId2"/>
    <p:sldId id="311" r:id="rId3"/>
    <p:sldId id="388" r:id="rId4"/>
    <p:sldId id="312" r:id="rId5"/>
    <p:sldId id="401" r:id="rId6"/>
    <p:sldId id="363" r:id="rId7"/>
    <p:sldId id="427" r:id="rId8"/>
    <p:sldId id="428" r:id="rId9"/>
    <p:sldId id="429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30" r:id="rId27"/>
    <p:sldId id="421" r:id="rId28"/>
    <p:sldId id="422" r:id="rId29"/>
    <p:sldId id="423" r:id="rId30"/>
    <p:sldId id="424" r:id="rId31"/>
    <p:sldId id="425" r:id="rId32"/>
    <p:sldId id="346" r:id="rId33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0F0175"/>
    <a:srgbClr val="354F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72586" autoAdjust="0"/>
  </p:normalViewPr>
  <p:slideViewPr>
    <p:cSldViewPr>
      <p:cViewPr varScale="1">
        <p:scale>
          <a:sx n="52" d="100"/>
          <a:sy n="52" d="100"/>
        </p:scale>
        <p:origin x="-2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196" y="-96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8575-7DF7-480C-B7A7-A15322A8CFFA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E322D-88BD-42E8-8276-40ACA8C7F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7F38221-2BE1-4391-B1E9-C443B153E15F}" type="datetimeFigureOut">
              <a:rPr lang="ko-KR" altLang="en-US" smtClean="0"/>
              <a:pPr/>
              <a:t>2011-03-02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0CFACD4-296C-4A27-A8DD-7826D7A7B2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FACD4-296C-4A27-A8DD-7826D7A7B25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71679"/>
            <a:ext cx="7772400" cy="121444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171952"/>
            <a:ext cx="6400800" cy="614370"/>
          </a:xfrm>
        </p:spPr>
        <p:txBody>
          <a:bodyPr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54F6F"/>
                </a:solidFill>
                <a:effectLst/>
                <a:uLnTx/>
                <a:uFillTx/>
                <a:latin typeface="+mn-lt"/>
                <a:ea typeface="+mn-ea"/>
                <a:cs typeface="+mj-cs"/>
              </a:rPr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title" hasCustomPrompt="1"/>
          </p:nvPr>
        </p:nvSpPr>
        <p:spPr>
          <a:xfrm>
            <a:off x="71438" y="655618"/>
            <a:ext cx="9072562" cy="428628"/>
          </a:xfrm>
        </p:spPr>
        <p:txBody>
          <a:bodyPr>
            <a:noAutofit/>
          </a:bodyPr>
          <a:lstStyle>
            <a:lvl1pPr>
              <a:defRPr sz="2800" b="1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4281047" y="6601557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bg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bg1"/>
                </a:solidFill>
              </a:rPr>
              <a:t> -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5200098"/>
          </a:xfrm>
        </p:spPr>
        <p:txBody>
          <a:bodyPr/>
          <a:lstStyle>
            <a:lvl1pPr>
              <a:lnSpc>
                <a:spcPct val="100000"/>
              </a:lnSpc>
              <a:buFont typeface="Arial" pitchFamily="34" charset="0"/>
              <a:buChar char="►"/>
              <a:defRPr sz="2400" b="0">
                <a:solidFill>
                  <a:schemeClr val="tx1"/>
                </a:solidFill>
                <a:effectLst/>
              </a:defRPr>
            </a:lvl1pPr>
            <a:lvl2pPr>
              <a:lnSpc>
                <a:spcPct val="100000"/>
              </a:lnSpc>
              <a:buFont typeface="Wingdings" pitchFamily="2" charset="2"/>
              <a:buChar char="ü"/>
              <a:defRPr sz="2000" b="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3pPr>
            <a:lvl5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2776" y="1138222"/>
            <a:ext cx="9098449" cy="15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6"/>
          <p:cNvSpPr txBox="1"/>
          <p:nvPr userDrawn="1"/>
        </p:nvSpPr>
        <p:spPr>
          <a:xfrm>
            <a:off x="42895" y="6593725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fld id="{416CE5A6-E363-4E55-B443-8C6E49C9DC55}" type="slidenum">
              <a:rPr lang="en-US" altLang="ko-KR" sz="1200" b="1" smtClean="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200" b="1" dirty="0" smtClean="0">
                <a:solidFill>
                  <a:schemeClr val="tx1"/>
                </a:solidFill>
              </a:rPr>
              <a:t> -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언어본색_배경화면_수정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14282" y="774704"/>
            <a:ext cx="8715436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660531"/>
            <a:ext cx="8715436" cy="4911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b="0" kern="1200" cap="none" spc="0">
          <a:ln w="12700">
            <a:solidFill>
              <a:schemeClr val="tx2">
                <a:satMod val="155000"/>
              </a:schemeClr>
            </a:solidFill>
            <a:prstDash val="solid"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158" y="2463374"/>
            <a:ext cx="8429684" cy="1714511"/>
          </a:xfrm>
          <a:noFill/>
          <a:ln w="38100">
            <a:noFill/>
          </a:ln>
          <a:effectLst/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ea typeface="휴먼둥근헤드라인" pitchFamily="18" charset="-127"/>
              </a:rPr>
              <a:t>-Part1-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제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ko-KR" altLang="en-US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장</a:t>
            </a:r>
            <a:r>
              <a:rPr lang="en-US" altLang="ko-KR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ko-KR" altLang="en-US" b="1" dirty="0" smtClean="0">
                <a:ln>
                  <a:noFill/>
                </a:ln>
                <a:solidFill>
                  <a:schemeClr val="tx1"/>
                </a:solidFill>
              </a:rPr>
              <a:t>조건문이란 무엇인가</a:t>
            </a:r>
            <a: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ln>
                  <a:noFill/>
                </a:ln>
                <a:solidFill>
                  <a:schemeClr val="tx1"/>
                </a:solidFill>
              </a:rPr>
            </a:br>
            <a:r>
              <a:rPr lang="en-US" altLang="ko-KR" sz="2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2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교재 </a:t>
            </a:r>
            <a:r>
              <a:rPr lang="en-US" altLang="ko-KR" sz="2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199</a:t>
            </a:r>
            <a:r>
              <a:rPr lang="ko-KR" altLang="en-US" sz="2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페이지 </a:t>
            </a:r>
            <a:r>
              <a:rPr lang="en-US" altLang="ko-KR" sz="2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~ 224</a:t>
            </a:r>
            <a:r>
              <a:rPr lang="ko-KR" altLang="en-US" sz="2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페이지</a:t>
            </a:r>
            <a:r>
              <a:rPr lang="en-US" altLang="ko-KR" sz="2000" b="1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2000" b="1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조건문을 만드는 방법</a:t>
            </a:r>
            <a:r>
              <a:rPr lang="en-US" altLang="ko-KR" dirty="0" smtClean="0"/>
              <a:t>1 – if</a:t>
            </a:r>
            <a:r>
              <a:rPr lang="ko-KR" altLang="en-US" dirty="0" smtClean="0"/>
              <a:t>문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(4/12)---[8-1.c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0196" y="1577539"/>
            <a:ext cx="3873176" cy="4708981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#include 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int num;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숫자를 입력하세요 </a:t>
            </a:r>
            <a:r>
              <a:rPr lang="en-US" altLang="ko-KR" sz="2000" dirty="0" smtClean="0"/>
              <a:t>: ");</a:t>
            </a:r>
          </a:p>
          <a:p>
            <a:r>
              <a:rPr lang="en-US" altLang="ko-KR" sz="2000" dirty="0" smtClean="0"/>
              <a:t>   scanf("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000" dirty="0" smtClean="0"/>
              <a:t>",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&amp;num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	</a:t>
            </a:r>
          </a:p>
          <a:p>
            <a:r>
              <a:rPr lang="en-US" altLang="ko-KR" sz="2000" b="1" dirty="0" smtClean="0">
                <a:solidFill>
                  <a:srgbClr val="0000FF"/>
                </a:solidFill>
              </a:rPr>
              <a:t>   if(num&gt;=0)</a:t>
            </a:r>
          </a:p>
          <a:p>
            <a:r>
              <a:rPr lang="en-US" altLang="ko-KR" sz="2000" dirty="0" smtClean="0"/>
              <a:t>      printf("</a:t>
            </a:r>
            <a:r>
              <a:rPr lang="ko-KR" altLang="en-US" sz="2000" dirty="0" smtClean="0"/>
              <a:t>양수입니다</a:t>
            </a:r>
            <a:r>
              <a:rPr lang="en-US" altLang="ko-KR" sz="2000" dirty="0" smtClean="0"/>
              <a:t>.\n");</a:t>
            </a:r>
          </a:p>
          <a:p>
            <a:r>
              <a:rPr lang="en-US" altLang="ko-KR" sz="2000" dirty="0" smtClean="0"/>
              <a:t>		</a:t>
            </a:r>
          </a:p>
          <a:p>
            <a:r>
              <a:rPr lang="en-US" altLang="ko-KR" sz="2000" b="1" dirty="0" smtClean="0">
                <a:solidFill>
                  <a:srgbClr val="0000FF"/>
                </a:solidFill>
              </a:rPr>
              <a:t>   if(num&lt;0)</a:t>
            </a:r>
          </a:p>
          <a:p>
            <a:r>
              <a:rPr lang="en-US" altLang="ko-KR" sz="2000" dirty="0" smtClean="0"/>
              <a:t>      printf("</a:t>
            </a:r>
            <a:r>
              <a:rPr lang="ko-KR" altLang="en-US" sz="2000" dirty="0" smtClean="0"/>
              <a:t>음수입니다</a:t>
            </a:r>
            <a:r>
              <a:rPr lang="en-US" altLang="ko-KR" sz="2000" dirty="0" smtClean="0"/>
              <a:t>.\n");</a:t>
            </a:r>
          </a:p>
          <a:p>
            <a:r>
              <a:rPr lang="en-US" altLang="ko-KR" sz="2000" dirty="0" smtClean="0"/>
              <a:t>		</a:t>
            </a:r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6311" y="3000372"/>
            <a:ext cx="4850155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조건문을 만드는 방법</a:t>
            </a:r>
            <a:r>
              <a:rPr lang="en-US" altLang="ko-KR" dirty="0" smtClean="0"/>
              <a:t>1 – if</a:t>
            </a:r>
            <a:r>
              <a:rPr lang="ko-KR" altLang="en-US" dirty="0" smtClean="0"/>
              <a:t>문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(5/12)---[8-2.c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44" y="1742439"/>
            <a:ext cx="8786874" cy="4093428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 &lt;stdio.h&gt;</a:t>
            </a:r>
          </a:p>
          <a:p>
            <a:r>
              <a:rPr lang="en-US" altLang="ko-KR" sz="2000" dirty="0" smtClean="0"/>
              <a:t>int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int num;</a:t>
            </a:r>
          </a:p>
          <a:p>
            <a:r>
              <a:rPr lang="en-US" altLang="ko-KR" sz="2000" dirty="0" smtClean="0"/>
              <a:t>		</a:t>
            </a:r>
          </a:p>
          <a:p>
            <a:r>
              <a:rPr lang="en-US" altLang="ko-KR" sz="2000" dirty="0" smtClean="0"/>
              <a:t>   printf("5</a:t>
            </a:r>
            <a:r>
              <a:rPr lang="ko-KR" altLang="en-US" sz="2000" dirty="0" smtClean="0"/>
              <a:t>의 배수 </a:t>
            </a:r>
            <a:r>
              <a:rPr lang="en-US" altLang="ko-KR" sz="2000" dirty="0" smtClean="0"/>
              <a:t>: ");</a:t>
            </a:r>
          </a:p>
          <a:p>
            <a:r>
              <a:rPr lang="en-US" altLang="ko-KR" sz="2000" dirty="0" smtClean="0"/>
              <a:t>   for(num=1; num&lt;=100; num++)	</a:t>
            </a:r>
          </a:p>
          <a:p>
            <a:r>
              <a:rPr lang="en-US" altLang="ko-KR" sz="2000" dirty="0" smtClean="0"/>
              <a:t>   {</a:t>
            </a:r>
          </a:p>
          <a:p>
            <a:r>
              <a:rPr lang="en-US" altLang="ko-KR" sz="2000" b="1" dirty="0" smtClean="0"/>
              <a:t>   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if(num%5==0)</a:t>
            </a:r>
          </a:p>
          <a:p>
            <a:r>
              <a:rPr lang="en-US" altLang="ko-KR" sz="2000" dirty="0" smtClean="0"/>
              <a:t>          printf("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%3d</a:t>
            </a:r>
            <a:r>
              <a:rPr lang="en-US" altLang="ko-KR" sz="2000" dirty="0" smtClean="0"/>
              <a:t> \</a:t>
            </a:r>
            <a:r>
              <a:rPr lang="en-US" altLang="ko-KR" sz="2000" dirty="0" err="1" smtClean="0"/>
              <a:t>n",</a:t>
            </a:r>
            <a:r>
              <a:rPr lang="en-US" altLang="ko-KR" sz="2000" b="1" dirty="0" err="1" smtClean="0">
                <a:solidFill>
                  <a:srgbClr val="0000FF"/>
                </a:solidFill>
              </a:rPr>
              <a:t>num</a:t>
            </a:r>
            <a:r>
              <a:rPr lang="en-US" altLang="ko-KR" sz="2000" dirty="0" smtClean="0"/>
              <a:t>); </a:t>
            </a:r>
          </a:p>
          <a:p>
            <a:r>
              <a:rPr lang="en-US" altLang="ko-KR" sz="2000" dirty="0" smtClean="0"/>
              <a:t>   }</a:t>
            </a:r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1785926"/>
            <a:ext cx="272415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조건문을 만드는 방법</a:t>
            </a:r>
            <a:r>
              <a:rPr lang="en-US" altLang="ko-KR" dirty="0" smtClean="0"/>
              <a:t>1 – if</a:t>
            </a:r>
            <a:r>
              <a:rPr lang="ko-KR" altLang="en-US" dirty="0" smtClean="0"/>
              <a:t>문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(6/12)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800" b="1" dirty="0" smtClean="0">
                <a:solidFill>
                  <a:schemeClr val="accent6">
                    <a:lumMod val="75000"/>
                  </a:schemeClr>
                </a:solidFill>
              </a:rPr>
              <a:t>② if~else </a:t>
            </a:r>
            <a:r>
              <a:rPr lang="ko-KR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en-US" altLang="ko-K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sz="2400" b="1" dirty="0" smtClean="0">
                <a:solidFill>
                  <a:srgbClr val="0000FF"/>
                </a:solidFill>
              </a:rPr>
              <a:t>if</a:t>
            </a:r>
            <a:r>
              <a:rPr lang="ko-KR" altLang="en-US" sz="2400" b="1" dirty="0" smtClean="0">
                <a:solidFill>
                  <a:srgbClr val="0000FF"/>
                </a:solidFill>
              </a:rPr>
              <a:t>의 의미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: </a:t>
            </a:r>
            <a:r>
              <a:rPr lang="en-US" altLang="ko-KR" sz="2400" b="1" dirty="0" smtClean="0"/>
              <a:t>‘</a:t>
            </a:r>
            <a:r>
              <a:rPr lang="ko-KR" altLang="en-US" sz="2400" b="1" dirty="0" smtClean="0"/>
              <a:t>만약에</a:t>
            </a:r>
            <a:r>
              <a:rPr lang="en-US" altLang="ko-KR" sz="2400" b="1" dirty="0" smtClean="0"/>
              <a:t>~’</a:t>
            </a:r>
          </a:p>
          <a:p>
            <a:pPr lvl="1"/>
            <a:r>
              <a:rPr lang="en-US" altLang="ko-KR" sz="2400" b="1" dirty="0" smtClean="0">
                <a:solidFill>
                  <a:srgbClr val="0000FF"/>
                </a:solidFill>
              </a:rPr>
              <a:t>else</a:t>
            </a:r>
            <a:r>
              <a:rPr lang="ko-KR" altLang="en-US" sz="2400" b="1" dirty="0" smtClean="0">
                <a:solidFill>
                  <a:srgbClr val="0000FF"/>
                </a:solidFill>
              </a:rPr>
              <a:t>의 의미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: </a:t>
            </a:r>
            <a:r>
              <a:rPr lang="en-US" altLang="ko-KR" sz="2400" b="1" dirty="0" smtClean="0"/>
              <a:t>‘</a:t>
            </a:r>
            <a:r>
              <a:rPr lang="ko-KR" altLang="en-US" sz="2400" b="1" dirty="0" smtClean="0"/>
              <a:t>그밖에</a:t>
            </a:r>
            <a:r>
              <a:rPr lang="en-US" altLang="ko-KR" sz="2400" b="1" dirty="0" smtClean="0"/>
              <a:t>~’, 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‘else</a:t>
            </a:r>
            <a:r>
              <a:rPr lang="ko-KR" altLang="en-US" sz="2400" b="1" dirty="0" smtClean="0">
                <a:solidFill>
                  <a:srgbClr val="0000FF"/>
                </a:solidFill>
              </a:rPr>
              <a:t>만을 따로 사용하지 못한다</a:t>
            </a:r>
            <a:r>
              <a:rPr lang="en-US" altLang="ko-KR" sz="2400" b="1" dirty="0" smtClean="0">
                <a:solidFill>
                  <a:srgbClr val="0000FF"/>
                </a:solidFill>
              </a:rPr>
              <a:t>.’</a:t>
            </a:r>
            <a:endParaRPr lang="ko-KR" alt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14678" y="3500438"/>
            <a:ext cx="1214446" cy="230832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tx1"/>
                </a:solidFill>
              </a:rPr>
              <a:t>if(</a:t>
            </a:r>
            <a:r>
              <a:rPr lang="ko-KR" altLang="en-US" b="1" dirty="0" smtClean="0">
                <a:solidFill>
                  <a:schemeClr val="tx1"/>
                </a:solidFill>
              </a:rPr>
              <a:t>조건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{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   내용</a:t>
            </a:r>
            <a:r>
              <a:rPr lang="en-US" altLang="ko-KR" b="1" dirty="0" smtClean="0">
                <a:solidFill>
                  <a:schemeClr val="tx1"/>
                </a:solidFill>
              </a:rPr>
              <a:t>1;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{</a:t>
            </a: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   내용</a:t>
            </a:r>
            <a:r>
              <a:rPr lang="en-US" altLang="ko-KR" b="1" dirty="0" smtClean="0">
                <a:solidFill>
                  <a:schemeClr val="tx1"/>
                </a:solidFill>
              </a:rPr>
              <a:t>2;</a:t>
            </a: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}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14282" y="3143248"/>
            <a:ext cx="2571768" cy="684086"/>
          </a:xfrm>
          <a:prstGeom prst="wedgeRoundRectCallout">
            <a:avLst>
              <a:gd name="adj1" fmla="val 70081"/>
              <a:gd name="adj2" fmla="val 320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조건이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참</a:t>
            </a:r>
            <a:r>
              <a:rPr lang="en-US" altLang="ko-KR" b="1" dirty="0" smtClean="0"/>
              <a:t>’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‘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1’</a:t>
            </a:r>
            <a:r>
              <a:rPr lang="ko-KR" altLang="en-US" dirty="0" smtClean="0"/>
              <a:t>을 수행</a:t>
            </a:r>
            <a:endParaRPr lang="ko-KR" altLang="en-US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214282" y="4214818"/>
            <a:ext cx="2643206" cy="857256"/>
          </a:xfrm>
          <a:prstGeom prst="wedgeRoundRectCallout">
            <a:avLst>
              <a:gd name="adj1" fmla="val 66156"/>
              <a:gd name="adj2" fmla="val 169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smtClean="0"/>
              <a:t>조건이 참이 아닌</a:t>
            </a:r>
            <a:endParaRPr lang="en-US" altLang="ko-KR" dirty="0" smtClean="0"/>
          </a:p>
          <a:p>
            <a:pPr algn="ctr"/>
            <a:r>
              <a:rPr lang="en-US" altLang="ko-KR" b="1" dirty="0" smtClean="0"/>
              <a:t>‘</a:t>
            </a:r>
            <a:r>
              <a:rPr lang="ko-KR" altLang="en-US" b="1" dirty="0" smtClean="0"/>
              <a:t>그밖에</a:t>
            </a:r>
            <a:r>
              <a:rPr lang="en-US" altLang="ko-KR" b="1" dirty="0" smtClean="0"/>
              <a:t>’</a:t>
            </a:r>
            <a:r>
              <a:rPr lang="ko-KR" altLang="en-US" dirty="0" smtClean="0"/>
              <a:t>인 경우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‘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2’</a:t>
            </a:r>
            <a:r>
              <a:rPr lang="ko-KR" altLang="en-US" dirty="0" smtClean="0"/>
              <a:t>를 수행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4572000" y="4429132"/>
            <a:ext cx="428628" cy="341756"/>
          </a:xfrm>
          <a:prstGeom prst="rightArrow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다이아몬드 15"/>
          <p:cNvSpPr/>
          <p:nvPr/>
        </p:nvSpPr>
        <p:spPr>
          <a:xfrm>
            <a:off x="5214942" y="3714752"/>
            <a:ext cx="1714512" cy="7143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/>
              <a:t>조건</a:t>
            </a:r>
            <a:endParaRPr lang="ko-KR" altLang="en-US" b="1" dirty="0"/>
          </a:p>
        </p:txBody>
      </p:sp>
      <p:sp>
        <p:nvSpPr>
          <p:cNvPr id="17" name="한쪽 모서리가 둥근 사각형 16"/>
          <p:cNvSpPr/>
          <p:nvPr/>
        </p:nvSpPr>
        <p:spPr>
          <a:xfrm>
            <a:off x="5484031" y="4857760"/>
            <a:ext cx="1176342" cy="500066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/>
              <a:t>내용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cxnSp>
        <p:nvCxnSpPr>
          <p:cNvPr id="18" name="꺾인 연결선 17"/>
          <p:cNvCxnSpPr>
            <a:stCxn id="16" idx="2"/>
            <a:endCxn id="17" idx="0"/>
          </p:cNvCxnSpPr>
          <p:nvPr/>
        </p:nvCxnSpPr>
        <p:spPr>
          <a:xfrm rot="16200000" flipH="1">
            <a:off x="5857886" y="4643444"/>
            <a:ext cx="428628" cy="4"/>
          </a:xfrm>
          <a:prstGeom prst="bentConnector3">
            <a:avLst>
              <a:gd name="adj1" fmla="val 50000"/>
            </a:avLst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한쪽 모서리가 둥근 사각형 18"/>
          <p:cNvSpPr/>
          <p:nvPr/>
        </p:nvSpPr>
        <p:spPr>
          <a:xfrm>
            <a:off x="6858016" y="4857760"/>
            <a:ext cx="1176342" cy="500066"/>
          </a:xfrm>
          <a:prstGeom prst="round1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 smtClean="0"/>
              <a:t>내용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cxnSp>
        <p:nvCxnSpPr>
          <p:cNvPr id="20" name="꺾인 연결선 11"/>
          <p:cNvCxnSpPr>
            <a:stCxn id="16" idx="3"/>
            <a:endCxn id="19" idx="0"/>
          </p:cNvCxnSpPr>
          <p:nvPr/>
        </p:nvCxnSpPr>
        <p:spPr>
          <a:xfrm>
            <a:off x="6929454" y="4071942"/>
            <a:ext cx="516733" cy="785818"/>
          </a:xfrm>
          <a:prstGeom prst="bentConnector2">
            <a:avLst/>
          </a:prstGeom>
          <a:ln w="190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3"/>
          <p:cNvSpPr txBox="1"/>
          <p:nvPr/>
        </p:nvSpPr>
        <p:spPr>
          <a:xfrm>
            <a:off x="6072198" y="44291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참</a:t>
            </a:r>
          </a:p>
        </p:txBody>
      </p:sp>
      <p:sp>
        <p:nvSpPr>
          <p:cNvPr id="23" name="TextBox 44"/>
          <p:cNvSpPr txBox="1"/>
          <p:nvPr/>
        </p:nvSpPr>
        <p:spPr>
          <a:xfrm>
            <a:off x="7052423" y="36825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smtClean="0"/>
              <a:t>그밖에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조건문을 만드는 방법</a:t>
            </a:r>
            <a:r>
              <a:rPr lang="en-US" altLang="ko-KR" dirty="0" smtClean="0"/>
              <a:t>1 – if</a:t>
            </a:r>
            <a:r>
              <a:rPr lang="ko-KR" altLang="en-US" dirty="0" smtClean="0"/>
              <a:t>문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(7/12)---[8-3.c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76" y="1412638"/>
            <a:ext cx="8858280" cy="5016758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int age;</a:t>
            </a:r>
          </a:p>
          <a:p>
            <a:r>
              <a:rPr lang="en-US" altLang="ko-KR" sz="2000" dirty="0" smtClean="0"/>
              <a:t>		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나이 입력 </a:t>
            </a:r>
            <a:r>
              <a:rPr lang="en-US" altLang="ko-KR" sz="2000" dirty="0" smtClean="0"/>
              <a:t>: ");</a:t>
            </a:r>
          </a:p>
          <a:p>
            <a:r>
              <a:rPr lang="en-US" altLang="ko-KR" sz="2000" dirty="0" smtClean="0"/>
              <a:t>   scanf("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000" dirty="0" smtClean="0"/>
              <a:t>",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&amp;age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		</a:t>
            </a:r>
          </a:p>
          <a:p>
            <a:r>
              <a:rPr lang="en-US" altLang="ko-KR" sz="2000" b="1" dirty="0" smtClean="0">
                <a:solidFill>
                  <a:srgbClr val="0000FF"/>
                </a:solidFill>
              </a:rPr>
              <a:t>   if(age&gt;=15 &amp;&amp; age&lt;=100)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lang="ko-KR" altLang="en-US" sz="2000" dirty="0" smtClean="0"/>
              <a:t>회원 가입이 가능합니다</a:t>
            </a:r>
            <a:r>
              <a:rPr lang="en-US" altLang="ko-KR" sz="2000" dirty="0" smtClean="0"/>
              <a:t>.\n");</a:t>
            </a:r>
          </a:p>
          <a:p>
            <a:r>
              <a:rPr lang="en-US" altLang="ko-KR" sz="2000" dirty="0" smtClean="0"/>
              <a:t>			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else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lang="ko-KR" altLang="en-US" sz="2000" dirty="0" smtClean="0"/>
              <a:t>회원 가입이 불가능합니다</a:t>
            </a:r>
            <a:r>
              <a:rPr lang="en-US" altLang="ko-KR" sz="2000" dirty="0" smtClean="0"/>
              <a:t>.\n");</a:t>
            </a:r>
          </a:p>
          <a:p>
            <a:r>
              <a:rPr lang="en-US" altLang="ko-KR" sz="2000" dirty="0" smtClean="0"/>
              <a:t>		</a:t>
            </a:r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6" name="내용 개체 틀 20"/>
          <p:cNvSpPr txBox="1">
            <a:spLocks/>
          </p:cNvSpPr>
          <p:nvPr/>
        </p:nvSpPr>
        <p:spPr>
          <a:xfrm>
            <a:off x="122250" y="1157860"/>
            <a:ext cx="9093220" cy="520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1571612"/>
            <a:ext cx="3897161" cy="194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조건문을 만드는 방법</a:t>
            </a:r>
            <a:r>
              <a:rPr lang="en-US" altLang="ko-KR" dirty="0" smtClean="0"/>
              <a:t>1 – if</a:t>
            </a:r>
            <a:r>
              <a:rPr lang="ko-KR" altLang="en-US" dirty="0" smtClean="0"/>
              <a:t>문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(8/12)---[8-4.c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③ 중첩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if~else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else if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 문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sz="2400" b="1" dirty="0" smtClean="0"/>
              <a:t>else</a:t>
            </a:r>
            <a:r>
              <a:rPr lang="ko-KR" altLang="en-US" sz="2400" b="1" dirty="0" smtClean="0"/>
              <a:t>문의 한계</a:t>
            </a:r>
            <a:endParaRPr lang="en-US" altLang="ko-KR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82836" y="2102061"/>
            <a:ext cx="8534182" cy="440120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num;</a:t>
            </a:r>
          </a:p>
          <a:p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</a:t>
            </a:r>
            <a:r>
              <a:rPr lang="ko-KR" altLang="en-US" sz="2000" dirty="0" smtClean="0"/>
              <a:t>숫자 입력 </a:t>
            </a:r>
            <a:r>
              <a:rPr lang="en-US" altLang="ko-KR" sz="2000" dirty="0" smtClean="0"/>
              <a:t>: ");</a:t>
            </a:r>
          </a:p>
          <a:p>
            <a:r>
              <a:rPr lang="en-US" altLang="ko-KR" sz="2000" dirty="0" smtClean="0"/>
              <a:t>    </a:t>
            </a:r>
            <a:r>
              <a:rPr lang="en-US" altLang="ko-KR" sz="2000" dirty="0" err="1" smtClean="0"/>
              <a:t>scanf</a:t>
            </a:r>
            <a:r>
              <a:rPr lang="en-US" altLang="ko-KR" sz="2000" dirty="0" smtClean="0"/>
              <a:t>("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000" dirty="0" smtClean="0"/>
              <a:t>",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&amp;num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		</a:t>
            </a:r>
          </a:p>
          <a:p>
            <a:r>
              <a:rPr lang="en-US" altLang="ko-KR" sz="2000" b="1" dirty="0" smtClean="0">
                <a:solidFill>
                  <a:srgbClr val="0000FF"/>
                </a:solidFill>
              </a:rPr>
              <a:t>    if(num&gt;0)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("0</a:t>
            </a:r>
            <a:r>
              <a:rPr lang="ko-KR" altLang="en-US" sz="2000" dirty="0" smtClean="0"/>
              <a:t>보다 큰 수가 </a:t>
            </a:r>
            <a:r>
              <a:rPr lang="en-US" altLang="ko-KR" sz="2000" dirty="0" smtClean="0"/>
              <a:t>num</a:t>
            </a:r>
            <a:r>
              <a:rPr lang="ko-KR" altLang="en-US" sz="2000" dirty="0" smtClean="0"/>
              <a:t>에 저장</a:t>
            </a:r>
            <a:r>
              <a:rPr lang="en-US" altLang="ko-KR" sz="2000" dirty="0" smtClean="0"/>
              <a:t>\n");</a:t>
            </a:r>
          </a:p>
          <a:p>
            <a:r>
              <a:rPr lang="en-US" altLang="ko-KR" sz="2000" dirty="0" smtClean="0"/>
              <a:t>			</a:t>
            </a:r>
          </a:p>
          <a:p>
            <a:r>
              <a:rPr lang="en-US" altLang="ko-KR" sz="2000" b="1" dirty="0" smtClean="0"/>
              <a:t> 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else</a:t>
            </a:r>
          </a:p>
          <a:p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("0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보다 작은 수가 </a:t>
            </a:r>
            <a:r>
              <a:rPr lang="en-US" altLang="ko-KR" sz="2000" dirty="0" smtClean="0"/>
              <a:t>num</a:t>
            </a:r>
            <a:r>
              <a:rPr lang="ko-KR" altLang="en-US" sz="2000" dirty="0" smtClean="0"/>
              <a:t>에 저장</a:t>
            </a:r>
            <a:r>
              <a:rPr lang="en-US" altLang="ko-KR" sz="2000" dirty="0" smtClean="0"/>
              <a:t>\n");</a:t>
            </a:r>
          </a:p>
          <a:p>
            <a:r>
              <a:rPr lang="en-US" altLang="ko-KR" sz="2000" dirty="0" smtClean="0"/>
              <a:t> 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056060" y="2285992"/>
            <a:ext cx="4730782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else</a:t>
            </a:r>
            <a:r>
              <a:rPr lang="ko-KR" altLang="en-US" b="1" dirty="0" smtClean="0"/>
              <a:t>문은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 </a:t>
            </a:r>
            <a:r>
              <a:rPr lang="en-US" altLang="ko-KR" b="1" dirty="0" smtClean="0"/>
              <a:t>num==0,  num== -1, num== -2</a:t>
            </a:r>
            <a:r>
              <a:rPr lang="ko-KR" altLang="en-US" b="1" dirty="0" smtClean="0"/>
              <a:t>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같은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다양한 경우들을 제어하지 못함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조건문을 만드는 방법</a:t>
            </a:r>
            <a:r>
              <a:rPr lang="en-US" altLang="ko-KR" dirty="0" smtClean="0"/>
              <a:t>1 – if</a:t>
            </a:r>
            <a:r>
              <a:rPr lang="ko-KR" altLang="en-US" dirty="0" smtClean="0"/>
              <a:t>문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(9/12)---[8-5.c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244" y="1174913"/>
            <a:ext cx="8832912" cy="5632311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num;</a:t>
            </a:r>
          </a:p>
          <a:p>
            <a:r>
              <a:rPr lang="en-US" altLang="ko-KR" dirty="0" smtClean="0"/>
              <a:t>   printf("</a:t>
            </a:r>
            <a:r>
              <a:rPr lang="ko-KR" altLang="en-US" dirty="0" smtClean="0"/>
              <a:t>숫자 입력 </a:t>
            </a:r>
            <a:r>
              <a:rPr lang="en-US" altLang="ko-KR" dirty="0" smtClean="0"/>
              <a:t>: ");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("</a:t>
            </a:r>
            <a:r>
              <a:rPr lang="en-US" altLang="ko-KR" b="1" dirty="0" smtClean="0">
                <a:solidFill>
                  <a:srgbClr val="FF0000"/>
                </a:solidFill>
              </a:rPr>
              <a:t>%d</a:t>
            </a:r>
            <a:r>
              <a:rPr lang="en-US" altLang="ko-KR" dirty="0" smtClean="0"/>
              <a:t>", </a:t>
            </a:r>
            <a:r>
              <a:rPr lang="en-US" altLang="ko-KR" b="1" dirty="0" smtClean="0">
                <a:solidFill>
                  <a:srgbClr val="0000FF"/>
                </a:solidFill>
              </a:rPr>
              <a:t>&amp;num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		</a:t>
            </a:r>
          </a:p>
          <a:p>
            <a:r>
              <a:rPr lang="en-US" altLang="ko-KR" dirty="0" smtClean="0"/>
              <a:t>   if(</a:t>
            </a:r>
            <a:r>
              <a:rPr lang="en-US" altLang="ko-KR" b="1" dirty="0" smtClean="0"/>
              <a:t>num&gt;0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("0</a:t>
            </a:r>
            <a:r>
              <a:rPr lang="ko-KR" altLang="en-US" dirty="0" smtClean="0"/>
              <a:t>보다 큰 수가 </a:t>
            </a:r>
            <a:r>
              <a:rPr lang="en-US" altLang="ko-KR" dirty="0" smtClean="0"/>
              <a:t>num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>\n");</a:t>
            </a:r>
          </a:p>
          <a:p>
            <a:r>
              <a:rPr lang="en-US" altLang="ko-KR" dirty="0" smtClean="0"/>
              <a:t>			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else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   {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      if(num==0)</a:t>
            </a:r>
          </a:p>
          <a:p>
            <a:r>
              <a:rPr lang="en-US" altLang="ko-KR" dirty="0" smtClean="0"/>
              <a:t>         printf("0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num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>\n");</a:t>
            </a:r>
          </a:p>
          <a:p>
            <a:r>
              <a:rPr lang="en-US" altLang="ko-KR" dirty="0" smtClean="0"/>
              <a:t>				</a:t>
            </a:r>
          </a:p>
          <a:p>
            <a:r>
              <a:rPr lang="en-US" altLang="ko-KR" dirty="0" smtClean="0"/>
              <a:t>     </a:t>
            </a:r>
            <a:r>
              <a:rPr lang="en-US" altLang="ko-KR" b="1" dirty="0" smtClean="0">
                <a:solidFill>
                  <a:srgbClr val="0000FF"/>
                </a:solidFill>
              </a:rPr>
              <a:t> else</a:t>
            </a:r>
          </a:p>
          <a:p>
            <a:r>
              <a:rPr lang="en-US" altLang="ko-KR" dirty="0" smtClean="0"/>
              <a:t>         printf("0</a:t>
            </a:r>
            <a:r>
              <a:rPr lang="ko-KR" altLang="en-US" dirty="0" smtClean="0"/>
              <a:t>보다 작은 수가 </a:t>
            </a:r>
            <a:r>
              <a:rPr lang="en-US" altLang="ko-KR" dirty="0" smtClean="0"/>
              <a:t>num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>\n");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   }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9" name="타원형 설명선 8"/>
          <p:cNvSpPr/>
          <p:nvPr/>
        </p:nvSpPr>
        <p:spPr>
          <a:xfrm>
            <a:off x="5357818" y="3429000"/>
            <a:ext cx="2786082" cy="1071570"/>
          </a:xfrm>
          <a:prstGeom prst="wedgeEllipseCallout">
            <a:avLst>
              <a:gd name="adj1" fmla="val -209208"/>
              <a:gd name="adj2" fmla="val 16278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else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 내부에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if~else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문이 존재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14942" y="4654805"/>
            <a:ext cx="3081293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else</a:t>
            </a:r>
            <a:r>
              <a:rPr lang="ko-KR" altLang="en-US" b="1" dirty="0" smtClean="0"/>
              <a:t>문에서 중괄호를 지우면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else if </a:t>
            </a:r>
            <a:r>
              <a:rPr lang="ko-KR" altLang="en-US" b="1" dirty="0" smtClean="0"/>
              <a:t>문이 된다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조건문을 만드는 방법</a:t>
            </a:r>
            <a:r>
              <a:rPr lang="en-US" altLang="ko-KR" dirty="0" smtClean="0"/>
              <a:t>1 – if</a:t>
            </a:r>
            <a:r>
              <a:rPr lang="ko-KR" altLang="en-US" dirty="0" smtClean="0"/>
              <a:t>문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(10/12)---[8-6.c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84" y="1142984"/>
            <a:ext cx="8929750" cy="532453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stdio.h</a:t>
            </a:r>
            <a:r>
              <a:rPr lang="en-US" altLang="ko-KR" sz="2000" dirty="0" smtClean="0"/>
              <a:t>&gt;</a:t>
            </a:r>
          </a:p>
          <a:p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main(void)</a:t>
            </a:r>
          </a:p>
          <a:p>
            <a:r>
              <a:rPr lang="en-US" altLang="ko-KR" sz="2000" dirty="0" smtClean="0"/>
              <a:t>{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num;</a:t>
            </a:r>
          </a:p>
          <a:p>
            <a:r>
              <a:rPr lang="en-US" altLang="ko-KR" sz="2000" dirty="0" smtClean="0"/>
              <a:t>   printf("</a:t>
            </a:r>
            <a:r>
              <a:rPr lang="ko-KR" altLang="en-US" sz="2000" dirty="0" smtClean="0"/>
              <a:t>숫자 입력 </a:t>
            </a:r>
            <a:r>
              <a:rPr lang="en-US" altLang="ko-KR" sz="2000" dirty="0" smtClean="0"/>
              <a:t>: ");</a:t>
            </a:r>
          </a:p>
          <a:p>
            <a:r>
              <a:rPr lang="en-US" altLang="ko-KR" sz="2000" dirty="0" smtClean="0"/>
              <a:t>   </a:t>
            </a:r>
            <a:r>
              <a:rPr lang="en-US" altLang="ko-KR" sz="2000" dirty="0" err="1" smtClean="0"/>
              <a:t>scanf</a:t>
            </a:r>
            <a:r>
              <a:rPr lang="en-US" altLang="ko-KR" sz="2000" dirty="0" smtClean="0"/>
              <a:t>("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2000" dirty="0" smtClean="0"/>
              <a:t>",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&amp;num</a:t>
            </a:r>
            <a:r>
              <a:rPr lang="en-US" altLang="ko-KR" sz="2000" dirty="0" smtClean="0"/>
              <a:t>);</a:t>
            </a:r>
          </a:p>
          <a:p>
            <a:r>
              <a:rPr lang="en-US" altLang="ko-KR" sz="2000" dirty="0" smtClean="0"/>
              <a:t>		</a:t>
            </a:r>
          </a:p>
          <a:p>
            <a:r>
              <a:rPr lang="en-US" altLang="ko-KR" sz="2000" b="1" dirty="0" smtClean="0">
                <a:solidFill>
                  <a:srgbClr val="0000FF"/>
                </a:solidFill>
              </a:rPr>
              <a:t>   if(num&gt;0)</a:t>
            </a:r>
          </a:p>
          <a:p>
            <a:r>
              <a:rPr lang="en-US" altLang="ko-KR" sz="2000" dirty="0" smtClean="0"/>
              <a:t>      printf("0</a:t>
            </a:r>
            <a:r>
              <a:rPr lang="ko-KR" altLang="en-US" sz="2000" dirty="0" smtClean="0"/>
              <a:t>보다 큰 수가 </a:t>
            </a:r>
            <a:r>
              <a:rPr lang="en-US" altLang="ko-KR" sz="2000" dirty="0" smtClean="0"/>
              <a:t>num</a:t>
            </a:r>
            <a:r>
              <a:rPr lang="ko-KR" altLang="en-US" sz="2000" dirty="0" smtClean="0"/>
              <a:t>에 저장</a:t>
            </a:r>
            <a:r>
              <a:rPr lang="en-US" altLang="ko-KR" sz="2000" dirty="0" smtClean="0"/>
              <a:t>\n");</a:t>
            </a:r>
          </a:p>
          <a:p>
            <a:r>
              <a:rPr lang="en-US" altLang="ko-KR" sz="2000" dirty="0" smtClean="0"/>
              <a:t>			</a:t>
            </a:r>
          </a:p>
          <a:p>
            <a:r>
              <a:rPr lang="en-US" altLang="ko-KR" sz="2000" b="1" dirty="0" smtClean="0">
                <a:solidFill>
                  <a:srgbClr val="0000FF"/>
                </a:solidFill>
              </a:rPr>
              <a:t>   else if(num==0)</a:t>
            </a:r>
          </a:p>
          <a:p>
            <a:r>
              <a:rPr lang="en-US" altLang="ko-KR" sz="2000" dirty="0" smtClean="0"/>
              <a:t>      printf("0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num</a:t>
            </a:r>
            <a:r>
              <a:rPr lang="ko-KR" altLang="en-US" sz="2000" dirty="0" smtClean="0"/>
              <a:t>에 저장</a:t>
            </a:r>
            <a:r>
              <a:rPr lang="en-US" altLang="ko-KR" sz="2000" dirty="0" smtClean="0"/>
              <a:t>\n");</a:t>
            </a:r>
          </a:p>
          <a:p>
            <a:r>
              <a:rPr lang="en-US" altLang="ko-KR" sz="2000" dirty="0" smtClean="0"/>
              <a:t>			</a:t>
            </a:r>
          </a:p>
          <a:p>
            <a:r>
              <a:rPr lang="en-US" altLang="ko-KR" sz="2000" dirty="0" smtClean="0">
                <a:solidFill>
                  <a:srgbClr val="0000FF"/>
                </a:solidFill>
              </a:rPr>
              <a:t>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else</a:t>
            </a:r>
          </a:p>
          <a:p>
            <a:r>
              <a:rPr lang="en-US" altLang="ko-KR" sz="2000" dirty="0" smtClean="0"/>
              <a:t>      printf("0</a:t>
            </a:r>
            <a:r>
              <a:rPr lang="ko-KR" altLang="en-US" sz="2000" dirty="0" smtClean="0"/>
              <a:t>보다 작은 수가 </a:t>
            </a:r>
            <a:r>
              <a:rPr lang="en-US" altLang="ko-KR" sz="2000" dirty="0" smtClean="0"/>
              <a:t>num</a:t>
            </a:r>
            <a:r>
              <a:rPr lang="ko-KR" altLang="en-US" sz="2000" dirty="0" smtClean="0"/>
              <a:t>에 저장</a:t>
            </a:r>
            <a:r>
              <a:rPr lang="en-US" altLang="ko-KR" sz="2000" dirty="0" smtClean="0"/>
              <a:t>\n");</a:t>
            </a:r>
          </a:p>
          <a:p>
            <a:r>
              <a:rPr lang="en-US" altLang="ko-KR" sz="2000" dirty="0" smtClean="0"/>
              <a:t>   return 0;</a:t>
            </a:r>
          </a:p>
          <a:p>
            <a:r>
              <a:rPr lang="en-US" altLang="ko-KR" sz="2000" dirty="0" smtClean="0"/>
              <a:t>}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071934" y="2428868"/>
            <a:ext cx="4911922" cy="6463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&lt;else if</a:t>
            </a:r>
            <a:r>
              <a:rPr lang="ko-KR" altLang="en-US" b="1" dirty="0" smtClean="0"/>
              <a:t>문의 필요성</a:t>
            </a:r>
            <a:r>
              <a:rPr lang="en-US" altLang="ko-KR" b="1" dirty="0" smtClean="0"/>
              <a:t>&gt;</a:t>
            </a:r>
          </a:p>
          <a:p>
            <a:r>
              <a:rPr lang="ko-KR" altLang="en-US" b="1" dirty="0" smtClean="0"/>
              <a:t>세 가지 이상의 선택 사항이 주어질 경우 사용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8.2 </a:t>
            </a:r>
            <a:r>
              <a:rPr lang="ko-KR" altLang="en-US" sz="2400" dirty="0" smtClean="0"/>
              <a:t>조건문을 만드는 방법</a:t>
            </a:r>
            <a:r>
              <a:rPr lang="en-US" altLang="ko-KR" sz="2400" dirty="0" smtClean="0"/>
              <a:t>1 – if</a:t>
            </a:r>
            <a:r>
              <a:rPr lang="ko-KR" altLang="en-US" sz="2400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(11/12)---[8-7.c </a:t>
            </a:r>
            <a:r>
              <a:rPr lang="ko-KR" altLang="en-US" sz="2400" dirty="0" smtClean="0">
                <a:solidFill>
                  <a:srgbClr val="0000FF"/>
                </a:solidFill>
              </a:rPr>
              <a:t>와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8-8.c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비교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389" y="1571330"/>
            <a:ext cx="3929090" cy="4770537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0033CC"/>
                </a:solidFill>
              </a:rPr>
              <a:t>if</a:t>
            </a:r>
            <a:r>
              <a:rPr lang="en-US" altLang="ko-KR" sz="1600" dirty="0" smtClean="0">
                <a:solidFill>
                  <a:srgbClr val="0033CC"/>
                </a:solidFill>
              </a:rPr>
              <a:t>(</a:t>
            </a:r>
            <a:r>
              <a:rPr lang="en-US" altLang="ko-KR" sz="1600" b="1" dirty="0" smtClean="0">
                <a:solidFill>
                  <a:srgbClr val="0033CC"/>
                </a:solidFill>
              </a:rPr>
              <a:t>num&gt;=95</a:t>
            </a:r>
            <a:r>
              <a:rPr lang="en-US" altLang="ko-KR" sz="1600" dirty="0" smtClean="0">
                <a:solidFill>
                  <a:srgbClr val="0033CC"/>
                </a:solidFill>
              </a:rPr>
              <a:t>)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("A+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.\n");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b="1" dirty="0" smtClean="0">
                <a:solidFill>
                  <a:srgbClr val="0033CC"/>
                </a:solidFill>
              </a:rPr>
              <a:t> else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b="1" dirty="0" smtClean="0">
                <a:solidFill>
                  <a:srgbClr val="0033CC"/>
                </a:solidFill>
              </a:rPr>
              <a:t> {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if(num&gt;=90)</a:t>
            </a:r>
          </a:p>
          <a:p>
            <a:r>
              <a:rPr lang="en-US" altLang="ko-KR" sz="1600" dirty="0" smtClean="0"/>
              <a:t>      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("A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.\n");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else</a:t>
            </a:r>
          </a:p>
          <a:p>
            <a:r>
              <a:rPr lang="en-US" altLang="ko-KR" sz="1600" dirty="0" smtClean="0"/>
              <a:t>    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 {</a:t>
            </a:r>
          </a:p>
          <a:p>
            <a:r>
              <a:rPr lang="en-US" altLang="ko-KR" sz="1600" dirty="0" smtClean="0"/>
              <a:t>         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if(num&gt;=85)</a:t>
            </a:r>
          </a:p>
          <a:p>
            <a:r>
              <a:rPr lang="en-US" altLang="ko-KR" sz="1600" dirty="0" smtClean="0"/>
              <a:t>         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("B+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.\n");</a:t>
            </a:r>
          </a:p>
          <a:p>
            <a:r>
              <a:rPr lang="en-US" altLang="ko-KR" sz="1600" dirty="0" smtClean="0"/>
              <a:t>         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else</a:t>
            </a:r>
          </a:p>
          <a:p>
            <a:r>
              <a:rPr lang="en-US" altLang="ko-KR" sz="1600" dirty="0" smtClean="0"/>
              <a:t>         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{</a:t>
            </a:r>
          </a:p>
          <a:p>
            <a:r>
              <a:rPr lang="en-US" altLang="ko-KR" sz="1600" dirty="0" smtClean="0"/>
              <a:t>         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if (num&gt;=80)</a:t>
            </a:r>
          </a:p>
          <a:p>
            <a:r>
              <a:rPr lang="en-US" altLang="ko-KR" sz="1600" dirty="0" smtClean="0"/>
              <a:t>                printf("B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 \n");</a:t>
            </a:r>
          </a:p>
          <a:p>
            <a:r>
              <a:rPr lang="en-US" altLang="ko-KR" sz="1600" dirty="0" smtClean="0"/>
              <a:t>           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en-US" altLang="ko-KR" sz="1600" dirty="0" smtClean="0"/>
              <a:t>                printf("F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 \n");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 }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}</a:t>
            </a:r>
          </a:p>
          <a:p>
            <a:r>
              <a:rPr lang="en-US" altLang="ko-KR" sz="1600" dirty="0" smtClean="0"/>
              <a:t>  </a:t>
            </a:r>
            <a:r>
              <a:rPr lang="en-US" altLang="ko-KR" sz="1600" b="1" dirty="0" smtClean="0">
                <a:solidFill>
                  <a:srgbClr val="0033CC"/>
                </a:solidFill>
              </a:rPr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6241" y="6018134"/>
            <a:ext cx="3071835" cy="24622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 smtClean="0"/>
              <a:t>/* 8-7.c */ --- </a:t>
            </a:r>
            <a:r>
              <a:rPr lang="ko-KR" altLang="en-US" sz="1600" b="1" dirty="0" smtClean="0"/>
              <a:t>가독성이 떨어짐</a:t>
            </a:r>
            <a:endParaRPr lang="ko-KR" alt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91879" y="1553682"/>
            <a:ext cx="4143404" cy="4786346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ko-KR" sz="1600" dirty="0" smtClean="0"/>
              <a:t>		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if(num&gt;=95)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("A+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.\n");</a:t>
            </a:r>
          </a:p>
          <a:p>
            <a:r>
              <a:rPr lang="en-US" altLang="ko-KR" sz="1600" dirty="0" smtClean="0"/>
              <a:t>			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else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if(num&gt;=90)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("A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 \n");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  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else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if(num&gt;=85)</a:t>
            </a:r>
          </a:p>
          <a:p>
            <a:r>
              <a:rPr lang="en-US" altLang="ko-KR" sz="1600" dirty="0" smtClean="0"/>
              <a:t>      printf("B+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 \n");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/>
              <a:t>   </a:t>
            </a:r>
            <a:r>
              <a:rPr lang="en-US" altLang="ko-KR" sz="1600" b="1" dirty="0" smtClean="0">
                <a:solidFill>
                  <a:srgbClr val="7030A0"/>
                </a:solidFill>
              </a:rPr>
              <a:t>else</a:t>
            </a:r>
            <a:r>
              <a:rPr lang="en-US" altLang="ko-KR" sz="1600" b="1" dirty="0" smtClean="0"/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if (num&gt;=80)</a:t>
            </a:r>
          </a:p>
          <a:p>
            <a:r>
              <a:rPr lang="en-US" altLang="ko-KR" sz="1600" dirty="0" smtClean="0"/>
              <a:t>      printf("B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 \n");</a:t>
            </a:r>
          </a:p>
          <a:p>
            <a:endParaRPr lang="en-US" altLang="ko-KR" sz="1600" b="1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   else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600" dirty="0" smtClean="0"/>
              <a:t>      printf("F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 \n");</a:t>
            </a:r>
          </a:p>
          <a:p>
            <a:endParaRPr lang="en-US" altLang="ko-KR" sz="16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400" dirty="0" smtClean="0"/>
              <a:t>		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8558" y="6004439"/>
            <a:ext cx="3143272" cy="24622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 smtClean="0"/>
              <a:t>/* 8-8.c */ --- </a:t>
            </a:r>
            <a:r>
              <a:rPr lang="ko-KR" altLang="en-US" sz="1600" b="1" dirty="0" smtClean="0"/>
              <a:t>가독성이 좋아짐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조건문을 만드는 방법</a:t>
            </a:r>
            <a:r>
              <a:rPr lang="en-US" altLang="ko-KR" dirty="0" smtClean="0"/>
              <a:t>1 – if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(12/12)---[8-9.c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9912" y="1714488"/>
            <a:ext cx="8295491" cy="4770537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   int num;</a:t>
            </a:r>
          </a:p>
          <a:p>
            <a:r>
              <a:rPr lang="en-US" altLang="ko-KR" sz="1600" dirty="0" smtClean="0"/>
              <a:t>   printf("C </a:t>
            </a:r>
            <a:r>
              <a:rPr lang="ko-KR" altLang="en-US" sz="1600" dirty="0" smtClean="0"/>
              <a:t>언어 성적 입력 </a:t>
            </a:r>
            <a:r>
              <a:rPr lang="en-US" altLang="ko-KR" sz="1600" dirty="0" smtClean="0"/>
              <a:t>: ");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scanf</a:t>
            </a:r>
            <a:r>
              <a:rPr lang="en-US" altLang="ko-KR" sz="1600" dirty="0" smtClean="0"/>
              <a:t>("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1600" dirty="0" smtClean="0"/>
              <a:t>",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&amp;num</a:t>
            </a:r>
            <a:r>
              <a:rPr lang="en-US" altLang="ko-KR" sz="1600" dirty="0" smtClean="0"/>
              <a:t>);</a:t>
            </a:r>
          </a:p>
          <a:p>
            <a:r>
              <a:rPr lang="en-US" altLang="ko-KR" sz="1600" dirty="0" smtClean="0"/>
              <a:t>	</a:t>
            </a:r>
          </a:p>
          <a:p>
            <a:r>
              <a:rPr lang="en-US" altLang="ko-KR" sz="1600" dirty="0" smtClean="0"/>
              <a:t>   if(</a:t>
            </a:r>
            <a:r>
              <a:rPr lang="en-US" altLang="ko-KR" sz="1600" b="1" dirty="0" smtClean="0"/>
              <a:t>num&gt;=95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("A+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.\n");</a:t>
            </a:r>
          </a:p>
          <a:p>
            <a:r>
              <a:rPr lang="en-US" altLang="ko-KR" sz="1600" dirty="0" smtClean="0"/>
              <a:t>		</a:t>
            </a:r>
          </a:p>
          <a:p>
            <a:r>
              <a:rPr lang="en-US" altLang="ko-KR" sz="1600" dirty="0" smtClean="0"/>
              <a:t>   if(</a:t>
            </a:r>
            <a:r>
              <a:rPr lang="en-US" altLang="ko-KR" sz="1600" b="1" dirty="0" smtClean="0"/>
              <a:t>num&gt;=90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   printf("A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 \n);</a:t>
            </a:r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 if(</a:t>
            </a:r>
            <a:r>
              <a:rPr lang="en-US" altLang="ko-KR" sz="1600" b="1" dirty="0" smtClean="0"/>
              <a:t>num&gt;=85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   printf("B+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 \n");</a:t>
            </a:r>
          </a:p>
          <a:p>
            <a:r>
              <a:rPr lang="en-US" altLang="ko-KR" sz="1600" dirty="0" smtClean="0"/>
              <a:t>			</a:t>
            </a:r>
          </a:p>
          <a:p>
            <a:r>
              <a:rPr lang="en-US" altLang="ko-KR" sz="1600" dirty="0" smtClean="0"/>
              <a:t>   if(</a:t>
            </a:r>
            <a:r>
              <a:rPr lang="en-US" altLang="ko-KR" sz="1600" b="1" dirty="0" smtClean="0"/>
              <a:t>num&gt;=80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   printf("B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 \n");</a:t>
            </a:r>
          </a:p>
          <a:p>
            <a:r>
              <a:rPr lang="en-US" altLang="ko-KR" sz="1600" dirty="0" smtClean="0"/>
              <a:t>			</a:t>
            </a:r>
          </a:p>
          <a:p>
            <a:r>
              <a:rPr lang="en-US" altLang="ko-KR" sz="1600" dirty="0" smtClean="0"/>
              <a:t>   else</a:t>
            </a:r>
          </a:p>
          <a:p>
            <a:r>
              <a:rPr lang="en-US" altLang="ko-KR" sz="1600" dirty="0" smtClean="0"/>
              <a:t>      printf("F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 \n");</a:t>
            </a:r>
          </a:p>
          <a:p>
            <a:endParaRPr lang="en-US" altLang="ko-KR" sz="1600" dirty="0" smtClean="0"/>
          </a:p>
        </p:txBody>
      </p:sp>
      <p:sp>
        <p:nvSpPr>
          <p:cNvPr id="6" name="내용 개체 틀 20"/>
          <p:cNvSpPr txBox="1">
            <a:spLocks/>
          </p:cNvSpPr>
          <p:nvPr/>
        </p:nvSpPr>
        <p:spPr>
          <a:xfrm>
            <a:off x="50780" y="1157860"/>
            <a:ext cx="9093220" cy="520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8276" y="3573218"/>
            <a:ext cx="3200400" cy="1438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0" y="1142984"/>
            <a:ext cx="32335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►"/>
            </a:pPr>
            <a:r>
              <a:rPr lang="en-US" altLang="ko-KR" sz="2000" b="1" dirty="0" smtClean="0">
                <a:solidFill>
                  <a:srgbClr val="F79646">
                    <a:lumMod val="75000"/>
                  </a:srgbClr>
                </a:solidFill>
              </a:rPr>
              <a:t>else if</a:t>
            </a:r>
            <a:r>
              <a:rPr lang="ko-KR" altLang="en-US" sz="2000" b="1" dirty="0" smtClean="0">
                <a:solidFill>
                  <a:srgbClr val="F79646">
                    <a:lumMod val="75000"/>
                  </a:srgbClr>
                </a:solidFill>
              </a:rPr>
              <a:t>문이 필요한 코드</a:t>
            </a:r>
            <a:endParaRPr lang="en-US" altLang="ko-KR" sz="2000" b="1" dirty="0" smtClean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1771" y="2500306"/>
            <a:ext cx="3714776" cy="49244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 smtClean="0"/>
              <a:t>&lt;‘</a:t>
            </a:r>
            <a:r>
              <a:rPr lang="ko-KR" altLang="en-US" sz="1600" b="1" dirty="0" smtClean="0"/>
              <a:t>예상한 결과가 출력되지 않는다</a:t>
            </a:r>
            <a:r>
              <a:rPr lang="en-US" altLang="ko-KR" sz="1600" b="1" dirty="0" smtClean="0"/>
              <a:t>.’&gt;</a:t>
            </a:r>
          </a:p>
          <a:p>
            <a:pPr algn="ctr"/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이유</a:t>
            </a:r>
            <a:r>
              <a:rPr lang="en-US" altLang="ko-KR" sz="1600" b="1" dirty="0" smtClean="0"/>
              <a:t>: if</a:t>
            </a:r>
            <a:r>
              <a:rPr lang="ko-KR" altLang="en-US" sz="1600" b="1" dirty="0" smtClean="0"/>
              <a:t>문의 중복 실행</a:t>
            </a:r>
            <a:endParaRPr lang="ko-KR" altLang="en-US" sz="1600" b="1" dirty="0"/>
          </a:p>
        </p:txBody>
      </p:sp>
      <p:sp>
        <p:nvSpPr>
          <p:cNvPr id="10" name="아래쪽 화살표 9"/>
          <p:cNvSpPr/>
          <p:nvPr/>
        </p:nvSpPr>
        <p:spPr>
          <a:xfrm>
            <a:off x="6455719" y="2993031"/>
            <a:ext cx="285752" cy="571504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6456001" y="4982706"/>
            <a:ext cx="285752" cy="571504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86314" y="5581105"/>
            <a:ext cx="3714776" cy="24622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 smtClean="0"/>
              <a:t>‘else if </a:t>
            </a:r>
            <a:r>
              <a:rPr lang="ko-KR" altLang="en-US" sz="1600" b="1" dirty="0" smtClean="0"/>
              <a:t>문으로 수정해야 한다</a:t>
            </a:r>
            <a:r>
              <a:rPr lang="en-US" altLang="ko-KR" sz="1600" b="1" dirty="0" smtClean="0"/>
              <a:t>.’</a:t>
            </a:r>
            <a:endParaRPr lang="ko-KR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8.3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조건문을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만드는 방법 </a:t>
            </a:r>
            <a:r>
              <a:rPr kumimoji="1" lang="en-US" altLang="ko-KR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2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– </a:t>
            </a:r>
            <a:r>
              <a:rPr kumimoji="1" lang="en-US" altLang="ko-KR" sz="3200" b="1" i="0" u="none" strike="noStrike" kern="0" cap="none" spc="0" normalizeH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switch~case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문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학습목차</a:t>
            </a:r>
            <a:endParaRPr lang="ko-KR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822988" y="2066922"/>
            <a:ext cx="738399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8.1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조건문이란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31344" y="2995616"/>
            <a:ext cx="738399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8.2</a:t>
            </a:r>
            <a:r>
              <a:rPr kumimoji="1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조건문을 만드는 방법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1 - if 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문</a:t>
            </a:r>
            <a:endParaRPr kumimoji="1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834310" y="3962407"/>
            <a:ext cx="738399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ko-KR" altLang="en-US" sz="2400" b="1" kern="0" dirty="0" smtClean="0">
                <a:solidFill>
                  <a:sysClr val="windowText" lastClr="000000"/>
                </a:solidFill>
                <a:latin typeface="Arial" charset="0"/>
                <a:ea typeface="굴림" charset="-127"/>
              </a:rPr>
              <a:t>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8.3 </a:t>
            </a:r>
            <a:r>
              <a:rPr kumimoji="1" lang="ko-KR" altLang="en-US" sz="20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조건문을 만드는 방법 </a:t>
            </a:r>
            <a:r>
              <a:rPr kumimoji="1" lang="en-US" altLang="ko-KR" sz="20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2 - switch~case </a:t>
            </a:r>
            <a:r>
              <a:rPr kumimoji="1" lang="ko-KR" altLang="en-US" sz="20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문</a:t>
            </a:r>
            <a:r>
              <a:rPr kumimoji="1" lang="en-US" altLang="ko-KR" sz="20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 </a:t>
            </a:r>
            <a:endParaRPr kumimoji="1" lang="en-US" altLang="ko-KR" sz="1600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822988" y="4962539"/>
            <a:ext cx="7383993" cy="46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 8.4 break</a:t>
            </a:r>
            <a:r>
              <a:rPr kumimoji="1" lang="ko-KR" altLang="en-US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와 </a:t>
            </a:r>
            <a:r>
              <a:rPr kumimoji="1" lang="en-US" altLang="ko-KR" sz="24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continue</a:t>
            </a:r>
            <a:endParaRPr kumimoji="1" lang="en-US" altLang="ko-KR" sz="2400" b="1" kern="0" dirty="0" smtClean="0">
              <a:solidFill>
                <a:schemeClr val="accent6"/>
              </a:solidFill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</a:t>
            </a:r>
            <a:r>
              <a:rPr lang="ko-KR" altLang="en-US" dirty="0" smtClean="0"/>
              <a:t>조건문을 만드는 방법</a:t>
            </a:r>
            <a:r>
              <a:rPr lang="en-US" altLang="ko-KR" dirty="0" smtClean="0"/>
              <a:t>2 – switch~case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(1/7)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switch~case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/>
              <a:t>‘</a:t>
            </a:r>
            <a:r>
              <a:rPr lang="ko-KR" altLang="en-US" b="1" dirty="0" smtClean="0"/>
              <a:t>조건문을 표현하는 방식이다</a:t>
            </a:r>
            <a:r>
              <a:rPr lang="en-US" altLang="ko-KR" b="1" dirty="0" smtClean="0"/>
              <a:t>.’</a:t>
            </a:r>
          </a:p>
          <a:p>
            <a:pPr lvl="1"/>
            <a:r>
              <a:rPr lang="en-US" altLang="ko-KR" b="1" dirty="0" smtClean="0"/>
              <a:t>‘if~else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을 간결하게 표현 한다</a:t>
            </a:r>
            <a:r>
              <a:rPr lang="en-US" altLang="ko-KR" b="1" dirty="0" smtClean="0"/>
              <a:t>.’</a:t>
            </a:r>
          </a:p>
          <a:p>
            <a:pPr lvl="1"/>
            <a:r>
              <a:rPr lang="en-US" altLang="ko-KR" b="1" dirty="0" smtClean="0"/>
              <a:t>‘if~else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에 비해 가독성이 높다</a:t>
            </a:r>
            <a:r>
              <a:rPr lang="en-US" altLang="ko-KR" b="1" dirty="0" smtClean="0"/>
              <a:t>.’</a:t>
            </a:r>
          </a:p>
          <a:p>
            <a:pPr lvl="1"/>
            <a:r>
              <a:rPr lang="en-US" altLang="ko-KR" b="1" dirty="0" smtClean="0"/>
              <a:t>‘if~else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에 비해 약간의 제약이 있다</a:t>
            </a:r>
            <a:r>
              <a:rPr lang="en-US" altLang="ko-KR" b="1" dirty="0" smtClean="0"/>
              <a:t>.’</a:t>
            </a:r>
          </a:p>
          <a:p>
            <a:pPr lvl="1"/>
            <a:endParaRPr lang="en-US" altLang="ko-KR" b="1" dirty="0" smtClean="0"/>
          </a:p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다음을 가정하자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!’</a:t>
            </a:r>
          </a:p>
          <a:p>
            <a:pPr lvl="1"/>
            <a:r>
              <a:rPr lang="en-US" altLang="ko-KR" b="1" dirty="0" smtClean="0"/>
              <a:t>‘</a:t>
            </a:r>
            <a:r>
              <a:rPr lang="ko-KR" altLang="en-US" b="1" dirty="0" smtClean="0"/>
              <a:t>우리 집에는 스위치가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개 있다</a:t>
            </a:r>
            <a:r>
              <a:rPr lang="en-US" altLang="ko-KR" b="1" dirty="0" smtClean="0"/>
              <a:t>.’</a:t>
            </a:r>
          </a:p>
          <a:p>
            <a:pPr lvl="2"/>
            <a:r>
              <a:rPr lang="en-US" altLang="ko-KR" b="1" dirty="0" smtClean="0"/>
              <a:t>1</a:t>
            </a:r>
            <a:r>
              <a:rPr lang="ko-KR" altLang="en-US" b="1" dirty="0" smtClean="0"/>
              <a:t>번 스위치를 누른 경우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전등이 켜짐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2</a:t>
            </a:r>
            <a:r>
              <a:rPr lang="ko-KR" altLang="en-US" b="1" dirty="0" smtClean="0"/>
              <a:t>번 스위치를 누른 경우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전등이 꺼짐</a:t>
            </a:r>
            <a:endParaRPr lang="en-US" altLang="ko-KR" dirty="0" smtClean="0"/>
          </a:p>
          <a:p>
            <a:pPr lvl="2"/>
            <a:r>
              <a:rPr lang="en-US" altLang="ko-KR" b="1" dirty="0" smtClean="0"/>
              <a:t>3</a:t>
            </a:r>
            <a:r>
              <a:rPr lang="ko-KR" altLang="en-US" b="1" dirty="0" smtClean="0"/>
              <a:t>번 스위치를 누른 경우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고장으로 작동 안함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300" dirty="0" smtClean="0"/>
              <a:t>8.3 </a:t>
            </a:r>
            <a:r>
              <a:rPr lang="ko-KR" altLang="en-US" sz="2300" dirty="0" smtClean="0"/>
              <a:t>조건문을 만드는 방법</a:t>
            </a:r>
            <a:r>
              <a:rPr lang="en-US" altLang="ko-KR" sz="2300" dirty="0" smtClean="0"/>
              <a:t>2 – switch~case</a:t>
            </a:r>
            <a:r>
              <a:rPr lang="ko-KR" altLang="en-US" sz="2300" dirty="0" smtClean="0"/>
              <a:t>문</a:t>
            </a:r>
            <a:r>
              <a:rPr lang="en-US" altLang="ko-KR" sz="2300" dirty="0" smtClean="0">
                <a:solidFill>
                  <a:schemeClr val="accent6">
                    <a:lumMod val="75000"/>
                  </a:schemeClr>
                </a:solidFill>
              </a:rPr>
              <a:t>(2/7)---[8-10.c </a:t>
            </a:r>
            <a:r>
              <a:rPr lang="ko-KR" altLang="en-US" sz="23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3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134" y="1214422"/>
            <a:ext cx="7630452" cy="533992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 </a:t>
            </a:r>
            <a:r>
              <a:rPr lang="en-US" altLang="ko-KR" sz="1600" dirty="0" smtClean="0"/>
              <a:t>int num;	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몇 번 스위치를 누르시겠습니까</a:t>
            </a:r>
            <a:r>
              <a:rPr lang="en-US" altLang="ko-KR" sz="1600" dirty="0" smtClean="0"/>
              <a:t>? ");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scanf("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%d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", &amp;num);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	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   switch(num)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{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      case 1:</a:t>
            </a:r>
            <a:r>
              <a:rPr lang="en-US" altLang="ko-KR" sz="1600" dirty="0" smtClean="0"/>
              <a:t>	</a:t>
            </a:r>
          </a:p>
          <a:p>
            <a:r>
              <a:rPr lang="en-US" altLang="ko-KR" sz="1600" dirty="0" smtClean="0"/>
              <a:t>       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전등이 켜짐 </a:t>
            </a:r>
            <a:r>
              <a:rPr lang="en-US" altLang="ko-KR" sz="1600" dirty="0" smtClean="0"/>
              <a:t>\n");</a:t>
            </a:r>
          </a:p>
          <a:p>
            <a:r>
              <a:rPr lang="en-US" altLang="ko-KR" sz="1600" dirty="0" smtClean="0"/>
              <a:t>          break;</a:t>
            </a:r>
          </a:p>
          <a:p>
            <a:r>
              <a:rPr lang="en-US" altLang="ko-KR" sz="1600" dirty="0" smtClean="0"/>
              <a:t>		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case 2:</a:t>
            </a:r>
            <a:r>
              <a:rPr lang="en-US" altLang="ko-KR" sz="1600" dirty="0" smtClean="0"/>
              <a:t>	</a:t>
            </a:r>
          </a:p>
          <a:p>
            <a:r>
              <a:rPr lang="en-US" altLang="ko-KR" sz="1600" dirty="0" smtClean="0"/>
              <a:t>          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전등이 꺼짐 </a:t>
            </a:r>
            <a:r>
              <a:rPr lang="en-US" altLang="ko-KR" sz="1600" dirty="0" smtClean="0"/>
              <a:t>\n");</a:t>
            </a:r>
          </a:p>
          <a:p>
            <a:r>
              <a:rPr lang="en-US" altLang="ko-KR" sz="1600" dirty="0" smtClean="0"/>
              <a:t>          break;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      case 3:</a:t>
            </a:r>
            <a:r>
              <a:rPr lang="en-US" altLang="ko-KR" sz="1600" dirty="0" smtClean="0"/>
              <a:t>	</a:t>
            </a:r>
          </a:p>
          <a:p>
            <a:r>
              <a:rPr lang="en-US" altLang="ko-KR" sz="1600" dirty="0" smtClean="0"/>
              <a:t>          printf("</a:t>
            </a:r>
            <a:r>
              <a:rPr lang="ko-KR" altLang="en-US" sz="1600" dirty="0" smtClean="0"/>
              <a:t>고장 </a:t>
            </a:r>
            <a:r>
              <a:rPr lang="en-US" altLang="ko-KR" sz="1600" dirty="0" smtClean="0"/>
              <a:t>\n");</a:t>
            </a:r>
          </a:p>
          <a:p>
            <a:r>
              <a:rPr lang="en-US" altLang="ko-KR" sz="1600" dirty="0" smtClean="0"/>
              <a:t>          break;</a:t>
            </a:r>
          </a:p>
          <a:p>
            <a:r>
              <a:rPr lang="en-US" altLang="ko-KR" sz="1600" dirty="0" smtClean="0"/>
              <a:t>		</a:t>
            </a:r>
          </a:p>
          <a:p>
            <a:r>
              <a:rPr lang="en-US" altLang="ko-KR" sz="1600" dirty="0" smtClean="0"/>
              <a:t>     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default:	</a:t>
            </a:r>
          </a:p>
          <a:p>
            <a:r>
              <a:rPr lang="en-US" altLang="ko-KR" sz="1600" dirty="0" smtClean="0"/>
              <a:t>          printf("</a:t>
            </a:r>
            <a:r>
              <a:rPr lang="ko-KR" altLang="en-US" sz="1600" dirty="0" smtClean="0"/>
              <a:t>스위치 오류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우리집 스위치는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번 </a:t>
            </a:r>
            <a:r>
              <a:rPr lang="en-US" altLang="ko-KR" sz="1600" dirty="0" smtClean="0"/>
              <a:t>~ 3</a:t>
            </a:r>
            <a:r>
              <a:rPr lang="ko-KR" altLang="en-US" sz="1600" dirty="0" smtClean="0"/>
              <a:t>번까지만 있습니다</a:t>
            </a:r>
            <a:r>
              <a:rPr lang="en-US" altLang="ko-KR" sz="1600" dirty="0" smtClean="0"/>
              <a:t>.\n");</a:t>
            </a:r>
          </a:p>
          <a:p>
            <a:r>
              <a:rPr lang="en-US" altLang="ko-KR" sz="1600" b="1" dirty="0" smtClean="0">
                <a:solidFill>
                  <a:srgbClr val="0000FF"/>
                </a:solidFill>
              </a:rPr>
              <a:t>    }</a:t>
            </a:r>
            <a:endParaRPr lang="en-US" altLang="ko-KR" sz="1900" b="1" dirty="0" smtClean="0">
              <a:solidFill>
                <a:srgbClr val="0000FF"/>
              </a:solidFill>
            </a:endParaRPr>
          </a:p>
        </p:txBody>
      </p:sp>
      <p:sp>
        <p:nvSpPr>
          <p:cNvPr id="10" name="내용 개체 틀 20"/>
          <p:cNvSpPr txBox="1">
            <a:spLocks/>
          </p:cNvSpPr>
          <p:nvPr/>
        </p:nvSpPr>
        <p:spPr>
          <a:xfrm>
            <a:off x="50780" y="1157860"/>
            <a:ext cx="9093220" cy="520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altLang="ko-KR" sz="24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ko-KR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</a:t>
            </a:r>
            <a:r>
              <a:rPr lang="ko-KR" altLang="en-US" dirty="0" smtClean="0"/>
              <a:t>조건문을 만드는 방법</a:t>
            </a:r>
            <a:r>
              <a:rPr lang="en-US" altLang="ko-KR" dirty="0" smtClean="0"/>
              <a:t>2 – switch~case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(3/7)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switch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문에 사용되는 </a:t>
            </a:r>
            <a:r>
              <a:rPr lang="en-US" altLang="ko-KR" b="1" dirty="0" smtClean="0">
                <a:solidFill>
                  <a:srgbClr val="0000FF"/>
                </a:solidFill>
              </a:rPr>
              <a:t>default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와 </a:t>
            </a:r>
            <a:r>
              <a:rPr lang="en-US" altLang="ko-KR" b="1" dirty="0" smtClean="0">
                <a:solidFill>
                  <a:srgbClr val="0000FF"/>
                </a:solidFill>
              </a:rPr>
              <a:t>break</a:t>
            </a:r>
          </a:p>
          <a:p>
            <a:pPr lvl="1"/>
            <a:r>
              <a:rPr lang="en-US" altLang="ko-KR" sz="2400" b="1" dirty="0" smtClean="0"/>
              <a:t>default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 lvl="2"/>
            <a:r>
              <a:rPr lang="en-US" altLang="ko-KR" sz="2000" b="1" dirty="0" smtClean="0"/>
              <a:t>switch </a:t>
            </a:r>
            <a:r>
              <a:rPr lang="ko-KR" altLang="en-US" sz="2000" b="1" dirty="0" smtClean="0"/>
              <a:t>문에서 정의한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case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에 해당되는 조건이 없는 경우 </a:t>
            </a:r>
            <a:r>
              <a:rPr lang="ko-KR" altLang="en-US" sz="2000" b="1" dirty="0" smtClean="0"/>
              <a:t>수행</a:t>
            </a:r>
            <a:endParaRPr lang="en-US" altLang="ko-KR" sz="2000" b="1" dirty="0" smtClean="0"/>
          </a:p>
          <a:p>
            <a:pPr lvl="2"/>
            <a:endParaRPr lang="en-US" altLang="ko-KR" sz="2000" b="1" dirty="0" smtClean="0"/>
          </a:p>
          <a:p>
            <a:pPr lvl="1"/>
            <a:r>
              <a:rPr lang="en-US" altLang="ko-KR" sz="2400" b="1" dirty="0" smtClean="0"/>
              <a:t>break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 lvl="2"/>
            <a:r>
              <a:rPr lang="en-US" altLang="ko-KR" sz="2000" b="1" dirty="0" smtClean="0"/>
              <a:t>switch</a:t>
            </a:r>
            <a:r>
              <a:rPr lang="ko-KR" altLang="en-US" sz="2000" b="1" dirty="0" smtClean="0"/>
              <a:t>문을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종료</a:t>
            </a:r>
            <a:r>
              <a:rPr lang="ko-KR" altLang="en-US" sz="2000" b="1" dirty="0" smtClean="0"/>
              <a:t>하는 역할</a:t>
            </a:r>
            <a:endParaRPr lang="en-US" altLang="ko-KR" sz="2000" b="1" dirty="0" smtClean="0"/>
          </a:p>
          <a:p>
            <a:pPr lvl="2"/>
            <a:r>
              <a:rPr lang="en-US" altLang="ko-KR" sz="2000" b="1" dirty="0" smtClean="0"/>
              <a:t>break</a:t>
            </a:r>
            <a:r>
              <a:rPr lang="ko-KR" altLang="en-US" sz="2000" b="1" dirty="0" smtClean="0"/>
              <a:t>를 만나면 그 이후 내용은 무시되고 </a:t>
            </a:r>
            <a:r>
              <a:rPr lang="en-US" altLang="ko-KR" sz="2000" b="1" dirty="0" smtClean="0"/>
              <a:t>switch</a:t>
            </a:r>
            <a:r>
              <a:rPr lang="ko-KR" altLang="en-US" sz="2000" b="1" dirty="0" smtClean="0"/>
              <a:t>문 종료</a:t>
            </a:r>
            <a:endParaRPr lang="en-US" altLang="ko-KR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smtClean="0"/>
              <a:t>8.3 </a:t>
            </a:r>
            <a:r>
              <a:rPr lang="ko-KR" altLang="en-US" sz="2400" dirty="0" smtClean="0"/>
              <a:t>조건문을 만드는 방법</a:t>
            </a:r>
            <a:r>
              <a:rPr lang="en-US" altLang="ko-KR" sz="2400" dirty="0" smtClean="0"/>
              <a:t>2 – switch~case</a:t>
            </a:r>
            <a:r>
              <a:rPr lang="ko-KR" altLang="en-US" sz="2400" dirty="0" smtClean="0"/>
              <a:t>문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(4/7)---[8-11.c </a:t>
            </a:r>
            <a:r>
              <a:rPr lang="ko-KR" altLang="en-US" sz="20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0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ko-KR" alt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63" y="1214422"/>
            <a:ext cx="4857784" cy="535531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 char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("(T)</a:t>
            </a:r>
            <a:r>
              <a:rPr lang="en-US" altLang="ko-KR" dirty="0" err="1" smtClean="0"/>
              <a:t>hursday</a:t>
            </a:r>
            <a:r>
              <a:rPr lang="en-US" altLang="ko-KR" dirty="0" smtClean="0"/>
              <a:t>, (F)</a:t>
            </a:r>
            <a:r>
              <a:rPr lang="en-US" altLang="ko-KR" dirty="0" err="1" smtClean="0"/>
              <a:t>riday</a:t>
            </a:r>
            <a:r>
              <a:rPr lang="en-US" altLang="ko-KR" dirty="0" smtClean="0"/>
              <a:t>, (S)</a:t>
            </a:r>
            <a:r>
              <a:rPr lang="en-US" altLang="ko-KR" dirty="0" err="1" smtClean="0"/>
              <a:t>aturday</a:t>
            </a:r>
            <a:r>
              <a:rPr lang="en-US" altLang="ko-KR" dirty="0" smtClean="0"/>
              <a:t>\n");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문자 입력</a:t>
            </a:r>
            <a:r>
              <a:rPr lang="en-US" altLang="ko-KR" dirty="0" smtClean="0"/>
              <a:t>(T, F, S) : ");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("</a:t>
            </a:r>
            <a:r>
              <a:rPr lang="en-US" altLang="ko-KR" b="1" dirty="0" smtClean="0">
                <a:solidFill>
                  <a:srgbClr val="FF0000"/>
                </a:solidFill>
              </a:rPr>
              <a:t>%c</a:t>
            </a:r>
            <a:r>
              <a:rPr lang="en-US" altLang="ko-KR" dirty="0" smtClean="0"/>
              <a:t>", </a:t>
            </a:r>
            <a:r>
              <a:rPr lang="en-US" altLang="ko-KR" b="1" dirty="0" smtClean="0">
                <a:solidFill>
                  <a:srgbClr val="0000FF"/>
                </a:solidFill>
              </a:rPr>
              <a:t>&amp;</a:t>
            </a:r>
            <a:r>
              <a:rPr lang="en-US" altLang="ko-KR" b="1" dirty="0" err="1" smtClean="0">
                <a:solidFill>
                  <a:srgbClr val="0000FF"/>
                </a:solidFill>
              </a:rPr>
              <a:t>ch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smtClean="0">
                <a:solidFill>
                  <a:srgbClr val="0000FF"/>
                </a:solidFill>
              </a:rPr>
              <a:t>switch(</a:t>
            </a:r>
            <a:r>
              <a:rPr lang="en-US" altLang="ko-KR" b="1" dirty="0" err="1" smtClean="0">
                <a:solidFill>
                  <a:srgbClr val="0000FF"/>
                </a:solidFill>
              </a:rPr>
              <a:t>ch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 {</a:t>
            </a:r>
          </a:p>
          <a:p>
            <a:r>
              <a:rPr lang="en-US" altLang="ko-KR" dirty="0" smtClean="0"/>
              <a:t>        case 'T':</a:t>
            </a:r>
          </a:p>
          <a:p>
            <a:r>
              <a:rPr lang="en-US" altLang="ko-KR" dirty="0" smtClean="0"/>
              <a:t>        case 't':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("Thursday\n");</a:t>
            </a:r>
          </a:p>
          <a:p>
            <a:r>
              <a:rPr lang="en-US" altLang="ko-KR" dirty="0" smtClean="0"/>
              <a:t>	break;</a:t>
            </a:r>
          </a:p>
          <a:p>
            <a:r>
              <a:rPr lang="en-US" altLang="ko-KR" dirty="0" smtClean="0"/>
              <a:t>        case 'F':</a:t>
            </a:r>
          </a:p>
          <a:p>
            <a:r>
              <a:rPr lang="en-US" altLang="ko-KR" dirty="0" smtClean="0"/>
              <a:t>        case 'f':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("Friday\n");</a:t>
            </a:r>
          </a:p>
          <a:p>
            <a:r>
              <a:rPr lang="en-US" altLang="ko-KR" dirty="0" smtClean="0"/>
              <a:t>            break;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29190" y="1214422"/>
            <a:ext cx="4038478" cy="341632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		</a:t>
            </a:r>
          </a:p>
          <a:p>
            <a:r>
              <a:rPr lang="en-US" altLang="ko-KR" dirty="0" smtClean="0"/>
              <a:t>  case 'S':</a:t>
            </a:r>
          </a:p>
          <a:p>
            <a:r>
              <a:rPr lang="en-US" altLang="ko-KR" dirty="0" smtClean="0"/>
              <a:t>  case 's':</a:t>
            </a:r>
          </a:p>
          <a:p>
            <a:r>
              <a:rPr lang="en-US" altLang="ko-KR" dirty="0" smtClean="0"/>
              <a:t>     printf("Saturday \n");</a:t>
            </a:r>
          </a:p>
          <a:p>
            <a:r>
              <a:rPr lang="en-US" altLang="ko-KR" dirty="0" smtClean="0"/>
              <a:t>     break;</a:t>
            </a:r>
          </a:p>
          <a:p>
            <a:r>
              <a:rPr lang="en-US" altLang="ko-KR" dirty="0" smtClean="0"/>
              <a:t>			</a:t>
            </a:r>
          </a:p>
          <a:p>
            <a:r>
              <a:rPr lang="en-US" altLang="ko-KR" dirty="0" smtClean="0"/>
              <a:t>   default:</a:t>
            </a:r>
          </a:p>
          <a:p>
            <a:r>
              <a:rPr lang="en-US" altLang="ko-KR" dirty="0" smtClean="0"/>
              <a:t>     printf("</a:t>
            </a:r>
            <a:r>
              <a:rPr lang="ko-KR" altLang="en-US" dirty="0" smtClean="0"/>
              <a:t>잘못 입력되었습니다</a:t>
            </a:r>
            <a:r>
              <a:rPr lang="en-US" altLang="ko-KR" dirty="0" smtClean="0"/>
              <a:t>.\n");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smtClean="0">
                <a:solidFill>
                  <a:srgbClr val="0000FF"/>
                </a:solidFill>
              </a:rPr>
              <a:t>}</a:t>
            </a:r>
          </a:p>
          <a:p>
            <a:r>
              <a:rPr lang="en-US" altLang="ko-KR" dirty="0" smtClean="0"/>
              <a:t>    return 0;</a:t>
            </a:r>
          </a:p>
          <a:p>
            <a:r>
              <a:rPr lang="en-US" altLang="ko-KR" dirty="0" smtClean="0"/>
              <a:t>}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</a:t>
            </a:r>
            <a:r>
              <a:rPr lang="ko-KR" altLang="en-US" dirty="0" smtClean="0"/>
              <a:t>조건문을 만드는 방법</a:t>
            </a:r>
            <a:r>
              <a:rPr lang="en-US" altLang="ko-KR" dirty="0" smtClean="0"/>
              <a:t>2 – switch~case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(5/7)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switch~case </a:t>
            </a:r>
            <a:r>
              <a:rPr lang="ko-KR" altLang="en-US" b="1" dirty="0" smtClean="0"/>
              <a:t>문과  </a:t>
            </a:r>
            <a:r>
              <a:rPr lang="en-US" altLang="ko-KR" b="1" dirty="0" smtClean="0"/>
              <a:t>if~else</a:t>
            </a:r>
            <a:r>
              <a:rPr lang="ko-KR" altLang="en-US" b="1" dirty="0" smtClean="0"/>
              <a:t>문과의 관계</a:t>
            </a:r>
            <a:endParaRPr lang="en-US" altLang="ko-KR" b="1" dirty="0" smtClean="0"/>
          </a:p>
        </p:txBody>
      </p:sp>
      <p:pic>
        <p:nvPicPr>
          <p:cNvPr id="4099" name="Picture 3" descr="C:\Documents and Settings\SH\바탕 화면\C 본색\그림파일\PART1\Ch08_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114" y="1988840"/>
            <a:ext cx="5976664" cy="41947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</a:t>
            </a:r>
            <a:r>
              <a:rPr lang="ko-KR" altLang="en-US" dirty="0" smtClean="0"/>
              <a:t>조건문을 만드는 방법</a:t>
            </a:r>
            <a:r>
              <a:rPr lang="en-US" altLang="ko-KR" dirty="0" smtClean="0"/>
              <a:t>2 – switch~case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(6/7)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switch~case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문의 한계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/>
              <a:t>‘</a:t>
            </a:r>
            <a:r>
              <a:rPr lang="ko-KR" altLang="en-US" b="1" dirty="0" smtClean="0"/>
              <a:t>관계 연산이 올 수 없다</a:t>
            </a:r>
            <a:r>
              <a:rPr lang="en-US" altLang="ko-KR" b="1" dirty="0" smtClean="0"/>
              <a:t>.’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 descr="C:\Documents and Settings\SH\바탕 화면\C 본색\그림파일\PART1\Ch08_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385" y="2214554"/>
            <a:ext cx="6733849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</a:t>
            </a:r>
            <a:r>
              <a:rPr lang="ko-KR" altLang="en-US" dirty="0" smtClean="0"/>
              <a:t>조건문을 만드는 방법</a:t>
            </a:r>
            <a:r>
              <a:rPr lang="en-US" altLang="ko-KR" dirty="0" smtClean="0"/>
              <a:t>2 – switch~case</a:t>
            </a:r>
            <a:r>
              <a:rPr lang="ko-KR" altLang="en-US" dirty="0" smtClean="0"/>
              <a:t>문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(7/7)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80" y="1157860"/>
            <a:ext cx="9093220" cy="1271008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switch~case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문의 한계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b="1" dirty="0" smtClean="0"/>
              <a:t>‘</a:t>
            </a:r>
            <a:r>
              <a:rPr lang="ko-KR" altLang="en-US" b="1" dirty="0" smtClean="0"/>
              <a:t>실수</a:t>
            </a:r>
            <a:r>
              <a:rPr lang="en-US" altLang="ko-KR" b="1" dirty="0" smtClean="0"/>
              <a:t>’ </a:t>
            </a:r>
            <a:r>
              <a:rPr lang="ko-KR" altLang="en-US" b="1" dirty="0" smtClean="0"/>
              <a:t>자료형을 사용할 수 없다</a:t>
            </a:r>
            <a:r>
              <a:rPr lang="en-US" altLang="ko-KR" b="1" dirty="0" smtClean="0"/>
              <a:t>.’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1394" y="1294825"/>
            <a:ext cx="2744662" cy="5078313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int main(void)</a:t>
            </a:r>
          </a:p>
          <a:p>
            <a:r>
              <a:rPr lang="en-US" altLang="ko-KR" dirty="0" smtClean="0"/>
              <a:t>{ </a:t>
            </a:r>
          </a:p>
          <a:p>
            <a:r>
              <a:rPr lang="en-US" altLang="ko-KR" dirty="0" smtClean="0"/>
              <a:t>   double num;</a:t>
            </a:r>
          </a:p>
          <a:p>
            <a:r>
              <a:rPr lang="en-US" altLang="ko-KR" dirty="0" smtClean="0"/>
              <a:t>   printf(“</a:t>
            </a:r>
            <a:r>
              <a:rPr lang="ko-KR" altLang="en-US" dirty="0" smtClean="0"/>
              <a:t>실수 입력</a:t>
            </a:r>
            <a:r>
              <a:rPr lang="en-US" altLang="ko-KR" dirty="0" smtClean="0"/>
              <a:t>: ”);   </a:t>
            </a:r>
          </a:p>
          <a:p>
            <a:r>
              <a:rPr lang="en-US" altLang="ko-KR" dirty="0" smtClean="0"/>
              <a:t>   scanf(“%lf”, num);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   switch(num)</a:t>
            </a:r>
          </a:p>
          <a:p>
            <a:r>
              <a:rPr lang="en-US" altLang="ko-KR" dirty="0" smtClean="0"/>
              <a:t>  </a:t>
            </a:r>
            <a:r>
              <a:rPr lang="en-US" altLang="ko-KR" b="1" dirty="0" smtClean="0">
                <a:solidFill>
                  <a:srgbClr val="0000FF"/>
                </a:solidFill>
              </a:rPr>
              <a:t> {</a:t>
            </a:r>
          </a:p>
          <a:p>
            <a:r>
              <a:rPr lang="en-US" altLang="ko-KR" dirty="0" smtClean="0"/>
              <a:t>      </a:t>
            </a:r>
            <a:r>
              <a:rPr lang="en-US" altLang="ko-KR" b="1" dirty="0" smtClean="0">
                <a:solidFill>
                  <a:srgbClr val="0000FF"/>
                </a:solidFill>
              </a:rPr>
              <a:t>case 3.14: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1;</a:t>
            </a:r>
          </a:p>
          <a:p>
            <a:r>
              <a:rPr lang="en-US" altLang="ko-KR" dirty="0" smtClean="0"/>
              <a:t>	break;</a:t>
            </a:r>
          </a:p>
          <a:p>
            <a:r>
              <a:rPr lang="en-US" altLang="ko-KR" dirty="0" smtClean="0"/>
              <a:t>      </a:t>
            </a:r>
          </a:p>
          <a:p>
            <a:r>
              <a:rPr lang="en-US" altLang="ko-KR" dirty="0" smtClean="0"/>
              <a:t>      </a:t>
            </a:r>
            <a:r>
              <a:rPr lang="en-US" altLang="ko-KR" b="1" dirty="0" smtClean="0">
                <a:solidFill>
                  <a:srgbClr val="0000FF"/>
                </a:solidFill>
              </a:rPr>
              <a:t>case 4.14: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내용 </a:t>
            </a:r>
            <a:r>
              <a:rPr lang="en-US" altLang="ko-KR" dirty="0" smtClean="0"/>
              <a:t>2;</a:t>
            </a:r>
          </a:p>
          <a:p>
            <a:r>
              <a:rPr lang="en-US" altLang="ko-KR" dirty="0" smtClean="0"/>
              <a:t>	break;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 } </a:t>
            </a:r>
          </a:p>
          <a:p>
            <a:r>
              <a:rPr lang="en-US" altLang="ko-KR" dirty="0" smtClean="0"/>
              <a:t>    return 0;</a:t>
            </a:r>
          </a:p>
          <a:p>
            <a:r>
              <a:rPr lang="en-US" altLang="ko-KR" dirty="0" smtClean="0"/>
              <a:t> }</a:t>
            </a:r>
            <a:endParaRPr lang="ko-KR" altLang="en-US" dirty="0"/>
          </a:p>
        </p:txBody>
      </p:sp>
      <p:sp>
        <p:nvSpPr>
          <p:cNvPr id="7" name="위로 굽은 화살표 6"/>
          <p:cNvSpPr/>
          <p:nvPr/>
        </p:nvSpPr>
        <p:spPr>
          <a:xfrm rot="5400000">
            <a:off x="2928926" y="2857496"/>
            <a:ext cx="1500198" cy="1214446"/>
          </a:xfrm>
          <a:prstGeom prst="bentUpArrow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8.4 break</a:t>
            </a:r>
            <a:r>
              <a:rPr kumimoji="1" lang="ko-KR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와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continue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 break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(1/4)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문과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continue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문은 반복문에서 유용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break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문의 기능</a:t>
            </a:r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ko-KR" altLang="en-US" sz="2000" b="1" dirty="0" smtClean="0"/>
              <a:t>조건문을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종료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sz="2000" b="1" dirty="0" smtClean="0"/>
              <a:t>반복문을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종료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lvl="2"/>
            <a:endParaRPr lang="en-US" altLang="ko-KR" sz="2000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</a:rPr>
              <a:t>continue</a:t>
            </a:r>
            <a:r>
              <a:rPr lang="ko-KR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의 기능</a:t>
            </a:r>
            <a:endParaRPr lang="en-US" altLang="ko-K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ko-KR" altLang="en-US" sz="2000" b="1" dirty="0" smtClean="0"/>
              <a:t>반복문을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 생략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sz="2000" b="1" dirty="0" smtClean="0"/>
              <a:t>while</a:t>
            </a:r>
            <a:r>
              <a:rPr lang="ko-KR" altLang="en-US" sz="2000" b="1" dirty="0" smtClean="0"/>
              <a:t>문</a:t>
            </a:r>
            <a:r>
              <a:rPr lang="en-US" altLang="ko-KR" sz="2000" b="1" dirty="0" smtClean="0"/>
              <a:t>, for</a:t>
            </a:r>
            <a:r>
              <a:rPr lang="ko-KR" altLang="en-US" sz="2000" b="1" dirty="0" smtClean="0"/>
              <a:t>문</a:t>
            </a:r>
            <a:r>
              <a:rPr lang="en-US" altLang="ko-KR" sz="2000" b="1" dirty="0" smtClean="0"/>
              <a:t>, do~while</a:t>
            </a:r>
            <a:r>
              <a:rPr lang="ko-KR" altLang="en-US" sz="2000" b="1" dirty="0" smtClean="0"/>
              <a:t>문과 같은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반복문과 사용</a:t>
            </a:r>
            <a:endParaRPr lang="en-US" altLang="ko-KR" sz="2000" b="1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sz="2000" b="1" dirty="0" smtClean="0">
                <a:solidFill>
                  <a:srgbClr val="0000FF"/>
                </a:solidFill>
              </a:rPr>
              <a:t>switch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문에는 사용할 수 없음</a:t>
            </a:r>
            <a:endParaRPr lang="en-US" altLang="ko-KR" sz="2000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 break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(2/4)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break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와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continue 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비교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 descr="C:\Documents and Settings\SH\바탕 화면\C 본색\그림파일\PART1\Ch08_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6984776" cy="40262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36667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8.1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조건문이란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 break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(3/4)---[8-12.c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704" y="1545000"/>
            <a:ext cx="8715436" cy="4801314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 char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smtClean="0"/>
              <a:t>문자를 입력하세요</a:t>
            </a:r>
            <a:r>
              <a:rPr lang="en-US" altLang="ko-KR" dirty="0" smtClean="0"/>
              <a:t>(q</a:t>
            </a:r>
            <a:r>
              <a:rPr lang="ko-KR" altLang="en-US" dirty="0" smtClean="0"/>
              <a:t>를 입력하면 종료</a:t>
            </a:r>
            <a:r>
              <a:rPr lang="en-US" altLang="ko-KR" dirty="0" smtClean="0"/>
              <a:t>) : ");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for (  ;  ;  )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{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err="1" smtClean="0"/>
              <a:t>scanf</a:t>
            </a:r>
            <a:r>
              <a:rPr lang="en-US" altLang="ko-KR" dirty="0" smtClean="0"/>
              <a:t>("%c", &amp;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      </a:t>
            </a:r>
          </a:p>
          <a:p>
            <a:r>
              <a:rPr lang="en-US" altLang="ko-KR" dirty="0" smtClean="0"/>
              <a:t>      </a:t>
            </a:r>
            <a:r>
              <a:rPr lang="en-US" altLang="ko-KR" b="1" dirty="0" smtClean="0">
                <a:solidFill>
                  <a:srgbClr val="0000FF"/>
                </a:solidFill>
              </a:rPr>
              <a:t>if(</a:t>
            </a:r>
            <a:r>
              <a:rPr lang="en-US" altLang="ko-KR" b="1" dirty="0" err="1" smtClean="0">
                <a:solidFill>
                  <a:srgbClr val="0000FF"/>
                </a:solidFill>
              </a:rPr>
              <a:t>ch</a:t>
            </a:r>
            <a:r>
              <a:rPr lang="en-US" altLang="ko-KR" b="1" dirty="0" smtClean="0">
                <a:solidFill>
                  <a:srgbClr val="0000FF"/>
                </a:solidFill>
              </a:rPr>
              <a:t>=='q')</a:t>
            </a:r>
          </a:p>
          <a:p>
            <a:r>
              <a:rPr lang="en-US" altLang="ko-KR" dirty="0" smtClean="0"/>
              <a:t>         </a:t>
            </a:r>
            <a:r>
              <a:rPr lang="en-US" altLang="ko-KR" b="1" dirty="0" smtClean="0">
                <a:solidFill>
                  <a:srgbClr val="0000FF"/>
                </a:solidFill>
              </a:rPr>
              <a:t>break;</a:t>
            </a:r>
          </a:p>
          <a:p>
            <a:r>
              <a:rPr lang="en-US" altLang="ko-KR" dirty="0" smtClean="0"/>
              <a:t>   </a:t>
            </a:r>
            <a:r>
              <a:rPr lang="en-US" altLang="ko-KR" b="1" dirty="0" smtClean="0">
                <a:solidFill>
                  <a:srgbClr val="0000FF"/>
                </a:solidFill>
              </a:rPr>
              <a:t>}</a:t>
            </a:r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종료합니다</a:t>
            </a:r>
            <a:r>
              <a:rPr lang="en-US" altLang="ko-KR" dirty="0" smtClean="0"/>
              <a:t>.\n");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   return 0;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6825" y="4080907"/>
            <a:ext cx="418019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 break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continue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(4/4)---[8-13.c </a:t>
            </a:r>
            <a:r>
              <a:rPr lang="ko-KR" altLang="en-US" sz="2400" dirty="0" smtClean="0">
                <a:solidFill>
                  <a:schemeClr val="accent6">
                    <a:lumMod val="75000"/>
                  </a:schemeClr>
                </a:solidFill>
              </a:rPr>
              <a:t>실습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1541961"/>
            <a:ext cx="4285147" cy="440120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altLang="ko-KR" sz="2000" dirty="0" smtClean="0"/>
              <a:t>#include &lt;stdio.h&gt;</a:t>
            </a:r>
          </a:p>
          <a:p>
            <a:r>
              <a:rPr lang="pt-BR" altLang="ko-KR" sz="2000" dirty="0" smtClean="0"/>
              <a:t>int main(void)</a:t>
            </a:r>
          </a:p>
          <a:p>
            <a:r>
              <a:rPr lang="pt-BR" altLang="ko-KR" sz="2000" dirty="0" smtClean="0"/>
              <a:t>{</a:t>
            </a:r>
          </a:p>
          <a:p>
            <a:r>
              <a:rPr lang="pt-BR" altLang="ko-KR" sz="2000" dirty="0" smtClean="0"/>
              <a:t>   int num;</a:t>
            </a:r>
          </a:p>
          <a:p>
            <a:r>
              <a:rPr lang="pt-BR" altLang="ko-KR" sz="2000" dirty="0" smtClean="0"/>
              <a:t>	</a:t>
            </a:r>
          </a:p>
          <a:p>
            <a:r>
              <a:rPr lang="pt-BR" altLang="ko-KR" sz="2000" dirty="0" smtClean="0"/>
              <a:t>  </a:t>
            </a:r>
            <a:r>
              <a:rPr lang="pt-BR" altLang="ko-KR" sz="2000" b="1" dirty="0" smtClean="0">
                <a:solidFill>
                  <a:srgbClr val="0033CC"/>
                </a:solidFill>
              </a:rPr>
              <a:t> for(num=0; num&lt;101; num++)</a:t>
            </a:r>
          </a:p>
          <a:p>
            <a:r>
              <a:rPr lang="pt-BR" altLang="ko-KR" sz="2000" b="1" dirty="0" smtClean="0">
                <a:solidFill>
                  <a:srgbClr val="0033CC"/>
                </a:solidFill>
              </a:rPr>
              <a:t>   {</a:t>
            </a:r>
          </a:p>
          <a:p>
            <a:r>
              <a:rPr lang="pt-BR" altLang="ko-KR" sz="2000" dirty="0" smtClean="0"/>
              <a:t>      </a:t>
            </a:r>
            <a:r>
              <a:rPr lang="pt-BR" altLang="ko-KR" sz="2000" b="1" dirty="0" smtClean="0">
                <a:solidFill>
                  <a:srgbClr val="0033CC"/>
                </a:solidFill>
              </a:rPr>
              <a:t>if (num%2==1)</a:t>
            </a:r>
          </a:p>
          <a:p>
            <a:r>
              <a:rPr lang="pt-BR" altLang="ko-KR" sz="2000" b="1" dirty="0" smtClean="0">
                <a:solidFill>
                  <a:srgbClr val="0033CC"/>
                </a:solidFill>
              </a:rPr>
              <a:t>         continue;</a:t>
            </a:r>
          </a:p>
          <a:p>
            <a:r>
              <a:rPr lang="pt-BR" altLang="ko-KR" sz="2000" dirty="0" smtClean="0"/>
              <a:t>			</a:t>
            </a:r>
          </a:p>
          <a:p>
            <a:r>
              <a:rPr lang="pt-BR" altLang="ko-KR" sz="2000" dirty="0" smtClean="0"/>
              <a:t>         printf("%d\n", num);</a:t>
            </a:r>
          </a:p>
          <a:p>
            <a:r>
              <a:rPr lang="pt-BR" altLang="ko-KR" sz="2000" dirty="0" smtClean="0"/>
              <a:t>   </a:t>
            </a:r>
            <a:r>
              <a:rPr lang="pt-BR" altLang="ko-KR" sz="2000" b="1" dirty="0" smtClean="0">
                <a:solidFill>
                  <a:srgbClr val="0033CC"/>
                </a:solidFill>
              </a:rPr>
              <a:t>}</a:t>
            </a:r>
          </a:p>
          <a:p>
            <a:r>
              <a:rPr lang="pt-BR" altLang="ko-KR" sz="2000" dirty="0" smtClean="0"/>
              <a:t>   return 0;</a:t>
            </a:r>
          </a:p>
          <a:p>
            <a:r>
              <a:rPr lang="pt-BR" altLang="ko-KR" sz="2000" dirty="0" smtClean="0"/>
              <a:t>}</a:t>
            </a:r>
            <a:endParaRPr lang="ko-KR" alt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2214554"/>
            <a:ext cx="3483621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공부한 내용 떠올리기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조건문의 필요성 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조건문을 만드는 방법 </a:t>
            </a:r>
            <a:r>
              <a:rPr lang="en-US" altLang="ko-KR" b="1" dirty="0" smtClean="0"/>
              <a:t>1</a:t>
            </a:r>
          </a:p>
          <a:p>
            <a:pPr lvl="1"/>
            <a:r>
              <a:rPr lang="en-US" altLang="ko-KR" b="1" dirty="0" smtClean="0"/>
              <a:t>if 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if~else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문</a:t>
            </a:r>
            <a:r>
              <a:rPr lang="en-US" altLang="ko-KR" b="1" dirty="0" smtClean="0"/>
              <a:t>, else if </a:t>
            </a:r>
            <a:r>
              <a:rPr lang="ko-KR" altLang="en-US" b="1" dirty="0" smtClean="0"/>
              <a:t>문을 이용한 조건문의 표현 방법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조건문을 만드는 방법 </a:t>
            </a:r>
            <a:r>
              <a:rPr lang="en-US" altLang="ko-KR" b="1" dirty="0" smtClean="0"/>
              <a:t>2</a:t>
            </a:r>
          </a:p>
          <a:p>
            <a:pPr lvl="1"/>
            <a:r>
              <a:rPr lang="en-US" altLang="ko-KR" b="1" dirty="0" smtClean="0"/>
              <a:t>switch~case </a:t>
            </a:r>
            <a:r>
              <a:rPr lang="ko-KR" altLang="en-US" b="1" dirty="0" smtClean="0"/>
              <a:t>문을 이용한 조건문의 표현 방법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break </a:t>
            </a:r>
            <a:r>
              <a:rPr lang="ko-KR" altLang="en-US" b="1" dirty="0" smtClean="0"/>
              <a:t>문과 </a:t>
            </a:r>
            <a:r>
              <a:rPr lang="en-US" altLang="ko-KR" b="1" dirty="0" smtClean="0"/>
              <a:t>continue </a:t>
            </a:r>
            <a:r>
              <a:rPr lang="ko-KR" altLang="en-US" b="1" dirty="0" smtClean="0"/>
              <a:t>문</a:t>
            </a:r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조건문이란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(1/2)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조건문은 프로그램의 흐름을 바꾼다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’.</a:t>
            </a:r>
          </a:p>
        </p:txBody>
      </p:sp>
      <p:pic>
        <p:nvPicPr>
          <p:cNvPr id="1026" name="Picture 2" descr="C:\Documents and Settings\SH\바탕 화면\C 본색\그림파일\PART1\Ch08_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447" y="2214554"/>
            <a:ext cx="7573767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</a:t>
            </a:r>
            <a:r>
              <a:rPr lang="ko-KR" altLang="en-US" dirty="0" smtClean="0"/>
              <a:t>조건문이란</a:t>
            </a:r>
            <a:r>
              <a:rPr lang="en-US" altLang="ko-KR" dirty="0" smtClean="0"/>
              <a:t> </a:t>
            </a:r>
            <a:r>
              <a:rPr lang="en-US" altLang="ko-KR" sz="2400" dirty="0" smtClean="0">
                <a:solidFill>
                  <a:schemeClr val="accent6">
                    <a:lumMod val="75000"/>
                  </a:schemeClr>
                </a:solidFill>
              </a:rPr>
              <a:t>(2/2)</a:t>
            </a:r>
            <a:endParaRPr lang="ko-KR" alt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‘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조건문은 선택의 기회를 제공한다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.’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자판기에서 사용자가 마실 음료수를 선택할 때 하는 행동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조건문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 : </a:t>
            </a:r>
            <a:r>
              <a:rPr lang="ko-KR" altLang="en-US" b="1" dirty="0" smtClean="0"/>
              <a:t>사이다 버튼이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참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이라면 사이다 선택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조건문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2 : </a:t>
            </a:r>
            <a:r>
              <a:rPr lang="ko-KR" altLang="en-US" b="1" dirty="0" smtClean="0"/>
              <a:t>콜라 버튼이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참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이라면 콜라 선택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조건문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3 : </a:t>
            </a:r>
            <a:r>
              <a:rPr lang="ko-KR" altLang="en-US" b="1" dirty="0" smtClean="0"/>
              <a:t>주스 버튼이 </a:t>
            </a:r>
            <a:r>
              <a:rPr lang="en-US" altLang="ko-KR" b="1" dirty="0" smtClean="0"/>
              <a:t>‘</a:t>
            </a:r>
            <a:r>
              <a:rPr lang="ko-KR" altLang="en-US" b="1" dirty="0" smtClean="0"/>
              <a:t>참</a:t>
            </a:r>
            <a:r>
              <a:rPr lang="en-US" altLang="ko-KR" b="1" dirty="0" smtClean="0"/>
              <a:t>’</a:t>
            </a:r>
            <a:r>
              <a:rPr lang="ko-KR" altLang="en-US" b="1" dirty="0" smtClean="0"/>
              <a:t>이라면 주스 선택</a:t>
            </a:r>
            <a:endParaRPr lang="ko-KR" altLang="en-US" b="1" dirty="0"/>
          </a:p>
        </p:txBody>
      </p:sp>
      <p:pic>
        <p:nvPicPr>
          <p:cNvPr id="1027" name="Picture 3" descr="C:\Documents and Settings\SH\바탕 화면\C 본색\그림파일\PART1\Ch08_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746" y="4071942"/>
            <a:ext cx="7231792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gray">
          <a:xfrm>
            <a:off x="0" y="3357562"/>
            <a:ext cx="9143999" cy="71438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145086">
                  <a:gamma/>
                  <a:shade val="46275"/>
                  <a:invGamma/>
                </a:srgbClr>
              </a:gs>
              <a:gs pos="50000">
                <a:srgbClr val="145086"/>
              </a:gs>
              <a:gs pos="100000">
                <a:srgbClr val="145086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kumimoji="1" lang="ko-KR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en-US" altLang="ko-KR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8.2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 </a:t>
            </a:r>
            <a:r>
              <a:rPr kumimoji="1" lang="ko-KR" altLang="en-US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조건문을 만드는 방법</a:t>
            </a:r>
            <a:r>
              <a:rPr kumimoji="1" lang="en-US" altLang="ko-KR" sz="3200" b="1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굴림" charset="-127"/>
              </a:rPr>
              <a:t>1 – if </a:t>
            </a:r>
            <a:r>
              <a:rPr kumimoji="1" lang="ko-KR" altLang="en-US" sz="3200" b="1" kern="0" dirty="0" smtClean="0">
                <a:solidFill>
                  <a:srgbClr val="FFFFFF"/>
                </a:solidFill>
                <a:latin typeface="Arial" charset="0"/>
                <a:ea typeface="굴림" charset="-127"/>
              </a:rPr>
              <a:t>문</a:t>
            </a:r>
            <a:endParaRPr kumimoji="1" lang="en-US" altLang="ko-KR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조건문을 만드는 방법</a:t>
            </a:r>
            <a:r>
              <a:rPr lang="en-US" altLang="ko-KR" dirty="0" smtClean="0"/>
              <a:t>1 – if</a:t>
            </a:r>
            <a:r>
              <a:rPr lang="ko-KR" altLang="en-US" dirty="0" smtClean="0"/>
              <a:t>문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(1/12)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조건문을 만드는 방법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1 - if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71145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b="1" dirty="0" smtClean="0"/>
              <a:t>if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 marL="71145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400" b="1" dirty="0" smtClean="0"/>
              <a:t>if ~ else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 marL="71145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b="1" dirty="0" smtClean="0"/>
              <a:t>중첩 </a:t>
            </a:r>
            <a:r>
              <a:rPr lang="en-US" altLang="ko-KR" sz="2400" b="1" dirty="0" smtClean="0"/>
              <a:t>if ~ else</a:t>
            </a:r>
            <a:r>
              <a:rPr lang="ko-KR" altLang="en-US" sz="2400" b="1" dirty="0" smtClean="0"/>
              <a:t>문과 </a:t>
            </a:r>
            <a:r>
              <a:rPr lang="en-US" altLang="ko-KR" sz="2400" b="1" dirty="0" smtClean="0"/>
              <a:t>else if</a:t>
            </a:r>
            <a:r>
              <a:rPr lang="ko-KR" altLang="en-US" sz="2400" b="1" dirty="0" smtClean="0"/>
              <a:t>문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조건문을 만드는 방법</a:t>
            </a:r>
            <a:r>
              <a:rPr lang="en-US" altLang="ko-KR" dirty="0" smtClean="0"/>
              <a:t>1 – if</a:t>
            </a:r>
            <a:r>
              <a:rPr lang="ko-KR" altLang="en-US" dirty="0" smtClean="0"/>
              <a:t>문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(2/12)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 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b="1" dirty="0" smtClean="0"/>
              <a:t>수행할 </a:t>
            </a:r>
            <a:r>
              <a:rPr lang="ko-KR" altLang="en-US" sz="2400" b="1" dirty="0" smtClean="0">
                <a:solidFill>
                  <a:srgbClr val="0000FF"/>
                </a:solidFill>
              </a:rPr>
              <a:t>내용</a:t>
            </a:r>
            <a:r>
              <a:rPr lang="ko-KR" altLang="en-US" sz="2400" b="1" dirty="0" smtClean="0"/>
              <a:t>이 </a:t>
            </a:r>
            <a:r>
              <a:rPr lang="ko-KR" altLang="en-US" sz="2400" b="1" dirty="0" smtClean="0">
                <a:solidFill>
                  <a:srgbClr val="0000FF"/>
                </a:solidFill>
              </a:rPr>
              <a:t>한 문장</a:t>
            </a:r>
            <a:r>
              <a:rPr lang="ko-KR" altLang="en-US" sz="2400" b="1" dirty="0" smtClean="0"/>
              <a:t>인 경우 </a:t>
            </a:r>
            <a:r>
              <a:rPr lang="ko-KR" altLang="en-US" sz="2400" b="1" dirty="0" smtClean="0">
                <a:solidFill>
                  <a:srgbClr val="0000FF"/>
                </a:solidFill>
              </a:rPr>
              <a:t>중괄호 생략</a:t>
            </a:r>
            <a:endParaRPr lang="en-US" altLang="ko-KR" sz="2400" b="1" dirty="0" smtClean="0"/>
          </a:p>
          <a:p>
            <a:pPr marL="457200" indent="-457200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654300" lvl="1" indent="-457200">
              <a:buFont typeface="+mj-ea"/>
              <a:buAutoNum type="circleNumDbPlain"/>
            </a:pP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41428" y="2685016"/>
            <a:ext cx="5429288" cy="3012538"/>
            <a:chOff x="2036808" y="2500306"/>
            <a:chExt cx="4929222" cy="2441034"/>
          </a:xfrm>
        </p:grpSpPr>
        <p:grpSp>
          <p:nvGrpSpPr>
            <p:cNvPr id="14" name="그룹 13"/>
            <p:cNvGrpSpPr/>
            <p:nvPr/>
          </p:nvGrpSpPr>
          <p:grpSpPr>
            <a:xfrm>
              <a:off x="2036808" y="2500306"/>
              <a:ext cx="4929222" cy="1643074"/>
              <a:chOff x="2036808" y="2500306"/>
              <a:chExt cx="4929222" cy="1643074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036808" y="2687188"/>
                <a:ext cx="1857388" cy="14287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400" b="1" dirty="0" smtClean="0"/>
                  <a:t>if (</a:t>
                </a:r>
                <a:r>
                  <a:rPr lang="ko-KR" altLang="en-US" sz="2400" b="1" dirty="0" smtClean="0"/>
                  <a:t>조건식</a:t>
                </a:r>
                <a:r>
                  <a:rPr lang="en-US" altLang="ko-KR" sz="2400" b="1" dirty="0" smtClean="0"/>
                  <a:t>)</a:t>
                </a:r>
              </a:p>
              <a:p>
                <a:pPr algn="ctr"/>
                <a:endParaRPr lang="en-US" altLang="ko-KR" sz="800" b="1" dirty="0"/>
              </a:p>
              <a:p>
                <a:pPr algn="ctr"/>
                <a:r>
                  <a:rPr lang="ko-KR" altLang="en-US" sz="2400" b="1" dirty="0" smtClean="0"/>
                  <a:t>내용</a:t>
                </a:r>
                <a:r>
                  <a:rPr lang="en-US" altLang="ko-KR" sz="2400" b="1" dirty="0" smtClean="0"/>
                  <a:t>;</a:t>
                </a:r>
              </a:p>
              <a:p>
                <a:pPr algn="ctr"/>
                <a:r>
                  <a:rPr lang="en-US" altLang="ko-KR" sz="2400" b="1" dirty="0" smtClean="0"/>
                  <a:t>…</a:t>
                </a:r>
                <a:endParaRPr lang="ko-KR" altLang="en-US" sz="2400" b="1" dirty="0"/>
              </a:p>
            </p:txBody>
          </p:sp>
          <p:sp>
            <p:nvSpPr>
              <p:cNvPr id="20" name="다이아몬드 19"/>
              <p:cNvSpPr/>
              <p:nvPr/>
            </p:nvSpPr>
            <p:spPr>
              <a:xfrm>
                <a:off x="5072066" y="2500306"/>
                <a:ext cx="1785950" cy="714380"/>
              </a:xfrm>
              <a:prstGeom prst="diamond">
                <a:avLst/>
              </a:prstGeom>
              <a:solidFill>
                <a:schemeClr val="accent6">
                  <a:lumMod val="75000"/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b="1" dirty="0" smtClean="0">
                    <a:solidFill>
                      <a:schemeClr val="tx1"/>
                    </a:solidFill>
                  </a:rPr>
                  <a:t>조건식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한쪽 모서리가 둥근 사각형 21"/>
              <p:cNvSpPr/>
              <p:nvPr/>
            </p:nvSpPr>
            <p:spPr>
              <a:xfrm>
                <a:off x="4965766" y="3643314"/>
                <a:ext cx="2000264" cy="500066"/>
              </a:xfrm>
              <a:prstGeom prst="round1Rect">
                <a:avLst>
                  <a:gd name="adj" fmla="val 0"/>
                </a:avLst>
              </a:prstGeom>
              <a:solidFill>
                <a:schemeClr val="accent6">
                  <a:lumMod val="75000"/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b="1" dirty="0" smtClean="0">
                    <a:solidFill>
                      <a:schemeClr val="tx1"/>
                    </a:solidFill>
                  </a:rPr>
                  <a:t>내용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꺾인 연결선 22"/>
              <p:cNvCxnSpPr>
                <a:stCxn id="20" idx="2"/>
                <a:endCxn id="22" idx="0"/>
              </p:cNvCxnSpPr>
              <p:nvPr/>
            </p:nvCxnSpPr>
            <p:spPr>
              <a:xfrm rot="16200000" flipH="1">
                <a:off x="5751155" y="3428571"/>
                <a:ext cx="428628" cy="857"/>
              </a:xfrm>
              <a:prstGeom prst="bentConnector3">
                <a:avLst>
                  <a:gd name="adj1" fmla="val 50000"/>
                </a:avLst>
              </a:prstGeom>
              <a:ln w="25400"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/>
              <p:cNvSpPr/>
              <p:nvPr/>
            </p:nvSpPr>
            <p:spPr>
              <a:xfrm>
                <a:off x="2071670" y="2624894"/>
                <a:ext cx="1785950" cy="1428760"/>
              </a:xfrm>
              <a:prstGeom prst="rect">
                <a:avLst/>
              </a:prstGeom>
              <a:solidFill>
                <a:schemeClr val="accent6">
                  <a:lumMod val="75000"/>
                  <a:alpha val="30000"/>
                </a:schemeClr>
              </a:solidFill>
              <a:ln w="25400">
                <a:solidFill>
                  <a:schemeClr val="accent1">
                    <a:lumMod val="75000"/>
                  </a:schemeClr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오른쪽 화살표 24"/>
              <p:cNvSpPr/>
              <p:nvPr/>
            </p:nvSpPr>
            <p:spPr>
              <a:xfrm>
                <a:off x="4143372" y="3143248"/>
                <a:ext cx="642942" cy="357190"/>
              </a:xfrm>
              <a:prstGeom prst="rightArrow">
                <a:avLst/>
              </a:prstGeom>
              <a:solidFill>
                <a:schemeClr val="accent6">
                  <a:lumMod val="75000"/>
                  <a:alpha val="90000"/>
                </a:schemeClr>
              </a:solidFill>
              <a:ln w="25400">
                <a:noFill/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Box 13"/>
            <p:cNvSpPr txBox="1"/>
            <p:nvPr/>
          </p:nvSpPr>
          <p:spPr>
            <a:xfrm>
              <a:off x="2391520" y="4572008"/>
              <a:ext cx="4323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/>
                <a:t>해석</a:t>
              </a:r>
              <a:r>
                <a:rPr lang="en-US" altLang="ko-KR" b="1" dirty="0" smtClean="0"/>
                <a:t>: </a:t>
              </a:r>
              <a:r>
                <a:rPr lang="ko-KR" altLang="en-US" b="1" dirty="0" smtClean="0"/>
                <a:t>조건식이 참이면 내용을 수행해라</a:t>
              </a:r>
              <a:r>
                <a:rPr lang="en-US" altLang="ko-KR" b="1" dirty="0" smtClean="0"/>
                <a:t>!</a:t>
              </a:r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986620" y="4587594"/>
              <a:ext cx="642942" cy="285752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 w="25400">
              <a:noFill/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906165" y="4591453"/>
              <a:ext cx="223458" cy="285752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 w="25400">
              <a:noFill/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85014" y="4587594"/>
              <a:ext cx="437772" cy="285752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 w="25400">
              <a:noFill/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8.2 </a:t>
            </a:r>
            <a:r>
              <a:rPr lang="ko-KR" altLang="en-US" dirty="0" smtClean="0"/>
              <a:t>조건문을 만드는 방법</a:t>
            </a:r>
            <a:r>
              <a:rPr lang="en-US" altLang="ko-KR" dirty="0" smtClean="0"/>
              <a:t>1 – if</a:t>
            </a:r>
            <a:r>
              <a:rPr lang="ko-KR" altLang="en-US" dirty="0" smtClean="0"/>
              <a:t>문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(3/12)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</a:rPr>
              <a:t>문 </a:t>
            </a:r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b="1" dirty="0" smtClean="0"/>
              <a:t>수행할 </a:t>
            </a:r>
            <a:r>
              <a:rPr lang="ko-KR" altLang="en-US" sz="2400" b="1" dirty="0" smtClean="0">
                <a:solidFill>
                  <a:srgbClr val="0000FF"/>
                </a:solidFill>
              </a:rPr>
              <a:t>내용</a:t>
            </a:r>
            <a:r>
              <a:rPr lang="ko-KR" altLang="en-US" sz="2400" b="1" dirty="0" smtClean="0"/>
              <a:t>이 </a:t>
            </a:r>
            <a:r>
              <a:rPr lang="ko-KR" altLang="en-US" sz="2400" b="1" dirty="0" smtClean="0">
                <a:solidFill>
                  <a:srgbClr val="0000FF"/>
                </a:solidFill>
              </a:rPr>
              <a:t>여러 문장</a:t>
            </a:r>
            <a:r>
              <a:rPr lang="ko-KR" altLang="en-US" sz="2400" b="1" dirty="0" smtClean="0"/>
              <a:t>인 경우 </a:t>
            </a:r>
            <a:r>
              <a:rPr lang="ko-KR" altLang="en-US" sz="2400" b="1" dirty="0" smtClean="0">
                <a:solidFill>
                  <a:srgbClr val="0000FF"/>
                </a:solidFill>
              </a:rPr>
              <a:t>중괄호로 묶음</a:t>
            </a:r>
            <a:endParaRPr lang="en-US" altLang="ko-KR" sz="2400" b="1" dirty="0" smtClean="0">
              <a:solidFill>
                <a:srgbClr val="0000FF"/>
              </a:solidFill>
            </a:endParaRPr>
          </a:p>
          <a:p>
            <a:pPr marL="457200" indent="-457200"/>
            <a:endParaRPr lang="en-US" altLang="ko-KR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654300" lvl="1" indent="-457200">
              <a:buFont typeface="+mj-ea"/>
              <a:buAutoNum type="circleNumDbPlain"/>
            </a:pP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500166" y="5700947"/>
            <a:ext cx="5949064" cy="398691"/>
            <a:chOff x="1832125" y="5227650"/>
            <a:chExt cx="5949064" cy="398691"/>
          </a:xfrm>
        </p:grpSpPr>
        <p:sp>
          <p:nvSpPr>
            <p:cNvPr id="15" name="TextBox 13"/>
            <p:cNvSpPr txBox="1"/>
            <p:nvPr/>
          </p:nvSpPr>
          <p:spPr>
            <a:xfrm>
              <a:off x="1832125" y="5241753"/>
              <a:ext cx="5949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b="1" dirty="0" smtClean="0"/>
                <a:t>해석</a:t>
              </a:r>
              <a:r>
                <a:rPr lang="en-US" altLang="ko-KR" b="1" dirty="0" smtClean="0"/>
                <a:t>: </a:t>
              </a:r>
              <a:r>
                <a:rPr lang="ko-KR" altLang="en-US" b="1" dirty="0" smtClean="0"/>
                <a:t>조건식이 참이면 내용</a:t>
              </a:r>
              <a:r>
                <a:rPr lang="en-US" altLang="ko-KR" b="1" dirty="0" smtClean="0"/>
                <a:t>1, </a:t>
              </a:r>
              <a:r>
                <a:rPr lang="ko-KR" altLang="en-US" b="1" dirty="0" smtClean="0"/>
                <a:t>내용</a:t>
              </a:r>
              <a:r>
                <a:rPr lang="en-US" altLang="ko-KR" b="1" dirty="0" smtClean="0"/>
                <a:t>2, </a:t>
              </a:r>
              <a:r>
                <a:rPr lang="ko-KR" altLang="en-US" b="1" dirty="0" smtClean="0"/>
                <a:t>내용</a:t>
              </a:r>
              <a:r>
                <a:rPr lang="en-US" altLang="ko-KR" b="1" dirty="0" smtClean="0"/>
                <a:t>3</a:t>
              </a:r>
              <a:r>
                <a:rPr lang="ko-KR" altLang="en-US" b="1" dirty="0" smtClean="0"/>
                <a:t>을 수행해라</a:t>
              </a:r>
              <a:r>
                <a:rPr lang="en-US" altLang="ko-KR" b="1" dirty="0" smtClean="0"/>
                <a:t>!</a:t>
              </a:r>
              <a:endParaRPr lang="ko-KR" altLang="en-US" b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487598" y="5273688"/>
              <a:ext cx="708168" cy="352653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 w="25400">
              <a:noFill/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473304" y="5273688"/>
              <a:ext cx="300178" cy="352653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 w="25400">
              <a:noFill/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259122" y="5252825"/>
              <a:ext cx="585930" cy="352653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 w="25400">
              <a:noFill/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986202" y="5235588"/>
              <a:ext cx="585930" cy="352653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 w="25400">
              <a:noFill/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733920" y="5227650"/>
              <a:ext cx="585930" cy="352653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 w="25400">
              <a:noFill/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071670" y="2758626"/>
            <a:ext cx="4678332" cy="2456324"/>
            <a:chOff x="2232834" y="2857496"/>
            <a:chExt cx="4678332" cy="2456324"/>
          </a:xfrm>
        </p:grpSpPr>
        <p:sp>
          <p:nvSpPr>
            <p:cNvPr id="31" name="직사각형 30"/>
            <p:cNvSpPr/>
            <p:nvPr/>
          </p:nvSpPr>
          <p:spPr>
            <a:xfrm>
              <a:off x="2232834" y="2857496"/>
              <a:ext cx="1677936" cy="2456324"/>
            </a:xfrm>
            <a:prstGeom prst="rect">
              <a:avLst/>
            </a:prstGeom>
            <a:solidFill>
              <a:schemeClr val="accent6">
                <a:lumMod val="75000"/>
                <a:alpha val="3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/>
              <a:r>
                <a:rPr lang="en-US" altLang="ko-KR" sz="2400" b="1" dirty="0" smtClean="0"/>
                <a:t>if (</a:t>
              </a:r>
              <a:r>
                <a:rPr lang="ko-KR" altLang="en-US" sz="2400" b="1" dirty="0" smtClean="0"/>
                <a:t>조건식</a:t>
              </a:r>
              <a:r>
                <a:rPr lang="en-US" altLang="ko-KR" sz="2400" b="1" dirty="0" smtClean="0"/>
                <a:t>)</a:t>
              </a:r>
            </a:p>
            <a:p>
              <a:pPr algn="just"/>
              <a:endParaRPr lang="en-US" altLang="ko-KR" sz="800" b="1" dirty="0"/>
            </a:p>
            <a:p>
              <a:pPr algn="just"/>
              <a:r>
                <a:rPr lang="en-US" altLang="ko-KR" sz="2400" b="1" dirty="0" smtClean="0"/>
                <a:t>{</a:t>
              </a:r>
            </a:p>
            <a:p>
              <a:pPr algn="just"/>
              <a:r>
                <a:rPr lang="ko-KR" altLang="en-US" sz="2400" b="1" dirty="0" smtClean="0"/>
                <a:t>   내용</a:t>
              </a:r>
              <a:r>
                <a:rPr lang="en-US" altLang="ko-KR" sz="2400" b="1" dirty="0" smtClean="0"/>
                <a:t>1;</a:t>
              </a:r>
            </a:p>
            <a:p>
              <a:pPr algn="just"/>
              <a:r>
                <a:rPr lang="ko-KR" altLang="en-US" sz="2400" b="1" dirty="0" smtClean="0"/>
                <a:t>   내용</a:t>
              </a:r>
              <a:r>
                <a:rPr lang="en-US" altLang="ko-KR" sz="2400" b="1" dirty="0" smtClean="0"/>
                <a:t>2;</a:t>
              </a:r>
            </a:p>
            <a:p>
              <a:pPr algn="just"/>
              <a:r>
                <a:rPr lang="ko-KR" altLang="en-US" sz="2400" b="1" dirty="0" smtClean="0"/>
                <a:t>   내용</a:t>
              </a:r>
              <a:r>
                <a:rPr lang="en-US" altLang="ko-KR" sz="2400" b="1" dirty="0" smtClean="0"/>
                <a:t>3;</a:t>
              </a:r>
              <a:endParaRPr lang="en-US" altLang="ko-KR" sz="2400" b="1" dirty="0"/>
            </a:p>
            <a:p>
              <a:pPr algn="just"/>
              <a:r>
                <a:rPr lang="en-US" altLang="ko-KR" sz="2400" b="1" dirty="0" smtClean="0"/>
                <a:t>}</a:t>
              </a:r>
            </a:p>
          </p:txBody>
        </p:sp>
        <p:sp>
          <p:nvSpPr>
            <p:cNvPr id="32" name="다이아몬드 31"/>
            <p:cNvSpPr/>
            <p:nvPr/>
          </p:nvSpPr>
          <p:spPr>
            <a:xfrm>
              <a:off x="5017202" y="3148612"/>
              <a:ext cx="1785950" cy="714380"/>
            </a:xfrm>
            <a:prstGeom prst="diamond">
              <a:avLst/>
            </a:prstGeom>
            <a:solidFill>
              <a:schemeClr val="accent6">
                <a:lumMod val="75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조건식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한쪽 모서리가 둥근 사각형 32"/>
            <p:cNvSpPr/>
            <p:nvPr/>
          </p:nvSpPr>
          <p:spPr>
            <a:xfrm>
              <a:off x="4910902" y="4291620"/>
              <a:ext cx="2000264" cy="923330"/>
            </a:xfrm>
            <a:prstGeom prst="round1Rect">
              <a:avLst>
                <a:gd name="adj" fmla="val 0"/>
              </a:avLst>
            </a:prstGeom>
            <a:solidFill>
              <a:schemeClr val="accent6">
                <a:lumMod val="75000"/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내용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내용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ko-KR" altLang="en-US" b="1" dirty="0" smtClean="0">
                  <a:solidFill>
                    <a:schemeClr val="tx1"/>
                  </a:solidFill>
                </a:rPr>
                <a:t>내용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꺾인 연결선 33"/>
            <p:cNvCxnSpPr>
              <a:stCxn id="32" idx="2"/>
              <a:endCxn id="33" idx="0"/>
            </p:cNvCxnSpPr>
            <p:nvPr/>
          </p:nvCxnSpPr>
          <p:spPr>
            <a:xfrm rot="16200000" flipH="1">
              <a:off x="5696291" y="4076877"/>
              <a:ext cx="428628" cy="857"/>
            </a:xfrm>
            <a:prstGeom prst="bentConnector3">
              <a:avLst>
                <a:gd name="adj1" fmla="val 50000"/>
              </a:avLst>
            </a:prstGeom>
            <a:ln w="254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오른쪽 화살표 34"/>
            <p:cNvSpPr/>
            <p:nvPr/>
          </p:nvSpPr>
          <p:spPr>
            <a:xfrm>
              <a:off x="4053646" y="3929066"/>
              <a:ext cx="642942" cy="357190"/>
            </a:xfrm>
            <a:prstGeom prst="rightArrow">
              <a:avLst/>
            </a:prstGeom>
            <a:solidFill>
              <a:schemeClr val="accent6">
                <a:lumMod val="75000"/>
                <a:alpha val="90000"/>
              </a:schemeClr>
            </a:solidFill>
            <a:ln w="25400">
              <a:noFill/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6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00B050"/>
          </a:solidFill>
          <a:prstDash val="sys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15601</TotalTime>
  <Words>1196</Words>
  <Application>Microsoft Office PowerPoint</Application>
  <PresentationFormat>화면 슬라이드 쇼(4:3)</PresentationFormat>
  <Paragraphs>409</Paragraphs>
  <Slides>32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-Part1- 제8장 조건문이란 무엇인가 (교재 199페이지 ~ 224페이지)</vt:lpstr>
      <vt:lpstr>학습목차</vt:lpstr>
      <vt:lpstr>슬라이드 3</vt:lpstr>
      <vt:lpstr>8.1 조건문이란 (1/2)</vt:lpstr>
      <vt:lpstr>8.1 조건문이란 (2/2)</vt:lpstr>
      <vt:lpstr>슬라이드 6</vt:lpstr>
      <vt:lpstr>8.2 조건문을 만드는 방법1 – if문(1/12)</vt:lpstr>
      <vt:lpstr>8.2 조건문을 만드는 방법1 – if문(2/12)</vt:lpstr>
      <vt:lpstr>8.2 조건문을 만드는 방법1 – if문(3/12)</vt:lpstr>
      <vt:lpstr>8.2 조건문을 만드는 방법1 – if문(4/12)---[8-1.c 실습]</vt:lpstr>
      <vt:lpstr>8.2 조건문을 만드는 방법1 – if문(5/12)---[8-2.c 실습]</vt:lpstr>
      <vt:lpstr>8.2 조건문을 만드는 방법1 – if문(6/12)</vt:lpstr>
      <vt:lpstr>8.2 조건문을 만드는 방법1 – if문(7/12)---[8-3.c 실습]</vt:lpstr>
      <vt:lpstr>8.2 조건문을 만드는 방법1 – if문(8/12)---[8-4.c 실습]</vt:lpstr>
      <vt:lpstr>8.2 조건문을 만드는 방법1 – if문(9/12)---[8-5.c 실습]</vt:lpstr>
      <vt:lpstr>8.2 조건문을 만드는 방법1 – if문(10/12)---[8-6.c 실습]</vt:lpstr>
      <vt:lpstr>8.2 조건문을 만드는 방법1 – if문(11/12)---[8-7.c 와 8-8.c 비교]</vt:lpstr>
      <vt:lpstr>8.2 조건문을 만드는 방법1 – if문(12/12)---[8-9.c 실습]</vt:lpstr>
      <vt:lpstr>슬라이드 19</vt:lpstr>
      <vt:lpstr>8.3 조건문을 만드는 방법2 – switch~case문(1/7)</vt:lpstr>
      <vt:lpstr>8.3 조건문을 만드는 방법2 – switch~case문(2/7)---[8-10.c 실습]</vt:lpstr>
      <vt:lpstr>8.3 조건문을 만드는 방법2 – switch~case문(3/7)</vt:lpstr>
      <vt:lpstr>8.3 조건문을 만드는 방법2 – switch~case문(4/7)---[8-11.c 실습]</vt:lpstr>
      <vt:lpstr>8.3 조건문을 만드는 방법2 – switch~case문(5/7)</vt:lpstr>
      <vt:lpstr>8.3 조건문을 만드는 방법2 – switch~case문(6/7)</vt:lpstr>
      <vt:lpstr>8.3 조건문을 만드는 방법2 – switch~case문(7/7)</vt:lpstr>
      <vt:lpstr>슬라이드 27</vt:lpstr>
      <vt:lpstr>8.4 break와 continue (1/4)</vt:lpstr>
      <vt:lpstr>8.4 break와 continue (2/4)</vt:lpstr>
      <vt:lpstr>8.4 break와 continue (3/4)---[8-12.c 실습]</vt:lpstr>
      <vt:lpstr>8.4 break와 continue (4/4)---[8-13.c 실습]</vt:lpstr>
      <vt:lpstr>공부한 내용 떠올리기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R.XeNoz</dc:creator>
  <cp:lastModifiedBy>minor</cp:lastModifiedBy>
  <cp:revision>1259</cp:revision>
  <dcterms:created xsi:type="dcterms:W3CDTF">2009-09-09T07:37:10Z</dcterms:created>
  <dcterms:modified xsi:type="dcterms:W3CDTF">2011-03-02T03:49:53Z</dcterms:modified>
</cp:coreProperties>
</file>