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61" r:id="rId2"/>
    <p:sldId id="311" r:id="rId3"/>
    <p:sldId id="388" r:id="rId4"/>
    <p:sldId id="312" r:id="rId5"/>
    <p:sldId id="402" r:id="rId6"/>
    <p:sldId id="403" r:id="rId7"/>
    <p:sldId id="461" r:id="rId8"/>
    <p:sldId id="472" r:id="rId9"/>
    <p:sldId id="459" r:id="rId10"/>
    <p:sldId id="473" r:id="rId11"/>
    <p:sldId id="408" r:id="rId12"/>
    <p:sldId id="462" r:id="rId13"/>
    <p:sldId id="409" r:id="rId14"/>
    <p:sldId id="412" r:id="rId15"/>
    <p:sldId id="347" r:id="rId16"/>
    <p:sldId id="413" r:id="rId17"/>
    <p:sldId id="414" r:id="rId18"/>
    <p:sldId id="415" r:id="rId19"/>
    <p:sldId id="416" r:id="rId20"/>
    <p:sldId id="468" r:id="rId21"/>
    <p:sldId id="418" r:id="rId22"/>
    <p:sldId id="419" r:id="rId23"/>
    <p:sldId id="421" r:id="rId24"/>
    <p:sldId id="460" r:id="rId25"/>
    <p:sldId id="470" r:id="rId26"/>
    <p:sldId id="422" r:id="rId27"/>
    <p:sldId id="474" r:id="rId28"/>
    <p:sldId id="420" r:id="rId29"/>
    <p:sldId id="423" r:id="rId30"/>
    <p:sldId id="424" r:id="rId31"/>
    <p:sldId id="425" r:id="rId32"/>
    <p:sldId id="429" r:id="rId33"/>
    <p:sldId id="427" r:id="rId34"/>
    <p:sldId id="430" r:id="rId35"/>
    <p:sldId id="431" r:id="rId36"/>
    <p:sldId id="475" r:id="rId37"/>
    <p:sldId id="434" r:id="rId38"/>
    <p:sldId id="436" r:id="rId39"/>
    <p:sldId id="438" r:id="rId40"/>
    <p:sldId id="439" r:id="rId41"/>
    <p:sldId id="440" r:id="rId42"/>
    <p:sldId id="445" r:id="rId43"/>
    <p:sldId id="465" r:id="rId44"/>
    <p:sldId id="466" r:id="rId45"/>
    <p:sldId id="448" r:id="rId46"/>
    <p:sldId id="447" r:id="rId47"/>
    <p:sldId id="449" r:id="rId48"/>
    <p:sldId id="450" r:id="rId49"/>
    <p:sldId id="451" r:id="rId50"/>
    <p:sldId id="452" r:id="rId51"/>
    <p:sldId id="454" r:id="rId52"/>
    <p:sldId id="455" r:id="rId53"/>
    <p:sldId id="456" r:id="rId54"/>
    <p:sldId id="457" r:id="rId55"/>
    <p:sldId id="346" r:id="rId56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0F0175"/>
    <a:srgbClr val="354F6F"/>
    <a:srgbClr val="0033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80668" autoAdjust="0"/>
  </p:normalViewPr>
  <p:slideViewPr>
    <p:cSldViewPr>
      <p:cViewPr>
        <p:scale>
          <a:sx n="75" d="100"/>
          <a:sy n="75" d="100"/>
        </p:scale>
        <p:origin x="-140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196" y="-96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58575-7DF7-480C-B7A7-A15322A8CFFA}" type="datetimeFigureOut">
              <a:rPr lang="ko-KR" altLang="en-US" smtClean="0"/>
              <a:pPr/>
              <a:t>2011-03-02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E322D-88BD-42E8-8276-40ACA8C7F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7F38221-2BE1-4391-B1E9-C443B153E15F}" type="datetimeFigureOut">
              <a:rPr lang="ko-KR" altLang="en-US" smtClean="0"/>
              <a:pPr/>
              <a:t>2011-03-02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0CFACD4-296C-4A27-A8DD-7826D7A7B2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프로그램을 작성하면서 코드의 길이가 기본적인 수준을 넘는 경우에는</a:t>
            </a:r>
            <a:endParaRPr lang="en-US" altLang="ko-KR" dirty="0" smtClean="0"/>
          </a:p>
          <a:p>
            <a:r>
              <a:rPr lang="ko-KR" altLang="en-US" dirty="0" smtClean="0"/>
              <a:t>함수 단위로 작성해야 코드의 안정성이 좋아지고 에러를 수정하기 쉽습니다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함수는 한번 잘 만들어 놓으면 필요할 때마다 호출해서 사용할 수 있어 재사용성이 좋습니다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하나의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함수 안에서 모든 것을 코드화 해 놓으면 프로그램이 복잡해 질 수 있는데</a:t>
            </a:r>
            <a:endParaRPr lang="en-US" altLang="ko-KR" dirty="0" smtClean="0"/>
          </a:p>
          <a:p>
            <a:r>
              <a:rPr lang="ko-KR" altLang="en-US" dirty="0" smtClean="0"/>
              <a:t>따라서 복잡성은 낮추고 응집력 있는 함수를 설계하고 개발하는데 힘써야 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071679"/>
            <a:ext cx="7772400" cy="1214445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2"/>
                </a:solidFill>
                <a:effectLst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171952"/>
            <a:ext cx="6400800" cy="614370"/>
          </a:xfrm>
        </p:spPr>
        <p:txBody>
          <a:bodyPr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54F6F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/>
          <p:cNvSpPr>
            <a:spLocks noGrp="1"/>
          </p:cNvSpPr>
          <p:nvPr>
            <p:ph type="title" hasCustomPrompt="1"/>
          </p:nvPr>
        </p:nvSpPr>
        <p:spPr>
          <a:xfrm>
            <a:off x="71438" y="655618"/>
            <a:ext cx="9072562" cy="428628"/>
          </a:xfrm>
        </p:spPr>
        <p:txBody>
          <a:bodyPr>
            <a:noAutofit/>
          </a:bodyPr>
          <a:lstStyle>
            <a:lvl1pPr>
              <a:defRPr sz="2800" b="1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4281047" y="6601557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- </a:t>
            </a:r>
            <a:fld id="{416CE5A6-E363-4E55-B443-8C6E49C9DC55}" type="slidenum">
              <a:rPr lang="en-US" altLang="ko-KR" sz="1200" b="1" smtClean="0">
                <a:solidFill>
                  <a:schemeClr val="bg1"/>
                </a:solidFill>
              </a:rPr>
              <a:pPr/>
              <a:t>‹#›</a:t>
            </a:fld>
            <a:r>
              <a:rPr lang="en-US" altLang="ko-KR" sz="1200" b="1" dirty="0" smtClean="0">
                <a:solidFill>
                  <a:schemeClr val="bg1"/>
                </a:solidFill>
              </a:rPr>
              <a:t> -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>
            <a:lvl1pPr>
              <a:lnSpc>
                <a:spcPct val="100000"/>
              </a:lnSpc>
              <a:buFont typeface="Arial" pitchFamily="34" charset="0"/>
              <a:buChar char="►"/>
              <a:defRPr sz="2400" b="0">
                <a:solidFill>
                  <a:schemeClr val="tx1"/>
                </a:solidFill>
                <a:effectLst/>
              </a:defRPr>
            </a:lvl1pPr>
            <a:lvl2pPr>
              <a:lnSpc>
                <a:spcPct val="100000"/>
              </a:lnSpc>
              <a:buFont typeface="Wingdings" pitchFamily="2" charset="2"/>
              <a:buChar char="ü"/>
              <a:defRPr sz="2000" b="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800" b="0">
                <a:solidFill>
                  <a:schemeClr val="tx1"/>
                </a:solidFill>
              </a:defRPr>
            </a:lvl3pPr>
            <a:lvl5pPr>
              <a:lnSpc>
                <a:spcPct val="100000"/>
              </a:lnSpc>
              <a:defRPr sz="18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2776" y="1138222"/>
            <a:ext cx="9098449" cy="158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26"/>
          <p:cNvSpPr txBox="1"/>
          <p:nvPr userDrawn="1"/>
        </p:nvSpPr>
        <p:spPr>
          <a:xfrm>
            <a:off x="42895" y="6593725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 smtClean="0">
                <a:solidFill>
                  <a:schemeClr val="tx1"/>
                </a:solidFill>
              </a:rPr>
              <a:t>- </a:t>
            </a:r>
            <a:fld id="{416CE5A6-E363-4E55-B443-8C6E49C9DC55}" type="slidenum">
              <a:rPr lang="en-US" altLang="ko-KR" sz="1200" b="1" smtClean="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200" b="1" dirty="0" smtClean="0">
                <a:solidFill>
                  <a:schemeClr val="tx1"/>
                </a:solidFill>
              </a:rPr>
              <a:t> -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언어본색_배경화면_수정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14282" y="774704"/>
            <a:ext cx="8715436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14282" y="1660531"/>
            <a:ext cx="8715436" cy="4911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b="0" kern="1200" cap="none" spc="0">
          <a:ln w="12700">
            <a:solidFill>
              <a:schemeClr val="tx2">
                <a:satMod val="155000"/>
              </a:schemeClr>
            </a:solidFill>
            <a:prstDash val="solid"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000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7158" y="2463374"/>
            <a:ext cx="8429684" cy="1714511"/>
          </a:xfrm>
          <a:noFill/>
          <a:ln w="38100">
            <a:noFill/>
          </a:ln>
          <a:effectLst/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ea typeface="휴먼둥근헤드라인" pitchFamily="18" charset="-127"/>
              </a:rPr>
              <a:t>-Part1-</a:t>
            </a:r>
            <a:r>
              <a:rPr lang="en-US" altLang="ko-KR" b="1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lang="en-US" altLang="ko-KR" b="1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ko-KR" altLang="en-US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제</a:t>
            </a:r>
            <a:r>
              <a:rPr lang="en-US" altLang="ko-KR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</a:rPr>
              <a:t>9</a:t>
            </a:r>
            <a:r>
              <a:rPr lang="ko-KR" altLang="en-US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장</a:t>
            </a:r>
            <a:r>
              <a:rPr lang="en-US" altLang="ko-KR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ko-KR" altLang="en-US" b="1" dirty="0" smtClean="0">
                <a:ln>
                  <a:noFill/>
                </a:ln>
                <a:solidFill>
                  <a:schemeClr val="tx1"/>
                </a:solidFill>
              </a:rPr>
              <a:t>함수란 무엇인가</a:t>
            </a:r>
            <a:r>
              <a:rPr lang="en-US" altLang="ko-KR" b="1" dirty="0" smtClean="0">
                <a:ln>
                  <a:noFill/>
                </a:ln>
                <a:solidFill>
                  <a:schemeClr val="tx1"/>
                </a:solidFill>
              </a:rPr>
              <a:t/>
            </a:r>
            <a:br>
              <a:rPr lang="en-US" altLang="ko-KR" b="1" dirty="0" smtClean="0">
                <a:ln>
                  <a:noFill/>
                </a:ln>
                <a:solidFill>
                  <a:schemeClr val="tx1"/>
                </a:solidFill>
              </a:rPr>
            </a:br>
            <a:endParaRPr lang="ko-KR" altLang="en-US" sz="2000" b="1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9.2 </a:t>
            </a:r>
            <a:r>
              <a:rPr lang="ko-KR" altLang="en-US" dirty="0" smtClean="0"/>
              <a:t>다양한 형태의 함수들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(4/7)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함수의 형태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가지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– </a:t>
            </a:r>
            <a:r>
              <a:rPr lang="en-US" altLang="ko-KR" b="1" dirty="0" smtClean="0">
                <a:solidFill>
                  <a:srgbClr val="00B050"/>
                </a:solidFill>
              </a:rPr>
              <a:t>11</a:t>
            </a:r>
            <a:r>
              <a:rPr lang="ko-KR" altLang="en-US" b="1" dirty="0" smtClean="0">
                <a:solidFill>
                  <a:srgbClr val="00B050"/>
                </a:solidFill>
              </a:rPr>
              <a:t> 형태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lvl="1"/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2" descr="C:\Documents and Settings\Gubug\바탕 화면\C언어 강의자료\re_c_\PART1\Ch09_05.jpg"/>
          <p:cNvPicPr>
            <a:picLocks noChangeAspect="1" noChangeArrowheads="1"/>
          </p:cNvPicPr>
          <p:nvPr/>
        </p:nvPicPr>
        <p:blipFill>
          <a:blip r:embed="rId2" cstate="print"/>
          <a:srcRect r="66697" b="56005"/>
          <a:stretch>
            <a:fillRect/>
          </a:stretch>
        </p:blipFill>
        <p:spPr bwMode="auto">
          <a:xfrm>
            <a:off x="2683978" y="1917586"/>
            <a:ext cx="3673972" cy="2582984"/>
          </a:xfrm>
          <a:prstGeom prst="rect">
            <a:avLst/>
          </a:prstGeom>
          <a:noFill/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14282" y="4714884"/>
          <a:ext cx="8678198" cy="1760189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34398"/>
                <a:gridCol w="7143800"/>
              </a:tblGrid>
              <a:tr h="4286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출력</a:t>
                      </a:r>
                      <a:r>
                        <a:rPr lang="ko-KR" altLang="en-US" sz="1800" b="1" baseline="0" dirty="0" smtClean="0"/>
                        <a:t> 형태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/>
                        <a:t>있음</a:t>
                      </a:r>
                      <a:r>
                        <a:rPr lang="en-US" altLang="ko-KR" sz="1800" b="1" dirty="0" smtClean="0"/>
                        <a:t>(</a:t>
                      </a:r>
                      <a:r>
                        <a:rPr lang="en-US" altLang="ko-KR" sz="1800" b="1" dirty="0" err="1" smtClean="0"/>
                        <a:t>int</a:t>
                      </a:r>
                      <a:r>
                        <a:rPr lang="en-US" altLang="ko-KR" sz="1800" b="1" dirty="0" smtClean="0"/>
                        <a:t>) </a:t>
                      </a:r>
                      <a:r>
                        <a:rPr lang="en-US" altLang="ko-KR" sz="1800" b="1" dirty="0" smtClean="0">
                          <a:sym typeface="Wingdings" pitchFamily="2" charset="2"/>
                        </a:rPr>
                        <a:t> </a:t>
                      </a:r>
                      <a:r>
                        <a:rPr lang="en-US" altLang="ko-KR" sz="18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</a:tr>
              <a:tr h="4674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입력 형태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/>
                        <a:t>있음</a:t>
                      </a:r>
                      <a:r>
                        <a:rPr lang="en-US" altLang="ko-KR" sz="1800" b="1" dirty="0" smtClean="0"/>
                        <a:t>(</a:t>
                      </a:r>
                      <a:r>
                        <a:rPr lang="en-US" altLang="ko-KR" sz="1800" b="1" dirty="0" err="1" smtClean="0"/>
                        <a:t>int</a:t>
                      </a:r>
                      <a:r>
                        <a:rPr lang="en-US" altLang="ko-KR" sz="1800" b="1" dirty="0" smtClean="0"/>
                        <a:t> x, </a:t>
                      </a:r>
                      <a:r>
                        <a:rPr lang="en-US" altLang="ko-KR" sz="1800" b="1" dirty="0" err="1" smtClean="0"/>
                        <a:t>int</a:t>
                      </a:r>
                      <a:r>
                        <a:rPr lang="en-US" altLang="ko-KR" sz="1800" b="1" dirty="0" smtClean="0"/>
                        <a:t> y) </a:t>
                      </a:r>
                      <a:r>
                        <a:rPr lang="en-US" altLang="ko-KR" sz="1800" b="1" dirty="0" smtClean="0">
                          <a:sym typeface="Wingdings" pitchFamily="2" charset="2"/>
                        </a:rPr>
                        <a:t> </a:t>
                      </a:r>
                      <a:r>
                        <a:rPr lang="en-US" altLang="ko-KR" sz="1800" b="1" dirty="0" smtClean="0">
                          <a:solidFill>
                            <a:srgbClr val="00B050"/>
                          </a:solidFill>
                          <a:sym typeface="Wingdings" pitchFamily="2" charset="2"/>
                        </a:rPr>
                        <a:t>1</a:t>
                      </a:r>
                      <a:endParaRPr lang="en-US" altLang="ko-KR" sz="1800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4398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해석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00B050"/>
                          </a:solidFill>
                        </a:rPr>
                        <a:t>x, y</a:t>
                      </a:r>
                      <a:r>
                        <a:rPr lang="ko-KR" altLang="en-US" sz="1800" b="1" dirty="0" smtClean="0">
                          <a:solidFill>
                            <a:srgbClr val="00B050"/>
                          </a:solidFill>
                        </a:rPr>
                        <a:t>를 입력 </a:t>
                      </a: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</a:rPr>
                        <a:t>받아</a:t>
                      </a:r>
                      <a:r>
                        <a:rPr lang="ko-KR" altLang="en-US" sz="1800" b="1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800" b="1" dirty="0" smtClean="0"/>
                        <a:t>sum() </a:t>
                      </a:r>
                      <a:r>
                        <a:rPr lang="ko-KR" altLang="en-US" sz="1800" b="1" dirty="0" smtClean="0"/>
                        <a:t>함수의 기능을 처리하고 </a:t>
                      </a:r>
                      <a:r>
                        <a:rPr lang="en-US" altLang="ko-KR" sz="1800" b="1" dirty="0" err="1" smtClean="0">
                          <a:solidFill>
                            <a:srgbClr val="00B050"/>
                          </a:solidFill>
                        </a:rPr>
                        <a:t>int</a:t>
                      </a:r>
                      <a:r>
                        <a:rPr lang="ko-KR" altLang="en-US" sz="1800" b="1" dirty="0" smtClean="0">
                          <a:solidFill>
                            <a:srgbClr val="00B050"/>
                          </a:solidFill>
                        </a:rPr>
                        <a:t>형</a:t>
                      </a: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</a:rPr>
                        <a:t>으로</a:t>
                      </a:r>
                      <a:r>
                        <a:rPr lang="ko-KR" altLang="en-US" sz="1800" b="1" dirty="0" smtClean="0">
                          <a:solidFill>
                            <a:srgbClr val="00B050"/>
                          </a:solidFill>
                        </a:rPr>
                        <a:t> 출력</a:t>
                      </a:r>
                      <a:endParaRPr lang="en-US" altLang="ko-KR" sz="1800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4243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특이점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/>
                        <a:t>출력 형태가 있어서 함수 내에서 반드시 </a:t>
                      </a:r>
                      <a:r>
                        <a:rPr lang="en-US" altLang="ko-KR" sz="1800" b="1" dirty="0" smtClean="0">
                          <a:solidFill>
                            <a:srgbClr val="00B050"/>
                          </a:solidFill>
                        </a:rPr>
                        <a:t>return</a:t>
                      </a:r>
                      <a:r>
                        <a:rPr lang="ko-KR" altLang="en-US" sz="1800" b="1" dirty="0" smtClean="0">
                          <a:solidFill>
                            <a:srgbClr val="00B050"/>
                          </a:solidFill>
                        </a:rPr>
                        <a:t>문을 사용해야 함</a:t>
                      </a:r>
                      <a:endParaRPr lang="ko-KR" altLang="en-US" sz="18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9.2 </a:t>
            </a:r>
            <a:r>
              <a:rPr lang="ko-KR" altLang="en-US" dirty="0" smtClean="0"/>
              <a:t>다양한 형태의 함수들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(5/7) 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367484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함수의 형태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가지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– 10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형태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Picture 2" descr="C:\Documents and Settings\Gubug\바탕 화면\C언어 강의자료\re_c_\PART1\Ch09_05.jpg"/>
          <p:cNvPicPr>
            <a:picLocks noChangeAspect="1" noChangeArrowheads="1"/>
          </p:cNvPicPr>
          <p:nvPr/>
        </p:nvPicPr>
        <p:blipFill>
          <a:blip r:embed="rId2" cstate="print"/>
          <a:srcRect l="61595" r="331" b="55639"/>
          <a:stretch>
            <a:fillRect/>
          </a:stretch>
        </p:blipFill>
        <p:spPr bwMode="auto">
          <a:xfrm>
            <a:off x="2214547" y="1785926"/>
            <a:ext cx="4357718" cy="2584800"/>
          </a:xfrm>
          <a:prstGeom prst="rect">
            <a:avLst/>
          </a:prstGeom>
          <a:noFill/>
        </p:spPr>
      </p:pic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14282" y="4500570"/>
          <a:ext cx="8678198" cy="2011093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487449"/>
                <a:gridCol w="7190749"/>
              </a:tblGrid>
              <a:tr h="474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출력</a:t>
                      </a:r>
                      <a:r>
                        <a:rPr lang="ko-KR" altLang="en-US" sz="1800" b="1" baseline="0" dirty="0" smtClean="0"/>
                        <a:t> 형태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2" algn="l"/>
                      <a:r>
                        <a:rPr lang="ko-KR" altLang="en-US" sz="1800" b="1" dirty="0" smtClean="0"/>
                        <a:t>있음</a:t>
                      </a:r>
                      <a:r>
                        <a:rPr lang="en-US" altLang="ko-KR" sz="1800" b="1" dirty="0" smtClean="0"/>
                        <a:t>(</a:t>
                      </a:r>
                      <a:r>
                        <a:rPr lang="en-US" altLang="ko-KR" sz="1800" b="1" dirty="0" err="1" smtClean="0"/>
                        <a:t>int</a:t>
                      </a:r>
                      <a:r>
                        <a:rPr lang="en-US" altLang="ko-KR" sz="1800" b="1" dirty="0" smtClean="0"/>
                        <a:t>) </a:t>
                      </a:r>
                      <a:r>
                        <a:rPr lang="en-US" altLang="ko-KR" sz="1800" b="1" dirty="0" smtClean="0">
                          <a:sym typeface="Wingdings" pitchFamily="2" charset="2"/>
                        </a:rPr>
                        <a:t> </a:t>
                      </a:r>
                      <a:r>
                        <a:rPr lang="en-US" altLang="ko-KR" sz="1800" b="1" dirty="0" smtClean="0">
                          <a:solidFill>
                            <a:srgbClr val="00B050"/>
                          </a:solidFill>
                          <a:sym typeface="Wingdings" pitchFamily="2" charset="2"/>
                        </a:rPr>
                        <a:t>1</a:t>
                      </a:r>
                      <a:endParaRPr lang="en-US" altLang="ko-KR" sz="1800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4631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입력 형태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/>
                        <a:t>없음</a:t>
                      </a:r>
                      <a:r>
                        <a:rPr lang="en-US" altLang="ko-KR" sz="1800" b="1" dirty="0" smtClean="0"/>
                        <a:t>(void) </a:t>
                      </a:r>
                      <a:r>
                        <a:rPr lang="en-US" altLang="ko-KR" sz="1800" b="1" dirty="0" smtClean="0">
                          <a:sym typeface="Wingdings" pitchFamily="2" charset="2"/>
                        </a:rPr>
                        <a:t> </a:t>
                      </a:r>
                      <a:r>
                        <a:rPr lang="en-US" altLang="ko-KR" sz="1800" b="1" dirty="0" smtClean="0">
                          <a:solidFill>
                            <a:srgbClr val="00B050"/>
                          </a:solidFill>
                          <a:sym typeface="Wingdings" pitchFamily="2" charset="2"/>
                        </a:rPr>
                        <a:t>0</a:t>
                      </a:r>
                      <a:endParaRPr lang="en-US" altLang="ko-KR" sz="1800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536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해석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rgbClr val="00B050"/>
                          </a:solidFill>
                        </a:rPr>
                        <a:t>입력 받는 값 없이 </a:t>
                      </a:r>
                      <a:r>
                        <a:rPr lang="en-US" altLang="ko-KR" sz="1800" b="1" dirty="0" smtClean="0"/>
                        <a:t>input() </a:t>
                      </a:r>
                      <a:r>
                        <a:rPr lang="ko-KR" altLang="en-US" sz="1800" b="1" dirty="0" smtClean="0"/>
                        <a:t>함수의 기능을 처리하고 </a:t>
                      </a:r>
                      <a:r>
                        <a:rPr lang="en-US" altLang="ko-KR" sz="1800" b="1" dirty="0" err="1" smtClean="0">
                          <a:solidFill>
                            <a:srgbClr val="00B050"/>
                          </a:solidFill>
                        </a:rPr>
                        <a:t>int</a:t>
                      </a:r>
                      <a:r>
                        <a:rPr lang="ko-KR" altLang="en-US" sz="1800" b="1" dirty="0" smtClean="0">
                          <a:solidFill>
                            <a:srgbClr val="00B050"/>
                          </a:solidFill>
                        </a:rPr>
                        <a:t>형</a:t>
                      </a: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</a:rPr>
                        <a:t>으로</a:t>
                      </a:r>
                      <a:r>
                        <a:rPr lang="ko-KR" altLang="en-US" sz="1800" b="1" dirty="0" smtClean="0">
                          <a:solidFill>
                            <a:srgbClr val="00B050"/>
                          </a:solidFill>
                        </a:rPr>
                        <a:t> 출력</a:t>
                      </a:r>
                      <a:endParaRPr lang="en-US" altLang="ko-KR" sz="1800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536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특이점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/>
                        <a:t>출력 형태가 있어서 함수 내에서 반드시 </a:t>
                      </a:r>
                      <a:r>
                        <a:rPr lang="en-US" altLang="ko-KR" sz="1800" b="1" dirty="0" smtClean="0">
                          <a:solidFill>
                            <a:srgbClr val="00B050"/>
                          </a:solidFill>
                        </a:rPr>
                        <a:t>return</a:t>
                      </a:r>
                      <a:r>
                        <a:rPr lang="ko-KR" altLang="en-US" sz="1800" b="1" dirty="0" smtClean="0">
                          <a:solidFill>
                            <a:srgbClr val="00B050"/>
                          </a:solidFill>
                        </a:rPr>
                        <a:t>문을 사용해야 함</a:t>
                      </a:r>
                      <a:endParaRPr lang="en-US" altLang="ko-KR" sz="1800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9.2 </a:t>
            </a:r>
            <a:r>
              <a:rPr lang="ko-KR" altLang="en-US" dirty="0" smtClean="0"/>
              <a:t>다양한 형태의 함수들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(6/7) 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367484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함수의 형태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가지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– 01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형태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2" descr="C:\Documents and Settings\Gubug\바탕 화면\C언어 강의자료\re_c_\PART1\Ch09_05.jpg"/>
          <p:cNvPicPr>
            <a:picLocks noChangeAspect="1" noChangeArrowheads="1"/>
          </p:cNvPicPr>
          <p:nvPr/>
        </p:nvPicPr>
        <p:blipFill>
          <a:blip r:embed="rId2" cstate="print"/>
          <a:srcRect t="55601" r="63776" b="-253"/>
          <a:stretch>
            <a:fillRect/>
          </a:stretch>
        </p:blipFill>
        <p:spPr bwMode="auto">
          <a:xfrm>
            <a:off x="2285984" y="1785926"/>
            <a:ext cx="4500594" cy="25200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88020" y="4515139"/>
          <a:ext cx="8749636" cy="1939657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391522"/>
                <a:gridCol w="7358114"/>
              </a:tblGrid>
              <a:tr h="4634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출력</a:t>
                      </a:r>
                      <a:r>
                        <a:rPr lang="ko-KR" altLang="en-US" sz="1800" b="1" baseline="0" dirty="0" smtClean="0"/>
                        <a:t> 형태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2" algn="l"/>
                      <a:r>
                        <a:rPr lang="ko-KR" altLang="en-US" sz="1800" b="1" dirty="0" smtClean="0"/>
                        <a:t>없음</a:t>
                      </a:r>
                      <a:r>
                        <a:rPr lang="en-US" altLang="ko-KR" sz="1800" b="1" dirty="0" smtClean="0"/>
                        <a:t>(void) </a:t>
                      </a:r>
                      <a:r>
                        <a:rPr lang="en-US" altLang="ko-KR" sz="1800" b="1" dirty="0" smtClean="0">
                          <a:sym typeface="Wingdings" pitchFamily="2" charset="2"/>
                        </a:rPr>
                        <a:t></a:t>
                      </a:r>
                      <a:r>
                        <a:rPr lang="en-US" altLang="ko-KR" sz="1800" b="1" dirty="0" smtClean="0"/>
                        <a:t> </a:t>
                      </a:r>
                      <a:r>
                        <a:rPr lang="en-US" altLang="ko-KR" sz="18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</a:tr>
              <a:tr h="458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입력 형태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2" algn="l"/>
                      <a:r>
                        <a:rPr lang="ko-KR" altLang="en-US" sz="1800" b="1" dirty="0" smtClean="0"/>
                        <a:t>있음</a:t>
                      </a:r>
                      <a:r>
                        <a:rPr lang="en-US" altLang="ko-KR" sz="1800" b="1" dirty="0" smtClean="0"/>
                        <a:t>(</a:t>
                      </a:r>
                      <a:r>
                        <a:rPr lang="en-US" altLang="ko-KR" sz="1800" b="1" dirty="0" err="1" smtClean="0"/>
                        <a:t>int</a:t>
                      </a:r>
                      <a:r>
                        <a:rPr lang="en-US" altLang="ko-KR" sz="1800" b="1" dirty="0" smtClean="0"/>
                        <a:t> x) </a:t>
                      </a:r>
                      <a:r>
                        <a:rPr lang="en-US" altLang="ko-KR" sz="1800" b="1" dirty="0" smtClean="0">
                          <a:sym typeface="Wingdings" pitchFamily="2" charset="2"/>
                        </a:rPr>
                        <a:t></a:t>
                      </a:r>
                      <a:r>
                        <a:rPr lang="en-US" altLang="ko-KR" sz="1800" b="1" dirty="0" smtClean="0"/>
                        <a:t> </a:t>
                      </a:r>
                      <a:r>
                        <a:rPr lang="en-US" altLang="ko-KR" sz="18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</a:tr>
              <a:tr h="4933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해석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2" algn="l"/>
                      <a:r>
                        <a:rPr lang="ko-KR" altLang="en-US" sz="1800" b="1" dirty="0" smtClean="0">
                          <a:solidFill>
                            <a:srgbClr val="00B050"/>
                          </a:solidFill>
                        </a:rPr>
                        <a:t>값 하나를 </a:t>
                      </a:r>
                      <a:r>
                        <a:rPr lang="ko-KR" altLang="en-US" sz="1800" b="1" dirty="0" err="1" smtClean="0">
                          <a:solidFill>
                            <a:srgbClr val="00B050"/>
                          </a:solidFill>
                        </a:rPr>
                        <a:t>입력받아</a:t>
                      </a:r>
                      <a:r>
                        <a:rPr lang="ko-KR" altLang="en-US" sz="1800" b="1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800" b="1" dirty="0" smtClean="0"/>
                        <a:t>print() </a:t>
                      </a:r>
                      <a:r>
                        <a:rPr lang="ko-KR" altLang="en-US" sz="1800" b="1" dirty="0" smtClean="0"/>
                        <a:t>함수의 기능을 처리하고 </a:t>
                      </a:r>
                      <a:r>
                        <a:rPr lang="ko-KR" altLang="en-US" sz="1800" b="1" dirty="0" smtClean="0">
                          <a:solidFill>
                            <a:srgbClr val="00B050"/>
                          </a:solidFill>
                        </a:rPr>
                        <a:t>출력은 하지 않음</a:t>
                      </a:r>
                    </a:p>
                  </a:txBody>
                  <a:tcPr anchor="ctr"/>
                </a:tc>
              </a:tr>
              <a:tr h="5248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특이점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2" algn="l"/>
                      <a:r>
                        <a:rPr lang="ko-KR" altLang="en-US" sz="1800" b="1" dirty="0" smtClean="0"/>
                        <a:t>출력 형태가 </a:t>
                      </a:r>
                      <a:r>
                        <a:rPr lang="en-US" altLang="ko-KR" sz="1800" b="1" dirty="0" smtClean="0"/>
                        <a:t>void</a:t>
                      </a:r>
                      <a:r>
                        <a:rPr lang="ko-KR" altLang="en-US" sz="1800" b="1" dirty="0" smtClean="0"/>
                        <a:t>이므로 함수 내에서 </a:t>
                      </a:r>
                      <a:r>
                        <a:rPr lang="en-US" altLang="ko-KR" sz="1800" b="1" dirty="0" smtClean="0">
                          <a:solidFill>
                            <a:srgbClr val="00B050"/>
                          </a:solidFill>
                        </a:rPr>
                        <a:t>return </a:t>
                      </a:r>
                      <a:r>
                        <a:rPr lang="ko-KR" altLang="en-US" sz="1800" b="1" dirty="0" smtClean="0">
                          <a:solidFill>
                            <a:srgbClr val="00B050"/>
                          </a:solidFill>
                        </a:rPr>
                        <a:t>문이 없어도 됨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9.2 </a:t>
            </a:r>
            <a:r>
              <a:rPr lang="ko-KR" altLang="en-US" dirty="0" smtClean="0"/>
              <a:t>다양한 형태의 함수들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(7/7) 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367484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함수의 형태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가지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– 00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형태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Picture 2" descr="C:\Documents and Settings\Gubug\바탕 화면\C언어 강의자료\re_c_\PART1\Ch09_05.jpg"/>
          <p:cNvPicPr>
            <a:picLocks noChangeAspect="1" noChangeArrowheads="1"/>
          </p:cNvPicPr>
          <p:nvPr/>
        </p:nvPicPr>
        <p:blipFill>
          <a:blip r:embed="rId2" cstate="print"/>
          <a:srcRect l="63696" t="55722" r="-392" b="-447"/>
          <a:stretch>
            <a:fillRect/>
          </a:stretch>
        </p:blipFill>
        <p:spPr bwMode="auto">
          <a:xfrm>
            <a:off x="2214546" y="1714488"/>
            <a:ext cx="3885542" cy="2520280"/>
          </a:xfrm>
          <a:prstGeom prst="rect">
            <a:avLst/>
          </a:prstGeom>
          <a:noFill/>
        </p:spPr>
      </p:pic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1406" y="4429132"/>
          <a:ext cx="8892480" cy="2011094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391522"/>
                <a:gridCol w="7500958"/>
              </a:tblGrid>
              <a:tr h="4841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/>
                        <a:t>출력</a:t>
                      </a:r>
                      <a:r>
                        <a:rPr lang="ko-KR" altLang="en-US" sz="2000" b="1" baseline="0" dirty="0" smtClean="0"/>
                        <a:t> 형태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2" algn="l"/>
                      <a:r>
                        <a:rPr lang="ko-KR" altLang="en-US" sz="2000" b="1" dirty="0" smtClean="0"/>
                        <a:t>없음</a:t>
                      </a:r>
                      <a:r>
                        <a:rPr lang="en-US" altLang="ko-KR" sz="2000" b="1" dirty="0" smtClean="0"/>
                        <a:t>(void) </a:t>
                      </a:r>
                      <a:r>
                        <a:rPr lang="en-US" altLang="ko-KR" sz="2000" b="1" dirty="0" smtClean="0">
                          <a:sym typeface="Wingdings" pitchFamily="2" charset="2"/>
                        </a:rPr>
                        <a:t></a:t>
                      </a:r>
                      <a:r>
                        <a:rPr lang="en-US" altLang="ko-KR" sz="2000" b="1" dirty="0" smtClean="0"/>
                        <a:t> </a:t>
                      </a:r>
                      <a:r>
                        <a:rPr lang="en-US" altLang="ko-KR" sz="20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</a:tr>
              <a:tr h="5078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/>
                        <a:t>입력 형태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2" algn="l"/>
                      <a:r>
                        <a:rPr lang="ko-KR" altLang="en-US" sz="2000" b="1" dirty="0" smtClean="0"/>
                        <a:t>없음</a:t>
                      </a:r>
                      <a:r>
                        <a:rPr lang="en-US" altLang="ko-KR" sz="2000" b="1" dirty="0" smtClean="0"/>
                        <a:t>(void) </a:t>
                      </a:r>
                      <a:r>
                        <a:rPr lang="en-US" altLang="ko-KR" sz="2000" b="1" dirty="0" smtClean="0">
                          <a:sym typeface="Wingdings" pitchFamily="2" charset="2"/>
                        </a:rPr>
                        <a:t></a:t>
                      </a:r>
                      <a:r>
                        <a:rPr lang="en-US" altLang="ko-KR" sz="2000" b="1" dirty="0" smtClean="0"/>
                        <a:t> </a:t>
                      </a:r>
                      <a:r>
                        <a:rPr lang="en-US" altLang="ko-KR" sz="20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</a:tr>
              <a:tr h="5095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/>
                        <a:t>해석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2" algn="l"/>
                      <a:r>
                        <a:rPr lang="ko-KR" altLang="en-US" sz="2000" b="1" dirty="0" smtClean="0">
                          <a:solidFill>
                            <a:srgbClr val="00B050"/>
                          </a:solidFill>
                        </a:rPr>
                        <a:t>입력 없이 </a:t>
                      </a:r>
                      <a:r>
                        <a:rPr lang="en-US" altLang="ko-KR" sz="2000" b="1" dirty="0" smtClean="0"/>
                        <a:t>output() </a:t>
                      </a:r>
                      <a:r>
                        <a:rPr lang="ko-KR" altLang="en-US" sz="2000" b="1" dirty="0" smtClean="0"/>
                        <a:t>함수의 기능을 처리하고 </a:t>
                      </a:r>
                      <a:r>
                        <a:rPr lang="ko-KR" altLang="en-US" sz="2000" b="1" dirty="0" smtClean="0">
                          <a:solidFill>
                            <a:srgbClr val="00B050"/>
                          </a:solidFill>
                        </a:rPr>
                        <a:t>출력은 하지 않음</a:t>
                      </a:r>
                    </a:p>
                  </a:txBody>
                  <a:tcPr anchor="ctr"/>
                </a:tc>
              </a:tr>
              <a:tr h="5095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/>
                        <a:t>특이점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2" algn="l"/>
                      <a:r>
                        <a:rPr lang="ko-KR" altLang="en-US" sz="2000" b="1" dirty="0" smtClean="0"/>
                        <a:t>출력 형태가 </a:t>
                      </a:r>
                      <a:r>
                        <a:rPr lang="en-US" altLang="ko-KR" sz="2000" b="1" dirty="0" smtClean="0"/>
                        <a:t>void</a:t>
                      </a:r>
                      <a:r>
                        <a:rPr lang="ko-KR" altLang="en-US" sz="2000" b="1" dirty="0" smtClean="0"/>
                        <a:t>이므로 함수 내에서 </a:t>
                      </a:r>
                      <a:r>
                        <a:rPr lang="en-US" altLang="ko-KR" sz="2000" b="1" dirty="0" smtClean="0">
                          <a:solidFill>
                            <a:srgbClr val="00B050"/>
                          </a:solidFill>
                        </a:rPr>
                        <a:t>return </a:t>
                      </a:r>
                      <a:r>
                        <a:rPr lang="ko-KR" altLang="en-US" sz="2000" b="1" dirty="0" smtClean="0">
                          <a:solidFill>
                            <a:srgbClr val="00B050"/>
                          </a:solidFill>
                        </a:rPr>
                        <a:t>문이 없어도 됨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0" y="3357562"/>
            <a:ext cx="9143999" cy="71438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32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9</a:t>
            </a:r>
            <a:r>
              <a:rPr kumimoji="1" lang="en-US" altLang="ko-K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.3</a:t>
            </a:r>
            <a:r>
              <a:rPr kumimoji="1" lang="en-US" altLang="ko-KR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함수 적용 방법</a:t>
            </a:r>
            <a:endParaRPr kumimoji="1" lang="ko-KR" altLang="en-US" sz="3200" b="1" kern="0" dirty="0" smtClean="0">
              <a:solidFill>
                <a:srgbClr val="FFFFFF"/>
              </a:solidFill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9.3 </a:t>
            </a:r>
            <a:r>
              <a:rPr lang="ko-KR" altLang="en-US" dirty="0" smtClean="0"/>
              <a:t>함수 적용 방법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(1/11)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함수 적용 방법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가지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오각형 9"/>
          <p:cNvSpPr/>
          <p:nvPr/>
        </p:nvSpPr>
        <p:spPr>
          <a:xfrm>
            <a:off x="539552" y="2492896"/>
            <a:ext cx="1800199" cy="862289"/>
          </a:xfrm>
          <a:prstGeom prst="homePlat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첫 번째 방법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갈매기형 수장 10"/>
          <p:cNvSpPr/>
          <p:nvPr/>
        </p:nvSpPr>
        <p:spPr>
          <a:xfrm>
            <a:off x="2195736" y="2492896"/>
            <a:ext cx="2304256" cy="864096"/>
          </a:xfrm>
          <a:prstGeom prst="chevron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함수의 정의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4355976" y="2492896"/>
            <a:ext cx="2304256" cy="864096"/>
          </a:xfrm>
          <a:prstGeom prst="chevron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함수의 호출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오각형 14"/>
          <p:cNvSpPr/>
          <p:nvPr/>
        </p:nvSpPr>
        <p:spPr>
          <a:xfrm>
            <a:off x="539552" y="4149080"/>
            <a:ext cx="1800200" cy="864096"/>
          </a:xfrm>
          <a:prstGeom prst="homePlat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두 번째 방법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2195736" y="4149080"/>
            <a:ext cx="2304256" cy="864096"/>
          </a:xfrm>
          <a:prstGeom prst="chevron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함수의 선언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4366609" y="4149080"/>
            <a:ext cx="2304256" cy="864096"/>
          </a:xfrm>
          <a:prstGeom prst="chevron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함수의 호출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6516216" y="4149080"/>
            <a:ext cx="2304256" cy="864096"/>
          </a:xfrm>
          <a:prstGeom prst="chevron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함수의 정의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9.3 </a:t>
            </a:r>
            <a:r>
              <a:rPr lang="ko-KR" altLang="en-US" dirty="0" smtClean="0"/>
              <a:t>함수 적용 방법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(2/11)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함수 적용 방법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함수의 정의  </a:t>
            </a:r>
            <a:r>
              <a:rPr lang="ko-KR" altLang="en-US" sz="2400" dirty="0" smtClean="0"/>
              <a:t>함수의 기능을 정의한 문장</a:t>
            </a:r>
            <a:endParaRPr lang="en-US" altLang="ko-KR" sz="2400" dirty="0" smtClean="0"/>
          </a:p>
          <a:p>
            <a:pPr lvl="1"/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함수의 호출  </a:t>
            </a:r>
            <a:r>
              <a:rPr lang="ko-KR" altLang="en-US" sz="2400" dirty="0" smtClean="0"/>
              <a:t>정의한 함수를 호출 하는 문장</a:t>
            </a:r>
            <a:endParaRPr lang="en-US" altLang="ko-KR" sz="2400" dirty="0" smtClean="0"/>
          </a:p>
          <a:p>
            <a:pPr lvl="1">
              <a:buNone/>
            </a:pPr>
            <a:endParaRPr lang="en-US" altLang="ko-KR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ko-KR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오각형 6"/>
          <p:cNvSpPr/>
          <p:nvPr/>
        </p:nvSpPr>
        <p:spPr>
          <a:xfrm>
            <a:off x="1547664" y="2060848"/>
            <a:ext cx="1800199" cy="862289"/>
          </a:xfrm>
          <a:prstGeom prst="homePlat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첫 번째 방법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갈매기형 수장 7"/>
          <p:cNvSpPr/>
          <p:nvPr/>
        </p:nvSpPr>
        <p:spPr>
          <a:xfrm>
            <a:off x="3131840" y="2060848"/>
            <a:ext cx="2304256" cy="864096"/>
          </a:xfrm>
          <a:prstGeom prst="chevron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함수의 정의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갈매기형 수장 8"/>
          <p:cNvSpPr/>
          <p:nvPr/>
        </p:nvSpPr>
        <p:spPr>
          <a:xfrm>
            <a:off x="5292080" y="2060848"/>
            <a:ext cx="2304256" cy="864096"/>
          </a:xfrm>
          <a:prstGeom prst="chevron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함수의 호출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9.3 </a:t>
            </a:r>
            <a:r>
              <a:rPr lang="ko-KR" altLang="en-US" dirty="0" smtClean="0"/>
              <a:t>함수 적용 방법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(3/11) </a:t>
            </a:r>
            <a:endParaRPr lang="ko-KR" altLang="en-US" dirty="0"/>
          </a:p>
        </p:txBody>
      </p:sp>
      <p:pic>
        <p:nvPicPr>
          <p:cNvPr id="6147" name="Picture 3" descr="C:\Documents and Settings\Gubug\바탕 화면\C언어 강의자료\re_c_\PART1\Ch09_06.jpg"/>
          <p:cNvPicPr>
            <a:picLocks noChangeAspect="1" noChangeArrowheads="1"/>
          </p:cNvPicPr>
          <p:nvPr/>
        </p:nvPicPr>
        <p:blipFill>
          <a:blip r:embed="rId2" cstate="print"/>
          <a:srcRect l="-5398" t="-5280" r="-3249" b="-3433"/>
          <a:stretch>
            <a:fillRect/>
          </a:stretch>
        </p:blipFill>
        <p:spPr bwMode="auto">
          <a:xfrm>
            <a:off x="1619672" y="1340768"/>
            <a:ext cx="5496644" cy="507798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07382" y="1196753"/>
            <a:ext cx="7781042" cy="5632311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r>
              <a:rPr lang="fr-FR" altLang="ko-KR" b="1" dirty="0" smtClean="0">
                <a:solidFill>
                  <a:srgbClr val="00B050"/>
                </a:solidFill>
              </a:rPr>
              <a:t>int max(int a, int b)                    // </a:t>
            </a:r>
            <a:r>
              <a:rPr lang="ko-KR" altLang="en-US" b="1" dirty="0" smtClean="0">
                <a:solidFill>
                  <a:srgbClr val="00B050"/>
                </a:solidFill>
              </a:rPr>
              <a:t>함수의 정의</a:t>
            </a:r>
            <a:r>
              <a:rPr lang="en-US" altLang="ko-KR" b="1" dirty="0" smtClean="0">
                <a:solidFill>
                  <a:srgbClr val="00B050"/>
                </a:solidFill>
              </a:rPr>
              <a:t>(11 </a:t>
            </a:r>
            <a:r>
              <a:rPr lang="ko-KR" altLang="en-US" b="1" dirty="0" smtClean="0">
                <a:solidFill>
                  <a:srgbClr val="00B050"/>
                </a:solidFill>
              </a:rPr>
              <a:t>형태</a:t>
            </a:r>
            <a:r>
              <a:rPr lang="en-US" altLang="ko-KR" b="1" dirty="0" smtClean="0">
                <a:solidFill>
                  <a:srgbClr val="00B050"/>
                </a:solidFill>
              </a:rPr>
              <a:t>)</a:t>
            </a:r>
          </a:p>
          <a:p>
            <a:r>
              <a:rPr lang="en-US" altLang="ko-KR" dirty="0" smtClean="0"/>
              <a:t>{    </a:t>
            </a:r>
          </a:p>
          <a:p>
            <a:r>
              <a:rPr lang="en-US" altLang="ko-KR" dirty="0" smtClean="0"/>
              <a:t>        if(a &gt; b)</a:t>
            </a:r>
          </a:p>
          <a:p>
            <a:r>
              <a:rPr lang="en-US" altLang="ko-KR" dirty="0" smtClean="0"/>
              <a:t>            </a:t>
            </a:r>
            <a:r>
              <a:rPr lang="en-US" altLang="ko-KR" b="1" dirty="0" smtClean="0">
                <a:solidFill>
                  <a:srgbClr val="00B050"/>
                </a:solidFill>
              </a:rPr>
              <a:t>return a;</a:t>
            </a:r>
          </a:p>
          <a:p>
            <a:r>
              <a:rPr lang="en-US" altLang="ko-KR" dirty="0" smtClean="0"/>
              <a:t>        else</a:t>
            </a:r>
          </a:p>
          <a:p>
            <a:r>
              <a:rPr lang="en-US" altLang="ko-KR" dirty="0" smtClean="0"/>
              <a:t>            </a:t>
            </a:r>
            <a:r>
              <a:rPr lang="en-US" altLang="ko-KR" b="1" dirty="0" smtClean="0">
                <a:solidFill>
                  <a:srgbClr val="00B050"/>
                </a:solidFill>
              </a:rPr>
              <a:t>return b;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main(void)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, j;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k;</a:t>
            </a:r>
          </a:p>
          <a:p>
            <a:r>
              <a:rPr lang="ko-KR" altLang="en-US" dirty="0" smtClean="0"/>
              <a:t>        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</a:t>
            </a:r>
            <a:r>
              <a:rPr lang="ko-KR" altLang="en-US" dirty="0" smtClean="0"/>
              <a:t>숫자 두 개를 입력하세요</a:t>
            </a:r>
            <a:r>
              <a:rPr lang="en-US" altLang="ko-KR" dirty="0" smtClean="0"/>
              <a:t>: ");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scanf</a:t>
            </a:r>
            <a:r>
              <a:rPr lang="en-US" altLang="ko-KR" dirty="0" smtClean="0"/>
              <a:t>("%d %d", &amp;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, &amp;j);</a:t>
            </a:r>
          </a:p>
          <a:p>
            <a:r>
              <a:rPr lang="ko-KR" altLang="en-US" dirty="0" smtClean="0"/>
              <a:t>        </a:t>
            </a:r>
          </a:p>
          <a:p>
            <a:r>
              <a:rPr lang="en-US" altLang="ko-KR" dirty="0" smtClean="0"/>
              <a:t>        </a:t>
            </a:r>
            <a:r>
              <a:rPr lang="en-US" altLang="ko-KR" b="1" dirty="0" smtClean="0">
                <a:solidFill>
                  <a:srgbClr val="00B050"/>
                </a:solidFill>
              </a:rPr>
              <a:t>k = max(</a:t>
            </a:r>
            <a:r>
              <a:rPr lang="en-US" altLang="ko-KR" b="1" dirty="0" err="1" smtClean="0">
                <a:solidFill>
                  <a:srgbClr val="00B050"/>
                </a:solidFill>
              </a:rPr>
              <a:t>i</a:t>
            </a:r>
            <a:r>
              <a:rPr lang="en-US" altLang="ko-KR" b="1" dirty="0" smtClean="0">
                <a:solidFill>
                  <a:srgbClr val="00B050"/>
                </a:solidFill>
              </a:rPr>
              <a:t>, j);                            //</a:t>
            </a:r>
            <a:r>
              <a:rPr lang="ko-KR" altLang="en-US" b="1" dirty="0" smtClean="0">
                <a:solidFill>
                  <a:srgbClr val="00B050"/>
                </a:solidFill>
              </a:rPr>
              <a:t>함수의 호출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("%d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%d </a:t>
            </a:r>
            <a:r>
              <a:rPr lang="ko-KR" altLang="en-US" dirty="0" smtClean="0"/>
              <a:t>중 큰 수는 </a:t>
            </a:r>
            <a:r>
              <a:rPr lang="en-US" altLang="ko-KR" dirty="0" smtClean="0"/>
              <a:t>%d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\n",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, j, k);</a:t>
            </a:r>
          </a:p>
          <a:p>
            <a:r>
              <a:rPr lang="en-US" altLang="ko-KR" dirty="0" smtClean="0"/>
              <a:t>        return 0;</a:t>
            </a:r>
          </a:p>
          <a:p>
            <a:r>
              <a:rPr lang="en-US" altLang="ko-KR" dirty="0" smtClean="0"/>
              <a:t>} 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9.3 </a:t>
            </a:r>
            <a:r>
              <a:rPr lang="ko-KR" altLang="en-US" dirty="0" smtClean="0"/>
              <a:t>함수 적용 방법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(4/11)---[9-2.c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9.3 </a:t>
            </a:r>
            <a:r>
              <a:rPr lang="ko-KR" altLang="en-US" dirty="0" smtClean="0"/>
              <a:t>함수 적용 방법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(5/11)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7994" y="1214422"/>
            <a:ext cx="5224451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761178" y="3106734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B050"/>
                </a:solidFill>
              </a:rPr>
              <a:t>함수의 정의 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 rot="10800000">
            <a:off x="6319850" y="3109910"/>
            <a:ext cx="428628" cy="35719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84442" y="5214950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B050"/>
                </a:solidFill>
              </a:rPr>
              <a:t>함수의 호출 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 rot="10800000">
            <a:off x="6343114" y="5218126"/>
            <a:ext cx="428628" cy="35719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학습목차</a:t>
            </a:r>
            <a:endParaRPr lang="ko-KR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822988" y="2081440"/>
            <a:ext cx="7452465" cy="466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1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9.1</a:t>
            </a:r>
            <a:r>
              <a:rPr kumimoji="1" lang="en-US" altLang="ko-KR" sz="2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2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함수란</a:t>
            </a:r>
            <a:endParaRPr kumimoji="1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gray">
          <a:xfrm>
            <a:off x="831344" y="2913329"/>
            <a:ext cx="7452465" cy="466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9.2</a:t>
            </a:r>
            <a:r>
              <a:rPr kumimoji="1" lang="en-US" altLang="ko-KR" sz="2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2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다양한 형태의 함수들</a:t>
            </a:r>
            <a:endParaRPr kumimoji="1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gray">
          <a:xfrm>
            <a:off x="834310" y="3745218"/>
            <a:ext cx="7452465" cy="466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1" lang="ko-KR" altLang="en-US" sz="2400" b="1" kern="0" dirty="0" smtClean="0">
                <a:solidFill>
                  <a:sysClr val="windowText" lastClr="000000"/>
                </a:solidFill>
                <a:latin typeface="Arial" charset="0"/>
                <a:ea typeface="굴림" charset="-127"/>
              </a:rPr>
              <a:t> </a:t>
            </a:r>
            <a:r>
              <a:rPr kumimoji="1" lang="en-US" altLang="ko-KR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9.3 </a:t>
            </a:r>
            <a:r>
              <a:rPr kumimoji="1" lang="ko-KR" altLang="en-US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함수 적용 방법</a:t>
            </a:r>
            <a:endParaRPr kumimoji="1" lang="en-US" altLang="ko-KR" b="1" kern="0" dirty="0" smtClean="0">
              <a:solidFill>
                <a:schemeClr val="accent6"/>
              </a:solidFill>
              <a:latin typeface="Arial" charset="0"/>
              <a:ea typeface="굴림" charset="-127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gray">
          <a:xfrm>
            <a:off x="822988" y="4577107"/>
            <a:ext cx="7452465" cy="466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en-US" altLang="ko-KR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 9.4 </a:t>
            </a:r>
            <a:r>
              <a:rPr kumimoji="1" lang="ko-KR" altLang="en-US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변수의 종류와 범위 </a:t>
            </a:r>
            <a:endParaRPr kumimoji="1" lang="en-US" altLang="ko-KR" sz="2400" b="1" kern="0" dirty="0" smtClean="0">
              <a:solidFill>
                <a:schemeClr val="accent6"/>
              </a:solidFill>
              <a:latin typeface="Arial" charset="0"/>
              <a:ea typeface="굴림" charset="-127"/>
            </a:endParaRPr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gray">
          <a:xfrm>
            <a:off x="822988" y="5408998"/>
            <a:ext cx="7452465" cy="466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en-US" altLang="ko-KR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 9.5 </a:t>
            </a:r>
            <a:r>
              <a:rPr kumimoji="1" lang="ko-KR" altLang="en-US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재귀 함수</a:t>
            </a:r>
            <a:endParaRPr kumimoji="1" lang="en-US" altLang="ko-KR" sz="2400" b="1" kern="0" dirty="0" smtClean="0">
              <a:solidFill>
                <a:schemeClr val="accent6"/>
              </a:solidFill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9.3 </a:t>
            </a:r>
            <a:r>
              <a:rPr lang="ko-KR" altLang="en-US" dirty="0" smtClean="0"/>
              <a:t>함수 적용 방법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(6/11)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1214423"/>
            <a:ext cx="4786346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442088" y="330890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B050"/>
                </a:solidFill>
              </a:rPr>
              <a:t>함수의 호출 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 rot="10800000">
            <a:off x="6000760" y="3312082"/>
            <a:ext cx="428628" cy="35719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465352" y="5417122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B050"/>
                </a:solidFill>
              </a:rPr>
              <a:t>함수의 정의 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 rot="10800000">
            <a:off x="6024024" y="5420298"/>
            <a:ext cx="428628" cy="35719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9.3 </a:t>
            </a:r>
            <a:r>
              <a:rPr lang="ko-KR" altLang="en-US" dirty="0" smtClean="0"/>
              <a:t>함수 적용 방법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(7/11)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함수 적용 방법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함수의 선언  </a:t>
            </a:r>
            <a:r>
              <a:rPr lang="ko-KR" altLang="en-US" sz="2400" dirty="0" smtClean="0"/>
              <a:t>함수의 목록이 있는 문장</a:t>
            </a:r>
            <a:endParaRPr lang="en-US" altLang="ko-KR" sz="2400" dirty="0" smtClean="0"/>
          </a:p>
          <a:p>
            <a:pPr lvl="1"/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함수의 호출  </a:t>
            </a:r>
            <a:r>
              <a:rPr lang="ko-KR" altLang="en-US" sz="2400" dirty="0" smtClean="0"/>
              <a:t>정의한 함수를 호출 하는 문장</a:t>
            </a:r>
            <a:endParaRPr lang="en-US" altLang="ko-KR" sz="2400" dirty="0" smtClean="0"/>
          </a:p>
          <a:p>
            <a:pPr lvl="1"/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함수의 정의  </a:t>
            </a:r>
            <a:r>
              <a:rPr lang="ko-KR" altLang="en-US" sz="2400" dirty="0" smtClean="0"/>
              <a:t>함수의 기능을 정의한 문장</a:t>
            </a:r>
            <a:endParaRPr lang="en-US" altLang="ko-KR" sz="2400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오각형 10"/>
          <p:cNvSpPr/>
          <p:nvPr/>
        </p:nvSpPr>
        <p:spPr>
          <a:xfrm>
            <a:off x="539552" y="2060848"/>
            <a:ext cx="1800200" cy="864096"/>
          </a:xfrm>
          <a:prstGeom prst="homePlat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두 번째 방법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2195736" y="2060848"/>
            <a:ext cx="2304256" cy="864096"/>
          </a:xfrm>
          <a:prstGeom prst="chevron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함수의 선언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4366609" y="2060848"/>
            <a:ext cx="2304256" cy="864096"/>
          </a:xfrm>
          <a:prstGeom prst="chevron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함수의 호출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6516216" y="2060848"/>
            <a:ext cx="2304256" cy="864096"/>
          </a:xfrm>
          <a:prstGeom prst="chevron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함수의 정의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9.3 </a:t>
            </a:r>
            <a:r>
              <a:rPr lang="ko-KR" altLang="en-US" dirty="0" smtClean="0"/>
              <a:t>함수 적용 방법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(8/11)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8470" y="1285860"/>
            <a:ext cx="5338752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794516" y="3464482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B050"/>
                </a:solidFill>
              </a:rPr>
              <a:t>함수의 호출 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 rot="10800000">
            <a:off x="6353188" y="3467658"/>
            <a:ext cx="428628" cy="35719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817780" y="557269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B050"/>
                </a:solidFill>
              </a:rPr>
              <a:t>함수의 정의 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9" name="오른쪽 화살표 8"/>
          <p:cNvSpPr/>
          <p:nvPr/>
        </p:nvSpPr>
        <p:spPr>
          <a:xfrm rot="10800000">
            <a:off x="6376452" y="5575874"/>
            <a:ext cx="428628" cy="35719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753240" y="2227254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B050"/>
                </a:solidFill>
              </a:rPr>
              <a:t>함수의 선언 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 rot="10800000">
            <a:off x="6311912" y="2230430"/>
            <a:ext cx="428628" cy="35719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929058" y="1214422"/>
            <a:ext cx="714380" cy="357190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9.3 </a:t>
            </a:r>
            <a:r>
              <a:rPr lang="ko-KR" altLang="en-US" dirty="0" smtClean="0"/>
              <a:t>함수 적용 방법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(9/11)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2056826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함수의 선언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ko-KR" altLang="en-US" sz="2400" dirty="0" smtClean="0"/>
              <a:t>함수 적용에 있어서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일반적인 방법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pPr lvl="1"/>
            <a:r>
              <a:rPr lang="en-US" altLang="ko-KR" sz="2400" b="1" dirty="0" smtClean="0">
                <a:solidFill>
                  <a:srgbClr val="00B050"/>
                </a:solidFill>
              </a:rPr>
              <a:t>‘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 목록들을 직관적으로 볼 수 있다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.’</a:t>
            </a:r>
            <a:endParaRPr lang="ko-KR" altLang="en-US" sz="2400" b="1" dirty="0" smtClean="0">
              <a:solidFill>
                <a:srgbClr val="00B050"/>
              </a:solidFill>
            </a:endParaRPr>
          </a:p>
          <a:p>
            <a:pPr lvl="1"/>
            <a:r>
              <a:rPr lang="ko-KR" altLang="en-US" sz="2400" dirty="0" smtClean="0"/>
              <a:t>대략적으로 함수의 기능 분석 가능</a:t>
            </a:r>
            <a:endParaRPr lang="en-US" altLang="ko-KR" sz="24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429000"/>
            <a:ext cx="7936761" cy="865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9.3 </a:t>
            </a:r>
            <a:r>
              <a:rPr lang="ko-KR" altLang="en-US" dirty="0" smtClean="0"/>
              <a:t>함수 적용 방법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(10/11)---[9-3.c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(1/2)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844" y="1154275"/>
            <a:ext cx="8858312" cy="5632311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r>
              <a:rPr lang="fr-FR" altLang="ko-KR" b="1" dirty="0" smtClean="0">
                <a:solidFill>
                  <a:srgbClr val="00B050"/>
                </a:solidFill>
              </a:rPr>
              <a:t>double divide(double x, double y);        // </a:t>
            </a:r>
            <a:r>
              <a:rPr lang="ko-KR" altLang="en-US" b="1" dirty="0" smtClean="0">
                <a:solidFill>
                  <a:srgbClr val="00B050"/>
                </a:solidFill>
              </a:rPr>
              <a:t>함수의 선언</a:t>
            </a:r>
            <a:r>
              <a:rPr lang="en-US" altLang="ko-KR" b="1" dirty="0" smtClean="0">
                <a:solidFill>
                  <a:srgbClr val="00B050"/>
                </a:solidFill>
              </a:rPr>
              <a:t>(11 </a:t>
            </a:r>
            <a:r>
              <a:rPr lang="ko-KR" altLang="en-US" b="1" dirty="0" smtClean="0">
                <a:solidFill>
                  <a:srgbClr val="00B050"/>
                </a:solidFill>
              </a:rPr>
              <a:t>형태</a:t>
            </a:r>
            <a:r>
              <a:rPr lang="en-US" altLang="ko-KR" b="1" dirty="0" smtClean="0">
                <a:solidFill>
                  <a:srgbClr val="00B050"/>
                </a:solidFill>
              </a:rPr>
              <a:t>)</a:t>
            </a:r>
          </a:p>
          <a:p>
            <a:r>
              <a:rPr lang="en-US" altLang="ko-KR" b="1" dirty="0" smtClean="0">
                <a:solidFill>
                  <a:srgbClr val="00B050"/>
                </a:solidFill>
              </a:rPr>
              <a:t>double input(void);                             // </a:t>
            </a:r>
            <a:r>
              <a:rPr lang="ko-KR" altLang="en-US" b="1" dirty="0" smtClean="0">
                <a:solidFill>
                  <a:srgbClr val="00B050"/>
                </a:solidFill>
              </a:rPr>
              <a:t>함수의 선언</a:t>
            </a:r>
            <a:r>
              <a:rPr lang="en-US" altLang="ko-KR" b="1" dirty="0" smtClean="0">
                <a:solidFill>
                  <a:srgbClr val="00B050"/>
                </a:solidFill>
              </a:rPr>
              <a:t>(10 </a:t>
            </a:r>
            <a:r>
              <a:rPr lang="ko-KR" altLang="en-US" b="1" dirty="0" smtClean="0">
                <a:solidFill>
                  <a:srgbClr val="00B050"/>
                </a:solidFill>
              </a:rPr>
              <a:t>형태</a:t>
            </a:r>
            <a:r>
              <a:rPr lang="en-US" altLang="ko-KR" b="1" dirty="0" smtClean="0">
                <a:solidFill>
                  <a:srgbClr val="00B050"/>
                </a:solidFill>
              </a:rPr>
              <a:t>)</a:t>
            </a:r>
          </a:p>
          <a:p>
            <a:r>
              <a:rPr lang="en-US" altLang="ko-KR" b="1" dirty="0" smtClean="0">
                <a:solidFill>
                  <a:srgbClr val="00B050"/>
                </a:solidFill>
              </a:rPr>
              <a:t>void output(double x);                         // </a:t>
            </a:r>
            <a:r>
              <a:rPr lang="ko-KR" altLang="en-US" b="1" dirty="0" smtClean="0">
                <a:solidFill>
                  <a:srgbClr val="00B050"/>
                </a:solidFill>
              </a:rPr>
              <a:t>함수의 선언</a:t>
            </a:r>
            <a:r>
              <a:rPr lang="en-US" altLang="ko-KR" b="1" dirty="0" smtClean="0">
                <a:solidFill>
                  <a:srgbClr val="00B050"/>
                </a:solidFill>
              </a:rPr>
              <a:t>(01 </a:t>
            </a:r>
            <a:r>
              <a:rPr lang="ko-KR" altLang="en-US" b="1" dirty="0" smtClean="0">
                <a:solidFill>
                  <a:srgbClr val="00B050"/>
                </a:solidFill>
              </a:rPr>
              <a:t>형태</a:t>
            </a:r>
            <a:r>
              <a:rPr lang="en-US" altLang="ko-KR" b="1" dirty="0" smtClean="0">
                <a:solidFill>
                  <a:srgbClr val="00B050"/>
                </a:solidFill>
              </a:rPr>
              <a:t>)</a:t>
            </a:r>
          </a:p>
          <a:p>
            <a:r>
              <a:rPr lang="en-US" altLang="ko-KR" b="1" dirty="0" smtClean="0">
                <a:solidFill>
                  <a:srgbClr val="00B050"/>
                </a:solidFill>
              </a:rPr>
              <a:t>void information(void);                        // </a:t>
            </a:r>
            <a:r>
              <a:rPr lang="ko-KR" altLang="en-US" b="1" dirty="0" smtClean="0">
                <a:solidFill>
                  <a:srgbClr val="00B050"/>
                </a:solidFill>
              </a:rPr>
              <a:t>함수의 선언</a:t>
            </a:r>
            <a:r>
              <a:rPr lang="en-US" altLang="ko-KR" b="1" dirty="0" smtClean="0">
                <a:solidFill>
                  <a:srgbClr val="00B050"/>
                </a:solidFill>
              </a:rPr>
              <a:t>(00 </a:t>
            </a:r>
            <a:r>
              <a:rPr lang="ko-KR" altLang="en-US" b="1" dirty="0" smtClean="0">
                <a:solidFill>
                  <a:srgbClr val="00B050"/>
                </a:solidFill>
              </a:rPr>
              <a:t>형태</a:t>
            </a:r>
            <a:r>
              <a:rPr lang="en-US" altLang="ko-KR" b="1" dirty="0" smtClean="0">
                <a:solidFill>
                  <a:srgbClr val="00B050"/>
                </a:solidFill>
              </a:rPr>
              <a:t>)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main(void)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     double num1, num2, result;</a:t>
            </a:r>
          </a:p>
          <a:p>
            <a:r>
              <a:rPr lang="ko-KR" altLang="en-US" dirty="0" smtClean="0"/>
              <a:t>    </a:t>
            </a:r>
          </a:p>
          <a:p>
            <a:r>
              <a:rPr lang="en-US" altLang="ko-KR" dirty="0" smtClean="0"/>
              <a:t>        </a:t>
            </a:r>
            <a:r>
              <a:rPr lang="en-US" altLang="ko-KR" b="1" dirty="0" smtClean="0">
                <a:solidFill>
                  <a:srgbClr val="00B050"/>
                </a:solidFill>
              </a:rPr>
              <a:t>information( );                             // </a:t>
            </a:r>
            <a:r>
              <a:rPr lang="ko-KR" altLang="en-US" b="1" dirty="0" smtClean="0">
                <a:solidFill>
                  <a:srgbClr val="00B050"/>
                </a:solidFill>
              </a:rPr>
              <a:t>함수의 호출</a:t>
            </a:r>
            <a:r>
              <a:rPr lang="en-US" altLang="ko-KR" b="1" dirty="0" smtClean="0">
                <a:solidFill>
                  <a:srgbClr val="00B050"/>
                </a:solidFill>
              </a:rPr>
              <a:t>(00 </a:t>
            </a:r>
            <a:r>
              <a:rPr lang="ko-KR" altLang="en-US" b="1" dirty="0" smtClean="0">
                <a:solidFill>
                  <a:srgbClr val="00B050"/>
                </a:solidFill>
              </a:rPr>
              <a:t>형태</a:t>
            </a:r>
            <a:r>
              <a:rPr lang="en-US" altLang="ko-KR" b="1" dirty="0" smtClean="0">
                <a:solidFill>
                  <a:srgbClr val="00B050"/>
                </a:solidFill>
              </a:rPr>
              <a:t>)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</a:t>
            </a:r>
            <a:r>
              <a:rPr lang="ko-KR" altLang="en-US" dirty="0" smtClean="0"/>
              <a:t>첫 번째 실수 입력</a:t>
            </a:r>
            <a:r>
              <a:rPr lang="en-US" altLang="ko-KR" dirty="0" smtClean="0"/>
              <a:t>: ");</a:t>
            </a:r>
          </a:p>
          <a:p>
            <a:r>
              <a:rPr lang="en-US" altLang="ko-KR" dirty="0" smtClean="0"/>
              <a:t>        </a:t>
            </a:r>
            <a:r>
              <a:rPr lang="en-US" altLang="ko-KR" b="1" dirty="0" smtClean="0">
                <a:solidFill>
                  <a:srgbClr val="00B050"/>
                </a:solidFill>
              </a:rPr>
              <a:t>num1=input( ); </a:t>
            </a:r>
            <a:r>
              <a:rPr lang="en-US" altLang="ko-KR" dirty="0" smtClean="0"/>
              <a:t>                           </a:t>
            </a:r>
            <a:r>
              <a:rPr lang="en-US" altLang="ko-KR" b="1" dirty="0" smtClean="0">
                <a:solidFill>
                  <a:srgbClr val="00B050"/>
                </a:solidFill>
              </a:rPr>
              <a:t>// </a:t>
            </a:r>
            <a:r>
              <a:rPr lang="ko-KR" altLang="en-US" b="1" dirty="0" smtClean="0">
                <a:solidFill>
                  <a:srgbClr val="00B050"/>
                </a:solidFill>
              </a:rPr>
              <a:t>함수의 호출</a:t>
            </a:r>
            <a:r>
              <a:rPr lang="en-US" altLang="ko-KR" b="1" dirty="0" smtClean="0">
                <a:solidFill>
                  <a:srgbClr val="00B050"/>
                </a:solidFill>
              </a:rPr>
              <a:t>(10 </a:t>
            </a:r>
            <a:r>
              <a:rPr lang="ko-KR" altLang="en-US" b="1" dirty="0" smtClean="0">
                <a:solidFill>
                  <a:srgbClr val="00B050"/>
                </a:solidFill>
              </a:rPr>
              <a:t>형태</a:t>
            </a:r>
            <a:r>
              <a:rPr lang="en-US" altLang="ko-KR" b="1" dirty="0" smtClean="0">
                <a:solidFill>
                  <a:srgbClr val="00B050"/>
                </a:solidFill>
              </a:rPr>
              <a:t>)</a:t>
            </a:r>
          </a:p>
          <a:p>
            <a:r>
              <a:rPr lang="ko-KR" altLang="en-US" dirty="0" smtClean="0"/>
              <a:t>            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</a:t>
            </a:r>
            <a:r>
              <a:rPr lang="ko-KR" altLang="en-US" dirty="0" smtClean="0"/>
              <a:t>두 번째 실수 입력</a:t>
            </a:r>
            <a:r>
              <a:rPr lang="en-US" altLang="ko-KR" dirty="0" smtClean="0"/>
              <a:t>: ");</a:t>
            </a:r>
          </a:p>
          <a:p>
            <a:r>
              <a:rPr lang="en-US" altLang="ko-KR" dirty="0" smtClean="0"/>
              <a:t>        </a:t>
            </a:r>
            <a:r>
              <a:rPr lang="en-US" altLang="ko-KR" b="1" dirty="0" smtClean="0">
                <a:solidFill>
                  <a:srgbClr val="00B050"/>
                </a:solidFill>
              </a:rPr>
              <a:t>num2=input( );                            // </a:t>
            </a:r>
            <a:r>
              <a:rPr lang="ko-KR" altLang="en-US" b="1" dirty="0" smtClean="0">
                <a:solidFill>
                  <a:srgbClr val="00B050"/>
                </a:solidFill>
              </a:rPr>
              <a:t>함수의 호출</a:t>
            </a:r>
            <a:r>
              <a:rPr lang="en-US" altLang="ko-KR" b="1" dirty="0" smtClean="0">
                <a:solidFill>
                  <a:srgbClr val="00B050"/>
                </a:solidFill>
              </a:rPr>
              <a:t>(10 </a:t>
            </a:r>
            <a:r>
              <a:rPr lang="ko-KR" altLang="en-US" b="1" dirty="0" smtClean="0">
                <a:solidFill>
                  <a:srgbClr val="00B050"/>
                </a:solidFill>
              </a:rPr>
              <a:t>형태</a:t>
            </a:r>
            <a:r>
              <a:rPr lang="en-US" altLang="ko-KR" b="1" dirty="0" smtClean="0">
                <a:solidFill>
                  <a:srgbClr val="00B050"/>
                </a:solidFill>
              </a:rPr>
              <a:t>)</a:t>
            </a:r>
          </a:p>
          <a:p>
            <a:r>
              <a:rPr lang="ko-KR" altLang="en-US" dirty="0" smtClean="0"/>
              <a:t>    </a:t>
            </a:r>
          </a:p>
          <a:p>
            <a:r>
              <a:rPr lang="en-US" altLang="ko-KR" dirty="0" smtClean="0"/>
              <a:t>        </a:t>
            </a:r>
            <a:r>
              <a:rPr lang="en-US" altLang="ko-KR" b="1" dirty="0" smtClean="0">
                <a:solidFill>
                  <a:srgbClr val="00B050"/>
                </a:solidFill>
              </a:rPr>
              <a:t>result=divide(num1, num2);            // </a:t>
            </a:r>
            <a:r>
              <a:rPr lang="ko-KR" altLang="en-US" b="1" dirty="0" smtClean="0">
                <a:solidFill>
                  <a:srgbClr val="00B050"/>
                </a:solidFill>
              </a:rPr>
              <a:t>함수의 호출</a:t>
            </a:r>
            <a:r>
              <a:rPr lang="en-US" altLang="ko-KR" b="1" dirty="0" smtClean="0">
                <a:solidFill>
                  <a:srgbClr val="00B050"/>
                </a:solidFill>
              </a:rPr>
              <a:t>(11 </a:t>
            </a:r>
            <a:r>
              <a:rPr lang="ko-KR" altLang="en-US" b="1" dirty="0" smtClean="0">
                <a:solidFill>
                  <a:srgbClr val="00B050"/>
                </a:solidFill>
              </a:rPr>
              <a:t>형태</a:t>
            </a:r>
            <a:r>
              <a:rPr lang="en-US" altLang="ko-KR" b="1" dirty="0" smtClean="0">
                <a:solidFill>
                  <a:srgbClr val="00B050"/>
                </a:solidFill>
              </a:rPr>
              <a:t>)</a:t>
            </a:r>
          </a:p>
          <a:p>
            <a:r>
              <a:rPr lang="en-US" altLang="ko-KR" dirty="0" smtClean="0"/>
              <a:t>        output(result);</a:t>
            </a:r>
          </a:p>
          <a:p>
            <a:r>
              <a:rPr lang="en-US" altLang="ko-KR" dirty="0" smtClean="0"/>
              <a:t>        return 0;</a:t>
            </a:r>
          </a:p>
          <a:p>
            <a:r>
              <a:rPr lang="en-US" altLang="ko-KR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9.3 </a:t>
            </a:r>
            <a:r>
              <a:rPr lang="ko-KR" altLang="en-US" dirty="0" smtClean="0"/>
              <a:t>함수 적용 방법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(11/11)---[9-3.c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(2/2)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406" y="1164668"/>
            <a:ext cx="8929750" cy="5576911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altLang="ko-KR" b="1" dirty="0" smtClean="0">
                <a:solidFill>
                  <a:srgbClr val="00B050"/>
                </a:solidFill>
              </a:rPr>
              <a:t>double divide(double x, double y)            // </a:t>
            </a:r>
            <a:r>
              <a:rPr lang="ko-KR" altLang="en-US" b="1" dirty="0" smtClean="0">
                <a:solidFill>
                  <a:srgbClr val="00B050"/>
                </a:solidFill>
              </a:rPr>
              <a:t>함수의 정의</a:t>
            </a:r>
            <a:r>
              <a:rPr lang="en-US" altLang="ko-KR" b="1" dirty="0" smtClean="0">
                <a:solidFill>
                  <a:srgbClr val="00B050"/>
                </a:solidFill>
              </a:rPr>
              <a:t>(11 </a:t>
            </a:r>
            <a:r>
              <a:rPr lang="ko-KR" altLang="en-US" b="1" dirty="0" smtClean="0">
                <a:solidFill>
                  <a:srgbClr val="00B050"/>
                </a:solidFill>
              </a:rPr>
              <a:t>형태</a:t>
            </a:r>
            <a:r>
              <a:rPr lang="en-US" altLang="ko-KR" b="1" dirty="0" smtClean="0">
                <a:solidFill>
                  <a:srgbClr val="00B050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{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        double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;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       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=x/y;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        return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;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}</a:t>
            </a:r>
          </a:p>
          <a:p>
            <a:pPr>
              <a:lnSpc>
                <a:spcPct val="90000"/>
              </a:lnSpc>
            </a:pPr>
            <a:r>
              <a:rPr lang="en-US" altLang="ko-KR" b="1" dirty="0" smtClean="0">
                <a:solidFill>
                  <a:srgbClr val="00B050"/>
                </a:solidFill>
              </a:rPr>
              <a:t>double input(void)                                 // </a:t>
            </a:r>
            <a:r>
              <a:rPr lang="ko-KR" altLang="en-US" b="1" dirty="0" smtClean="0">
                <a:solidFill>
                  <a:srgbClr val="00B050"/>
                </a:solidFill>
              </a:rPr>
              <a:t>함수의 정의</a:t>
            </a:r>
            <a:r>
              <a:rPr lang="en-US" altLang="ko-KR" b="1" dirty="0" smtClean="0">
                <a:solidFill>
                  <a:srgbClr val="00B050"/>
                </a:solidFill>
              </a:rPr>
              <a:t>(10 </a:t>
            </a:r>
            <a:r>
              <a:rPr lang="ko-KR" altLang="en-US" b="1" dirty="0" smtClean="0">
                <a:solidFill>
                  <a:srgbClr val="00B050"/>
                </a:solidFill>
              </a:rPr>
              <a:t>형태</a:t>
            </a:r>
            <a:r>
              <a:rPr lang="en-US" altLang="ko-KR" b="1" dirty="0" smtClean="0">
                <a:solidFill>
                  <a:srgbClr val="00B050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{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        double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;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        </a:t>
            </a:r>
            <a:r>
              <a:rPr lang="en-US" altLang="ko-KR" dirty="0" err="1" smtClean="0"/>
              <a:t>scanf</a:t>
            </a:r>
            <a:r>
              <a:rPr lang="en-US" altLang="ko-KR" dirty="0" smtClean="0"/>
              <a:t>("%lf", &amp;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);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        return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;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}</a:t>
            </a:r>
          </a:p>
          <a:p>
            <a:pPr>
              <a:lnSpc>
                <a:spcPct val="90000"/>
              </a:lnSpc>
            </a:pPr>
            <a:r>
              <a:rPr lang="en-US" altLang="ko-KR" b="1" dirty="0" smtClean="0">
                <a:solidFill>
                  <a:srgbClr val="00B050"/>
                </a:solidFill>
              </a:rPr>
              <a:t>void output(double x)                             // </a:t>
            </a:r>
            <a:r>
              <a:rPr lang="ko-KR" altLang="en-US" b="1" dirty="0" smtClean="0">
                <a:solidFill>
                  <a:srgbClr val="00B050"/>
                </a:solidFill>
              </a:rPr>
              <a:t>함수의정의</a:t>
            </a:r>
            <a:r>
              <a:rPr lang="en-US" altLang="ko-KR" b="1" dirty="0" smtClean="0">
                <a:solidFill>
                  <a:srgbClr val="00B050"/>
                </a:solidFill>
              </a:rPr>
              <a:t>(01 </a:t>
            </a:r>
            <a:r>
              <a:rPr lang="ko-KR" altLang="en-US" b="1" dirty="0" smtClean="0">
                <a:solidFill>
                  <a:srgbClr val="00B050"/>
                </a:solidFill>
              </a:rPr>
              <a:t>형태</a:t>
            </a:r>
            <a:r>
              <a:rPr lang="en-US" altLang="ko-KR" b="1" dirty="0" smtClean="0">
                <a:solidFill>
                  <a:srgbClr val="00B050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{   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       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</a:t>
            </a:r>
            <a:r>
              <a:rPr lang="ko-KR" altLang="en-US" dirty="0" smtClean="0"/>
              <a:t>나눗셈 결과</a:t>
            </a:r>
            <a:r>
              <a:rPr lang="en-US" altLang="ko-KR" dirty="0" smtClean="0"/>
              <a:t>: %lf \n", x);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        return;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}</a:t>
            </a:r>
          </a:p>
          <a:p>
            <a:pPr>
              <a:lnSpc>
                <a:spcPct val="90000"/>
              </a:lnSpc>
            </a:pPr>
            <a:r>
              <a:rPr lang="en-US" altLang="ko-KR" b="1" dirty="0" smtClean="0">
                <a:solidFill>
                  <a:srgbClr val="00B050"/>
                </a:solidFill>
              </a:rPr>
              <a:t>void information(void)                            // </a:t>
            </a:r>
            <a:r>
              <a:rPr lang="ko-KR" altLang="en-US" b="1" dirty="0" smtClean="0">
                <a:solidFill>
                  <a:srgbClr val="00B050"/>
                </a:solidFill>
              </a:rPr>
              <a:t>함수의정의</a:t>
            </a:r>
            <a:r>
              <a:rPr lang="en-US" altLang="ko-KR" b="1" dirty="0" smtClean="0">
                <a:solidFill>
                  <a:srgbClr val="00B050"/>
                </a:solidFill>
              </a:rPr>
              <a:t>(00 </a:t>
            </a:r>
            <a:r>
              <a:rPr lang="ko-KR" altLang="en-US" b="1" dirty="0" smtClean="0">
                <a:solidFill>
                  <a:srgbClr val="00B050"/>
                </a:solidFill>
              </a:rPr>
              <a:t>형태</a:t>
            </a:r>
            <a:r>
              <a:rPr lang="en-US" altLang="ko-KR" b="1" dirty="0" smtClean="0">
                <a:solidFill>
                  <a:srgbClr val="00B050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{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       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("--- </a:t>
            </a:r>
            <a:r>
              <a:rPr lang="ko-KR" altLang="en-US" dirty="0" smtClean="0"/>
              <a:t>프로그램 시작 </a:t>
            </a:r>
            <a:r>
              <a:rPr lang="en-US" altLang="ko-KR" dirty="0" smtClean="0"/>
              <a:t>---\n");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        return;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0" y="3357562"/>
            <a:ext cx="9143999" cy="71438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32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9</a:t>
            </a:r>
            <a:r>
              <a:rPr kumimoji="1" lang="en-US" altLang="ko-K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.4</a:t>
            </a:r>
            <a:r>
              <a:rPr kumimoji="1" lang="en-US" altLang="ko-KR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변수의 종류와 범위</a:t>
            </a:r>
            <a:endParaRPr kumimoji="1" lang="ko-KR" altLang="en-US" sz="3200" b="1" kern="0" dirty="0" smtClean="0">
              <a:solidFill>
                <a:srgbClr val="FFFFFF"/>
              </a:solidFill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9.4 </a:t>
            </a:r>
            <a:r>
              <a:rPr lang="ko-KR" altLang="en-US" dirty="0" smtClean="0"/>
              <a:t>변수의 종류와 범위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(1/22)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지역 변수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(Local Variable)</a:t>
            </a: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전역 변수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(Global Variable)</a:t>
            </a: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정적 변수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(Static Variable)</a:t>
            </a: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외부 변수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(Extern Variable)</a:t>
            </a: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레지스터 변수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(Register Variable)</a:t>
            </a:r>
            <a:endParaRPr lang="en-US" altLang="ko-KR" dirty="0" smtClean="0"/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9.4 </a:t>
            </a:r>
            <a:r>
              <a:rPr lang="ko-KR" altLang="en-US" dirty="0" smtClean="0"/>
              <a:t>변수의 종류와 범위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(2/22)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지역 변수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(Local Variable)</a:t>
            </a:r>
          </a:p>
          <a:p>
            <a:pPr lvl="1"/>
            <a:r>
              <a:rPr lang="ko-KR" altLang="en-US" b="1" dirty="0" smtClean="0">
                <a:solidFill>
                  <a:srgbClr val="00B050"/>
                </a:solidFill>
              </a:rPr>
              <a:t>사용 범위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lvl="2"/>
            <a:r>
              <a:rPr lang="ko-KR" altLang="en-US" sz="2000" b="1" dirty="0" smtClean="0"/>
              <a:t>함수 내부에서 사용</a:t>
            </a:r>
            <a:endParaRPr lang="en-US" altLang="ko-KR" sz="2000" b="1" dirty="0" smtClean="0"/>
          </a:p>
          <a:p>
            <a:pPr lvl="2"/>
            <a:r>
              <a:rPr lang="ko-KR" altLang="en-US" sz="2000" b="1" dirty="0" smtClean="0"/>
              <a:t>조건문 또는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반복문의 중괄호</a:t>
            </a:r>
            <a:r>
              <a:rPr lang="en-US" altLang="ko-KR" sz="2000" b="1" dirty="0" smtClean="0"/>
              <a:t>({ }) </a:t>
            </a:r>
            <a:r>
              <a:rPr lang="ko-KR" altLang="en-US" sz="2000" b="1" dirty="0" smtClean="0"/>
              <a:t>내부에서 사용</a:t>
            </a:r>
            <a:endParaRPr lang="en-US" altLang="ko-KR" sz="2000" b="1" dirty="0" smtClean="0"/>
          </a:p>
          <a:p>
            <a:pPr lvl="2"/>
            <a:r>
              <a:rPr lang="ko-KR" altLang="en-US" sz="2000" b="1" dirty="0" smtClean="0"/>
              <a:t>함수의 매개 변수</a:t>
            </a:r>
            <a:r>
              <a:rPr lang="en-US" altLang="ko-KR" sz="2000" b="1" dirty="0" smtClean="0"/>
              <a:t>(Parameter) </a:t>
            </a:r>
            <a:r>
              <a:rPr lang="ko-KR" altLang="en-US" sz="2000" b="1" dirty="0" smtClean="0"/>
              <a:t>즉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함수의 입력 변수로 사용</a:t>
            </a:r>
            <a:endParaRPr lang="en-US" altLang="ko-KR" sz="2000" b="1" dirty="0" smtClean="0"/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9.4 </a:t>
            </a:r>
            <a:r>
              <a:rPr lang="ko-KR" altLang="en-US" dirty="0" smtClean="0"/>
              <a:t>변수의 종류와 범위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(3/22)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1266" name="Picture 2" descr="C:\Documents and Settings\Gubug\바탕 화면\C언어 강의자료\re_c_\PART1\Ch09_0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12776"/>
            <a:ext cx="5328592" cy="5044035"/>
          </a:xfrm>
          <a:prstGeom prst="rect">
            <a:avLst/>
          </a:prstGeom>
          <a:noFill/>
        </p:spPr>
      </p:pic>
      <p:sp>
        <p:nvSpPr>
          <p:cNvPr id="6" name="타원형 설명선 5"/>
          <p:cNvSpPr/>
          <p:nvPr/>
        </p:nvSpPr>
        <p:spPr>
          <a:xfrm>
            <a:off x="5220072" y="1844824"/>
            <a:ext cx="3635896" cy="936104"/>
          </a:xfrm>
          <a:prstGeom prst="wedgeEllipseCallout">
            <a:avLst>
              <a:gd name="adj1" fmla="val -38818"/>
              <a:gd name="adj2" fmla="val 59548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지역적으로 전혀 </a:t>
            </a: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다른 지역 변수</a:t>
            </a:r>
            <a:endParaRPr lang="ko-KR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0" y="3357562"/>
            <a:ext cx="9143999" cy="71438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32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9</a:t>
            </a:r>
            <a:r>
              <a:rPr kumimoji="1" lang="en-US" altLang="ko-K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.1</a:t>
            </a:r>
            <a:r>
              <a:rPr kumimoji="1" lang="en-US" altLang="ko-KR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32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함수란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9.4 </a:t>
            </a:r>
            <a:r>
              <a:rPr lang="ko-KR" altLang="en-US" dirty="0" smtClean="0"/>
              <a:t>변수의 종류와 범위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(4/22)---[9-5.c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None/>
            </a:pP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4282" y="1155684"/>
            <a:ext cx="8826392" cy="5632311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r>
              <a:rPr lang="en-US" altLang="ko-KR" b="1" dirty="0" smtClean="0">
                <a:solidFill>
                  <a:srgbClr val="00B050"/>
                </a:solidFill>
              </a:rPr>
              <a:t>void func_A (void);  </a:t>
            </a:r>
          </a:p>
          <a:p>
            <a:r>
              <a:rPr lang="en-US" altLang="ko-KR" b="1" dirty="0" smtClean="0">
                <a:solidFill>
                  <a:srgbClr val="00B050"/>
                </a:solidFill>
              </a:rPr>
              <a:t>                      </a:t>
            </a:r>
            <a:r>
              <a:rPr lang="ko-KR" altLang="en-US" dirty="0" smtClean="0"/>
              <a:t> 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main(void)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     </a:t>
            </a:r>
            <a:r>
              <a:rPr lang="en-US" altLang="ko-KR" b="1" dirty="0" smtClean="0">
                <a:solidFill>
                  <a:srgbClr val="00B050"/>
                </a:solidFill>
              </a:rPr>
              <a:t>int aaa=10;                          // main( ) </a:t>
            </a:r>
            <a:r>
              <a:rPr lang="ko-KR" altLang="en-US" b="1" dirty="0" smtClean="0">
                <a:solidFill>
                  <a:srgbClr val="00B050"/>
                </a:solidFill>
              </a:rPr>
              <a:t>함수의 지역변수</a:t>
            </a:r>
            <a:r>
              <a:rPr lang="en-US" altLang="ko-KR" b="1" dirty="0" err="1" smtClean="0">
                <a:solidFill>
                  <a:srgbClr val="00B050"/>
                </a:solidFill>
              </a:rPr>
              <a:t>aaa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("main( ) </a:t>
            </a:r>
            <a:r>
              <a:rPr lang="ko-KR" altLang="en-US" dirty="0" smtClean="0"/>
              <a:t>함수의 </a:t>
            </a:r>
            <a:r>
              <a:rPr lang="en-US" altLang="ko-KR" dirty="0" err="1" smtClean="0"/>
              <a:t>aaa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: %d\n", </a:t>
            </a:r>
            <a:r>
              <a:rPr lang="en-US" altLang="ko-KR" dirty="0" err="1" smtClean="0"/>
              <a:t>aaa</a:t>
            </a:r>
            <a:r>
              <a:rPr lang="en-US" altLang="ko-KR" dirty="0" smtClean="0"/>
              <a:t> );</a:t>
            </a:r>
          </a:p>
          <a:p>
            <a:r>
              <a:rPr lang="ko-KR" altLang="en-US" dirty="0" smtClean="0"/>
              <a:t>        </a:t>
            </a:r>
          </a:p>
          <a:p>
            <a:r>
              <a:rPr lang="en-US" altLang="ko-KR" b="1" dirty="0" smtClean="0">
                <a:solidFill>
                  <a:srgbClr val="00B050"/>
                </a:solidFill>
              </a:rPr>
              <a:t>        func_A( );                            </a:t>
            </a:r>
            <a:endParaRPr lang="ko-KR" altLang="en-US" b="1" dirty="0" smtClean="0">
              <a:solidFill>
                <a:srgbClr val="00B050"/>
              </a:solidFill>
            </a:endParaRPr>
          </a:p>
          <a:p>
            <a:r>
              <a:rPr lang="en-US" altLang="ko-KR" dirty="0" smtClean="0"/>
              <a:t>        return 0;</a:t>
            </a:r>
          </a:p>
          <a:p>
            <a:r>
              <a:rPr lang="en-US" altLang="ko-KR" dirty="0" smtClean="0"/>
              <a:t>}</a:t>
            </a:r>
            <a:endParaRPr lang="ko-KR" altLang="en-US" dirty="0" smtClean="0"/>
          </a:p>
          <a:p>
            <a:r>
              <a:rPr lang="en-US" altLang="ko-KR" dirty="0" smtClean="0"/>
              <a:t>void func_A(void)</a:t>
            </a:r>
            <a:endParaRPr lang="ko-KR" altLang="en-US" dirty="0" smtClean="0"/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     </a:t>
            </a:r>
            <a:r>
              <a:rPr lang="en-US" altLang="ko-KR" b="1" dirty="0" smtClean="0">
                <a:solidFill>
                  <a:srgbClr val="00B050"/>
                </a:solidFill>
              </a:rPr>
              <a:t>int aaa=20;                          // func_A( ) </a:t>
            </a:r>
            <a:r>
              <a:rPr lang="ko-KR" altLang="en-US" b="1" dirty="0" smtClean="0">
                <a:solidFill>
                  <a:srgbClr val="00B050"/>
                </a:solidFill>
              </a:rPr>
              <a:t>함수의 지역변수 </a:t>
            </a:r>
            <a:r>
              <a:rPr lang="en-US" altLang="ko-KR" b="1" dirty="0" err="1" smtClean="0">
                <a:solidFill>
                  <a:srgbClr val="00B050"/>
                </a:solidFill>
              </a:rPr>
              <a:t>aaa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r>
              <a:rPr lang="en-US" altLang="ko-KR" b="1" dirty="0" smtClean="0">
                <a:solidFill>
                  <a:srgbClr val="00B050"/>
                </a:solidFill>
              </a:rPr>
              <a:t>        int bbb=30;                         // func_A( ) </a:t>
            </a:r>
            <a:r>
              <a:rPr lang="ko-KR" altLang="en-US" b="1" dirty="0" smtClean="0">
                <a:solidFill>
                  <a:srgbClr val="00B050"/>
                </a:solidFill>
              </a:rPr>
              <a:t>함수의 지역변수 </a:t>
            </a:r>
            <a:r>
              <a:rPr lang="en-US" altLang="ko-KR" b="1" dirty="0" err="1" smtClean="0">
                <a:solidFill>
                  <a:srgbClr val="00B050"/>
                </a:solidFill>
              </a:rPr>
              <a:t>bbb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r>
              <a:rPr lang="ko-KR" altLang="en-US" dirty="0" smtClean="0"/>
              <a:t>        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func_A</a:t>
            </a:r>
            <a:r>
              <a:rPr lang="en-US" altLang="ko-KR" dirty="0" smtClean="0"/>
              <a:t>( ) </a:t>
            </a:r>
            <a:r>
              <a:rPr lang="ko-KR" altLang="en-US" dirty="0" smtClean="0"/>
              <a:t>함수의 </a:t>
            </a:r>
            <a:r>
              <a:rPr lang="en-US" altLang="ko-KR" dirty="0" err="1" smtClean="0"/>
              <a:t>aaa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: %d\n", </a:t>
            </a:r>
            <a:r>
              <a:rPr lang="en-US" altLang="ko-KR" dirty="0" err="1" smtClean="0"/>
              <a:t>aaa</a:t>
            </a:r>
            <a:r>
              <a:rPr lang="en-US" altLang="ko-KR" dirty="0" smtClean="0"/>
              <a:t> );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func_A</a:t>
            </a:r>
            <a:r>
              <a:rPr lang="en-US" altLang="ko-KR" dirty="0" smtClean="0"/>
              <a:t>( ) </a:t>
            </a:r>
            <a:r>
              <a:rPr lang="ko-KR" altLang="en-US" dirty="0" smtClean="0"/>
              <a:t>함수의 </a:t>
            </a:r>
            <a:r>
              <a:rPr lang="en-US" altLang="ko-KR" dirty="0" err="1" smtClean="0"/>
              <a:t>bbb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: %d\n", </a:t>
            </a:r>
            <a:r>
              <a:rPr lang="en-US" altLang="ko-KR" dirty="0" err="1" smtClean="0"/>
              <a:t>bbb</a:t>
            </a:r>
            <a:r>
              <a:rPr lang="en-US" altLang="ko-KR" dirty="0" smtClean="0"/>
              <a:t> );</a:t>
            </a:r>
          </a:p>
          <a:p>
            <a:r>
              <a:rPr lang="en-US" altLang="ko-KR" dirty="0" smtClean="0"/>
              <a:t>        return ;</a:t>
            </a:r>
          </a:p>
          <a:p>
            <a:r>
              <a:rPr lang="en-US" altLang="ko-KR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9.4 </a:t>
            </a:r>
            <a:r>
              <a:rPr lang="ko-KR" altLang="en-US" dirty="0" smtClean="0"/>
              <a:t>변수의 종류와 범위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(5/22)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3914214"/>
          </a:xfrm>
        </p:spPr>
        <p:txBody>
          <a:bodyPr/>
          <a:lstStyle/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3314" name="Picture 2" descr="C:\Documents and Settings\Gubug\바탕 화면\C언어 강의자료\re_c_\PART1\Ch09_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704" y="1285860"/>
            <a:ext cx="9030296" cy="358558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14348" y="5508640"/>
            <a:ext cx="7631726" cy="46166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{ }(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중괄호</a:t>
            </a:r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ko-KR" altLang="en-US" sz="2400" dirty="0" smtClean="0"/>
              <a:t>지역을 빠져나가면 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메모리가 자동으로 소멸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9.4 </a:t>
            </a:r>
            <a:r>
              <a:rPr lang="ko-KR" altLang="en-US" dirty="0" smtClean="0"/>
              <a:t>변수의 종류와 범위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(6/22)---[9-6.c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158" y="1216960"/>
            <a:ext cx="8501122" cy="5355312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main(void)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=0;</a:t>
            </a:r>
          </a:p>
          <a:p>
            <a:r>
              <a:rPr lang="en-US" altLang="ko-KR" b="1" dirty="0" smtClean="0">
                <a:solidFill>
                  <a:srgbClr val="00B050"/>
                </a:solidFill>
              </a:rPr>
              <a:t>    // int total=0;</a:t>
            </a:r>
          </a:p>
          <a:p>
            <a:r>
              <a:rPr lang="ko-KR" altLang="en-US" dirty="0" smtClean="0"/>
              <a:t>    </a:t>
            </a:r>
          </a:p>
          <a:p>
            <a:r>
              <a:rPr lang="en-US" altLang="ko-KR" dirty="0" smtClean="0"/>
              <a:t>    for(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=1;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&lt;3;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</a:t>
            </a:r>
          </a:p>
          <a:p>
            <a:r>
              <a:rPr lang="ko-KR" altLang="en-US" dirty="0" smtClean="0"/>
              <a:t>    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     </a:t>
            </a:r>
            <a:r>
              <a:rPr lang="en-US" altLang="ko-KR" b="1" dirty="0" err="1" smtClean="0">
                <a:solidFill>
                  <a:srgbClr val="00B050"/>
                </a:solidFill>
              </a:rPr>
              <a:t>int</a:t>
            </a:r>
            <a:r>
              <a:rPr lang="en-US" altLang="ko-KR" b="1" dirty="0" smtClean="0">
                <a:solidFill>
                  <a:srgbClr val="00B050"/>
                </a:solidFill>
              </a:rPr>
              <a:t> total=0;     // </a:t>
            </a:r>
            <a:r>
              <a:rPr lang="ko-KR" altLang="en-US" b="1" dirty="0" smtClean="0">
                <a:solidFill>
                  <a:srgbClr val="00B050"/>
                </a:solidFill>
              </a:rPr>
              <a:t>지역변수</a:t>
            </a:r>
            <a:r>
              <a:rPr lang="en-US" altLang="ko-KR" b="1" dirty="0" smtClean="0">
                <a:solidFill>
                  <a:srgbClr val="00B050"/>
                </a:solidFill>
              </a:rPr>
              <a:t>total </a:t>
            </a:r>
            <a:r>
              <a:rPr lang="ko-KR" altLang="en-US" b="1" dirty="0" smtClean="0">
                <a:solidFill>
                  <a:srgbClr val="00B050"/>
                </a:solidFill>
              </a:rPr>
              <a:t>선언</a:t>
            </a:r>
          </a:p>
          <a:p>
            <a:r>
              <a:rPr lang="en-US" altLang="ko-KR" dirty="0" smtClean="0"/>
              <a:t>        total=</a:t>
            </a:r>
            <a:r>
              <a:rPr lang="en-US" altLang="ko-KR" dirty="0" err="1" smtClean="0"/>
              <a:t>total+i</a:t>
            </a:r>
            <a:r>
              <a:rPr lang="en-US" altLang="ko-KR" dirty="0" smtClean="0"/>
              <a:t>;</a:t>
            </a:r>
          </a:p>
          <a:p>
            <a:r>
              <a:rPr lang="ko-KR" altLang="en-US" dirty="0" smtClean="0"/>
              <a:t>    </a:t>
            </a:r>
            <a:r>
              <a:rPr lang="en-US" altLang="ko-KR" dirty="0" smtClean="0"/>
              <a:t>}</a:t>
            </a:r>
          </a:p>
          <a:p>
            <a:r>
              <a:rPr lang="ko-KR" altLang="en-US" dirty="0" smtClean="0"/>
              <a:t>        </a:t>
            </a:r>
          </a:p>
          <a:p>
            <a:r>
              <a:rPr lang="en-US" altLang="ko-KR" dirty="0" smtClean="0"/>
              <a:t>    if(total&lt;10)        </a:t>
            </a:r>
            <a:r>
              <a:rPr lang="en-US" altLang="ko-KR" b="1" dirty="0" smtClean="0">
                <a:solidFill>
                  <a:srgbClr val="00B050"/>
                </a:solidFill>
              </a:rPr>
              <a:t>// </a:t>
            </a:r>
            <a:r>
              <a:rPr lang="ko-KR" altLang="en-US" b="1" dirty="0" smtClean="0">
                <a:solidFill>
                  <a:srgbClr val="00B050"/>
                </a:solidFill>
              </a:rPr>
              <a:t>에러발생</a:t>
            </a:r>
          </a:p>
          <a:p>
            <a:r>
              <a:rPr lang="ko-KR" altLang="en-US" dirty="0" smtClean="0"/>
              <a:t>    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("total </a:t>
            </a:r>
            <a:r>
              <a:rPr lang="ko-KR" altLang="en-US" dirty="0" smtClean="0"/>
              <a:t>값은 </a:t>
            </a:r>
            <a:r>
              <a:rPr lang="en-US" altLang="ko-KR" dirty="0" smtClean="0"/>
              <a:t>%d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.\n", total);</a:t>
            </a:r>
          </a:p>
          <a:p>
            <a:r>
              <a:rPr lang="ko-KR" altLang="en-US" dirty="0" smtClean="0"/>
              <a:t>    </a:t>
            </a:r>
            <a:r>
              <a:rPr lang="en-US" altLang="ko-KR" dirty="0" smtClean="0"/>
              <a:t>}</a:t>
            </a:r>
          </a:p>
          <a:p>
            <a:r>
              <a:rPr lang="ko-KR" altLang="en-US" dirty="0" smtClean="0"/>
              <a:t>    </a:t>
            </a:r>
          </a:p>
          <a:p>
            <a:r>
              <a:rPr lang="en-US" altLang="ko-KR" dirty="0" smtClean="0"/>
              <a:t>    return 0;</a:t>
            </a:r>
          </a:p>
          <a:p>
            <a:r>
              <a:rPr lang="en-US" altLang="ko-KR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9.4 </a:t>
            </a:r>
            <a:r>
              <a:rPr lang="ko-KR" altLang="en-US" dirty="0" smtClean="0"/>
              <a:t>변수의 종류와 범위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(7/22)---[9-7.c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 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7158" y="1643050"/>
            <a:ext cx="8501122" cy="4524315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r>
              <a:rPr lang="en-US" altLang="ko-KR" b="1" dirty="0" err="1" smtClean="0">
                <a:solidFill>
                  <a:srgbClr val="00B050"/>
                </a:solidFill>
              </a:rPr>
              <a:t>int</a:t>
            </a:r>
            <a:r>
              <a:rPr lang="en-US" altLang="ko-KR" b="1" dirty="0" smtClean="0">
                <a:solidFill>
                  <a:srgbClr val="00B050"/>
                </a:solidFill>
              </a:rPr>
              <a:t> subtract(</a:t>
            </a:r>
            <a:r>
              <a:rPr lang="en-US" altLang="ko-KR" b="1" dirty="0" err="1" smtClean="0">
                <a:solidFill>
                  <a:srgbClr val="00B050"/>
                </a:solidFill>
              </a:rPr>
              <a:t>int</a:t>
            </a:r>
            <a:r>
              <a:rPr lang="en-US" altLang="ko-KR" b="1" dirty="0" smtClean="0">
                <a:solidFill>
                  <a:srgbClr val="00B050"/>
                </a:solidFill>
              </a:rPr>
              <a:t> x, </a:t>
            </a:r>
            <a:r>
              <a:rPr lang="en-US" altLang="ko-KR" b="1" dirty="0" err="1" smtClean="0">
                <a:solidFill>
                  <a:srgbClr val="00B050"/>
                </a:solidFill>
              </a:rPr>
              <a:t>int</a:t>
            </a:r>
            <a:r>
              <a:rPr lang="en-US" altLang="ko-KR" b="1" dirty="0" smtClean="0">
                <a:solidFill>
                  <a:srgbClr val="00B050"/>
                </a:solidFill>
              </a:rPr>
              <a:t> y);                    // </a:t>
            </a:r>
            <a:r>
              <a:rPr lang="ko-KR" altLang="en-US" b="1" dirty="0" smtClean="0">
                <a:solidFill>
                  <a:srgbClr val="00B050"/>
                </a:solidFill>
              </a:rPr>
              <a:t>함수의 선언</a:t>
            </a:r>
            <a:r>
              <a:rPr lang="en-US" altLang="ko-KR" b="1" dirty="0" smtClean="0">
                <a:solidFill>
                  <a:srgbClr val="00B050"/>
                </a:solidFill>
              </a:rPr>
              <a:t>(11 </a:t>
            </a:r>
            <a:r>
              <a:rPr lang="ko-KR" altLang="en-US" b="1" dirty="0" smtClean="0">
                <a:solidFill>
                  <a:srgbClr val="00B050"/>
                </a:solidFill>
              </a:rPr>
              <a:t>형태</a:t>
            </a:r>
            <a:r>
              <a:rPr lang="en-US" altLang="ko-KR" b="1" dirty="0" smtClean="0">
                <a:solidFill>
                  <a:srgbClr val="00B050"/>
                </a:solidFill>
              </a:rPr>
              <a:t>)</a:t>
            </a:r>
          </a:p>
          <a:p>
            <a:r>
              <a:rPr lang="ko-KR" altLang="en-US" dirty="0" smtClean="0"/>
              <a:t>    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main(void)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a=5, b=3;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result=0;</a:t>
            </a:r>
          </a:p>
          <a:p>
            <a:r>
              <a:rPr lang="ko-KR" altLang="en-US" dirty="0" smtClean="0"/>
              <a:t>        </a:t>
            </a:r>
          </a:p>
          <a:p>
            <a:r>
              <a:rPr lang="en-US" altLang="ko-KR" dirty="0" smtClean="0"/>
              <a:t>        </a:t>
            </a:r>
            <a:r>
              <a:rPr lang="en-US" altLang="ko-KR" b="1" dirty="0" smtClean="0">
                <a:solidFill>
                  <a:srgbClr val="00B050"/>
                </a:solidFill>
              </a:rPr>
              <a:t>result=subtract(a, b);                // </a:t>
            </a:r>
            <a:r>
              <a:rPr lang="ko-KR" altLang="en-US" b="1" dirty="0" smtClean="0">
                <a:solidFill>
                  <a:srgbClr val="00B050"/>
                </a:solidFill>
              </a:rPr>
              <a:t>함수의 호출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</a:t>
            </a:r>
            <a:r>
              <a:rPr lang="ko-KR" altLang="en-US" dirty="0" smtClean="0"/>
              <a:t>뺄셈결과</a:t>
            </a:r>
            <a:r>
              <a:rPr lang="en-US" altLang="ko-KR" dirty="0" smtClean="0"/>
              <a:t>: %d \n", result);</a:t>
            </a:r>
          </a:p>
          <a:p>
            <a:r>
              <a:rPr lang="en-US" altLang="ko-KR" dirty="0" smtClean="0"/>
              <a:t>        return 0;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b="1" dirty="0" err="1" smtClean="0">
                <a:solidFill>
                  <a:srgbClr val="00B050"/>
                </a:solidFill>
              </a:rPr>
              <a:t>int</a:t>
            </a:r>
            <a:r>
              <a:rPr lang="en-US" altLang="ko-KR" b="1" dirty="0" smtClean="0">
                <a:solidFill>
                  <a:srgbClr val="00B050"/>
                </a:solidFill>
              </a:rPr>
              <a:t> subtract(</a:t>
            </a:r>
            <a:r>
              <a:rPr lang="en-US" altLang="ko-KR" b="1" dirty="0" err="1" smtClean="0">
                <a:solidFill>
                  <a:srgbClr val="00B050"/>
                </a:solidFill>
              </a:rPr>
              <a:t>int</a:t>
            </a:r>
            <a:r>
              <a:rPr lang="en-US" altLang="ko-KR" b="1" dirty="0" smtClean="0">
                <a:solidFill>
                  <a:srgbClr val="00B050"/>
                </a:solidFill>
              </a:rPr>
              <a:t> x, </a:t>
            </a:r>
            <a:r>
              <a:rPr lang="en-US" altLang="ko-KR" b="1" dirty="0" err="1" smtClean="0">
                <a:solidFill>
                  <a:srgbClr val="00B050"/>
                </a:solidFill>
              </a:rPr>
              <a:t>int</a:t>
            </a:r>
            <a:r>
              <a:rPr lang="en-US" altLang="ko-KR" b="1" dirty="0" smtClean="0">
                <a:solidFill>
                  <a:srgbClr val="00B050"/>
                </a:solidFill>
              </a:rPr>
              <a:t> y)                    // </a:t>
            </a:r>
            <a:r>
              <a:rPr lang="ko-KR" altLang="en-US" b="1" dirty="0" smtClean="0">
                <a:solidFill>
                  <a:srgbClr val="00B050"/>
                </a:solidFill>
              </a:rPr>
              <a:t>함수의 정의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     return x-y;</a:t>
            </a:r>
          </a:p>
          <a:p>
            <a:r>
              <a:rPr lang="en-US" altLang="ko-KR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9.4 </a:t>
            </a:r>
            <a:r>
              <a:rPr lang="ko-KR" altLang="en-US" dirty="0" smtClean="0"/>
              <a:t>변수의 종류와 범위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(8/22)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700140"/>
          </a:xfrm>
        </p:spPr>
        <p:txBody>
          <a:bodyPr/>
          <a:lstStyle/>
          <a:p>
            <a:pPr lvl="1"/>
            <a:endParaRPr lang="en-US" altLang="ko-KR" sz="700" dirty="0" smtClean="0"/>
          </a:p>
          <a:p>
            <a:pPr lvl="1"/>
            <a:endParaRPr lang="en-US" altLang="ko-KR" sz="700" dirty="0" smtClean="0"/>
          </a:p>
          <a:p>
            <a:pPr lvl="1"/>
            <a:endParaRPr lang="en-US" altLang="ko-KR" sz="700" dirty="0" smtClean="0"/>
          </a:p>
          <a:p>
            <a:pPr lvl="1"/>
            <a:endParaRPr lang="en-US" altLang="ko-KR" sz="700" dirty="0" smtClean="0"/>
          </a:p>
          <a:p>
            <a:pPr lvl="1"/>
            <a:endParaRPr lang="en-US" altLang="ko-KR" sz="700" dirty="0" smtClean="0"/>
          </a:p>
          <a:p>
            <a:pPr lvl="1"/>
            <a:endParaRPr lang="en-US" altLang="ko-KR" sz="700" dirty="0" smtClean="0"/>
          </a:p>
          <a:p>
            <a:pPr lvl="1"/>
            <a:endParaRPr lang="en-US" altLang="ko-KR" sz="700" dirty="0" smtClean="0"/>
          </a:p>
          <a:p>
            <a:pPr lvl="1"/>
            <a:endParaRPr lang="en-US" altLang="ko-KR" sz="700" dirty="0" smtClean="0"/>
          </a:p>
          <a:p>
            <a:pPr lvl="1"/>
            <a:endParaRPr lang="en-US" altLang="ko-KR" sz="700" dirty="0" smtClean="0"/>
          </a:p>
          <a:p>
            <a:pPr lvl="1"/>
            <a:endParaRPr lang="en-US" altLang="ko-KR" sz="700" dirty="0" smtClean="0"/>
          </a:p>
          <a:p>
            <a:pPr lvl="1"/>
            <a:endParaRPr lang="en-US" altLang="ko-KR" sz="700" dirty="0" smtClean="0"/>
          </a:p>
          <a:p>
            <a:pPr lvl="1"/>
            <a:endParaRPr lang="en-US" altLang="ko-KR" sz="700" dirty="0" smtClean="0"/>
          </a:p>
          <a:p>
            <a:pPr lvl="1"/>
            <a:endParaRPr lang="en-US" altLang="ko-KR" sz="700" dirty="0" smtClean="0"/>
          </a:p>
          <a:p>
            <a:pPr lvl="1"/>
            <a:endParaRPr lang="en-US" altLang="ko-KR" sz="700" dirty="0" smtClean="0"/>
          </a:p>
          <a:p>
            <a:pPr lvl="1"/>
            <a:endParaRPr lang="en-US" altLang="ko-KR" sz="700" dirty="0" smtClean="0"/>
          </a:p>
          <a:p>
            <a:pPr lvl="1"/>
            <a:endParaRPr lang="en-US" altLang="ko-KR" sz="700" dirty="0" smtClean="0"/>
          </a:p>
          <a:p>
            <a:pPr lvl="1"/>
            <a:endParaRPr lang="en-US" altLang="ko-KR" sz="700" dirty="0" smtClean="0"/>
          </a:p>
          <a:p>
            <a:pPr lvl="1"/>
            <a:endParaRPr lang="en-US" altLang="ko-KR" sz="700" dirty="0" smtClean="0"/>
          </a:p>
          <a:p>
            <a:pPr lvl="1"/>
            <a:endParaRPr lang="en-US" altLang="ko-KR" sz="700" dirty="0" smtClean="0"/>
          </a:p>
          <a:p>
            <a:pPr lvl="1"/>
            <a:endParaRPr lang="en-US" altLang="ko-KR" sz="700" dirty="0" smtClean="0"/>
          </a:p>
          <a:p>
            <a:pPr lvl="1"/>
            <a:endParaRPr lang="en-US" altLang="ko-KR" sz="700" dirty="0" smtClean="0"/>
          </a:p>
          <a:p>
            <a:pPr lvl="1"/>
            <a:endParaRPr lang="en-US" altLang="ko-KR" sz="700" dirty="0" smtClean="0"/>
          </a:p>
          <a:p>
            <a:pPr lvl="1"/>
            <a:endParaRPr lang="en-US" altLang="ko-KR" sz="700" dirty="0" smtClean="0"/>
          </a:p>
          <a:p>
            <a:pPr lvl="1"/>
            <a:endParaRPr lang="en-US" altLang="ko-KR" sz="700" dirty="0" smtClean="0"/>
          </a:p>
          <a:p>
            <a:pPr lvl="1"/>
            <a:endParaRPr lang="en-US" altLang="ko-KR" sz="700" dirty="0" smtClean="0"/>
          </a:p>
          <a:p>
            <a:pPr lvl="1"/>
            <a:endParaRPr lang="en-US" altLang="ko-KR" sz="700" dirty="0" smtClean="0"/>
          </a:p>
          <a:p>
            <a:pPr lvl="1"/>
            <a:endParaRPr lang="en-US" altLang="ko-KR" sz="700" dirty="0" smtClean="0"/>
          </a:p>
          <a:p>
            <a:pPr lvl="1"/>
            <a:endParaRPr lang="en-US" altLang="ko-KR" sz="700" dirty="0" smtClean="0"/>
          </a:p>
          <a:p>
            <a:pPr lvl="1"/>
            <a:endParaRPr lang="en-US" altLang="ko-KR" sz="700" dirty="0" smtClean="0"/>
          </a:p>
          <a:p>
            <a:pPr lvl="1"/>
            <a:endParaRPr lang="en-US" altLang="ko-KR" sz="700" dirty="0" smtClean="0"/>
          </a:p>
          <a:p>
            <a:pPr lvl="1"/>
            <a:endParaRPr lang="en-US" altLang="ko-KR" sz="700" dirty="0" smtClean="0"/>
          </a:p>
          <a:p>
            <a:pPr lvl="1"/>
            <a:endParaRPr lang="en-US" altLang="ko-KR" sz="700" dirty="0" smtClean="0"/>
          </a:p>
          <a:p>
            <a:pPr lvl="1"/>
            <a:endParaRPr lang="en-US" altLang="ko-KR" sz="700" dirty="0" smtClean="0"/>
          </a:p>
          <a:p>
            <a:pPr lvl="1"/>
            <a:endParaRPr lang="en-US" altLang="ko-KR" sz="700" dirty="0" smtClean="0"/>
          </a:p>
          <a:p>
            <a:pPr lvl="1"/>
            <a:endParaRPr lang="en-US" altLang="ko-KR" sz="700" dirty="0" smtClean="0"/>
          </a:p>
          <a:p>
            <a:pPr lvl="1"/>
            <a:endParaRPr lang="en-US" altLang="ko-KR" sz="700" dirty="0" smtClean="0"/>
          </a:p>
          <a:p>
            <a:pPr lvl="1"/>
            <a:endParaRPr lang="en-US" altLang="ko-KR" sz="700" dirty="0" smtClean="0"/>
          </a:p>
          <a:p>
            <a:pPr lvl="1"/>
            <a:endParaRPr lang="en-US" altLang="ko-KR" sz="1200" dirty="0" smtClean="0"/>
          </a:p>
        </p:txBody>
      </p:sp>
      <p:pic>
        <p:nvPicPr>
          <p:cNvPr id="15362" name="Picture 2" descr="C:\Documents and Settings\Gubug\바탕 화면\C언어 강의자료\re_c_\PART1\Ch09_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221" y="1500174"/>
            <a:ext cx="8570059" cy="47617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9.4 </a:t>
            </a:r>
            <a:r>
              <a:rPr lang="ko-KR" altLang="en-US" dirty="0" smtClean="0"/>
              <a:t>변수의 종류와 범위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(9/22)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지역 변수의 특징 정리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  <a:p>
            <a:pPr lvl="1"/>
            <a:r>
              <a:rPr lang="ko-KR" altLang="en-US" sz="2400" dirty="0" smtClean="0">
                <a:sym typeface="Wingdings" pitchFamily="2" charset="2"/>
              </a:rPr>
              <a:t>초기화를 하지 않으면 쓰레기 값이 저장됨</a:t>
            </a:r>
            <a:endParaRPr lang="en-US" altLang="ko-KR" sz="2400" dirty="0" smtClean="0">
              <a:sym typeface="Wingdings" pitchFamily="2" charset="2"/>
            </a:endParaRPr>
          </a:p>
          <a:p>
            <a:pPr lvl="1"/>
            <a:r>
              <a:rPr lang="ko-KR" altLang="en-US" sz="2400" b="1" dirty="0" smtClean="0">
                <a:solidFill>
                  <a:srgbClr val="00B050"/>
                </a:solidFill>
                <a:sym typeface="Wingdings" pitchFamily="2" charset="2"/>
              </a:rPr>
              <a:t>지역 변수의 메모리 생성 시점</a:t>
            </a:r>
            <a:r>
              <a:rPr lang="en-US" altLang="ko-KR" sz="2400" b="1" dirty="0" smtClean="0">
                <a:solidFill>
                  <a:srgbClr val="00B050"/>
                </a:solidFill>
                <a:sym typeface="Wingdings" pitchFamily="2" charset="2"/>
              </a:rPr>
              <a:t>:</a:t>
            </a:r>
            <a:r>
              <a:rPr lang="ko-KR" altLang="en-US" sz="2400" b="1" dirty="0" smtClean="0">
                <a:solidFill>
                  <a:srgbClr val="00B050"/>
                </a:solidFill>
                <a:sym typeface="Wingdings" pitchFamily="2" charset="2"/>
              </a:rPr>
              <a:t>  </a:t>
            </a:r>
            <a:r>
              <a:rPr lang="ko-KR" altLang="en-US" sz="2400" dirty="0" smtClean="0">
                <a:sym typeface="Wingdings" pitchFamily="2" charset="2"/>
              </a:rPr>
              <a:t>중괄호 내에서 초기화할 때</a:t>
            </a:r>
            <a:endParaRPr lang="en-US" altLang="ko-KR" sz="2400" dirty="0" smtClean="0">
              <a:sym typeface="Wingdings" pitchFamily="2" charset="2"/>
            </a:endParaRPr>
          </a:p>
          <a:p>
            <a:pPr lvl="1"/>
            <a:r>
              <a:rPr lang="ko-KR" altLang="en-US" sz="2400" b="1" dirty="0" smtClean="0">
                <a:solidFill>
                  <a:srgbClr val="00B050"/>
                </a:solidFill>
                <a:sym typeface="Wingdings" pitchFamily="2" charset="2"/>
              </a:rPr>
              <a:t>지역 변수의 메모리 소멸 시점</a:t>
            </a:r>
            <a:r>
              <a:rPr lang="en-US" altLang="ko-KR" sz="2400" b="1" dirty="0" smtClean="0">
                <a:solidFill>
                  <a:srgbClr val="00B050"/>
                </a:solidFill>
                <a:sym typeface="Wingdings" pitchFamily="2" charset="2"/>
              </a:rPr>
              <a:t>:</a:t>
            </a:r>
            <a:r>
              <a:rPr lang="ko-KR" altLang="en-US" sz="2400" b="1" dirty="0" smtClean="0">
                <a:solidFill>
                  <a:srgbClr val="00B050"/>
                </a:solidFill>
                <a:sym typeface="Wingdings" pitchFamily="2" charset="2"/>
              </a:rPr>
              <a:t> </a:t>
            </a:r>
            <a:r>
              <a:rPr lang="ko-KR" altLang="en-US" sz="2400" dirty="0" smtClean="0">
                <a:solidFill>
                  <a:srgbClr val="00B050"/>
                </a:solidFill>
                <a:sym typeface="Wingdings" pitchFamily="2" charset="2"/>
              </a:rPr>
              <a:t> </a:t>
            </a:r>
            <a:r>
              <a:rPr lang="ko-KR" altLang="en-US" sz="2400" dirty="0" smtClean="0">
                <a:sym typeface="Wingdings" pitchFamily="2" charset="2"/>
              </a:rPr>
              <a:t>중괄호를 탈출할 때</a:t>
            </a:r>
            <a:endParaRPr lang="en-US" altLang="ko-KR" sz="2400" dirty="0" smtClean="0">
              <a:sym typeface="Wingdings" pitchFamily="2" charset="2"/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9.4 </a:t>
            </a:r>
            <a:r>
              <a:rPr lang="ko-KR" altLang="en-US" dirty="0" smtClean="0"/>
              <a:t>변수의 종류와 범위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(10/22)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전역 변수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(Global Variable)</a:t>
            </a:r>
          </a:p>
          <a:p>
            <a:pPr lvl="1"/>
            <a:r>
              <a:rPr lang="ko-KR" altLang="en-US" b="1" dirty="0" smtClean="0">
                <a:solidFill>
                  <a:srgbClr val="00B050"/>
                </a:solidFill>
              </a:rPr>
              <a:t>사용 범위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lvl="2"/>
            <a:r>
              <a:rPr lang="ko-KR" altLang="en-US" sz="2000" b="1" dirty="0" smtClean="0"/>
              <a:t>중괄호</a:t>
            </a:r>
            <a:r>
              <a:rPr lang="en-US" altLang="ko-KR" sz="2000" b="1" dirty="0" smtClean="0"/>
              <a:t>({ })</a:t>
            </a:r>
            <a:r>
              <a:rPr lang="ko-KR" altLang="en-US" sz="2000" b="1" dirty="0" smtClean="0"/>
              <a:t> 외부에서 사용</a:t>
            </a:r>
            <a:endParaRPr lang="en-US" altLang="ko-KR" sz="2000" b="1" dirty="0" smtClean="0"/>
          </a:p>
          <a:p>
            <a:pPr lvl="2"/>
            <a:endParaRPr lang="en-US" altLang="ko-KR" sz="2000" b="1" dirty="0" smtClean="0"/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2" descr="C:\Documents and Settings\Gubug\바탕 화면\C언어 강의자료\re_c_\PART1\Ch09_12.jpg"/>
          <p:cNvPicPr>
            <a:picLocks noChangeAspect="1" noChangeArrowheads="1"/>
          </p:cNvPicPr>
          <p:nvPr/>
        </p:nvPicPr>
        <p:blipFill>
          <a:blip r:embed="rId2" cstate="print"/>
          <a:srcRect l="-844" t="-1082" r="-982" b="-1458"/>
          <a:stretch>
            <a:fillRect/>
          </a:stretch>
        </p:blipFill>
        <p:spPr bwMode="auto">
          <a:xfrm>
            <a:off x="785786" y="2643182"/>
            <a:ext cx="7203647" cy="3608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9.4 </a:t>
            </a:r>
            <a:r>
              <a:rPr lang="ko-KR" altLang="en-US" dirty="0" smtClean="0"/>
              <a:t>변수의 종류와 범위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(11/22)---[9-8.c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 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9552" y="1303015"/>
            <a:ext cx="8501122" cy="5078313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r>
              <a:rPr lang="en-US" altLang="ko-KR" b="1" dirty="0" err="1" smtClean="0">
                <a:solidFill>
                  <a:srgbClr val="00B050"/>
                </a:solidFill>
              </a:rPr>
              <a:t>int</a:t>
            </a:r>
            <a:r>
              <a:rPr lang="en-US" altLang="ko-KR" b="1" dirty="0" smtClean="0">
                <a:solidFill>
                  <a:srgbClr val="00B050"/>
                </a:solidFill>
              </a:rPr>
              <a:t> num;                        // </a:t>
            </a:r>
            <a:r>
              <a:rPr lang="ko-KR" altLang="en-US" b="1" dirty="0" smtClean="0">
                <a:solidFill>
                  <a:srgbClr val="00B050"/>
                </a:solidFill>
              </a:rPr>
              <a:t>전역변수선언</a:t>
            </a:r>
            <a:r>
              <a:rPr lang="en-US" altLang="ko-KR" b="1" dirty="0" smtClean="0">
                <a:solidFill>
                  <a:srgbClr val="00B050"/>
                </a:solidFill>
              </a:rPr>
              <a:t>, </a:t>
            </a:r>
            <a:r>
              <a:rPr lang="ko-KR" altLang="en-US" b="1" dirty="0" smtClean="0">
                <a:solidFill>
                  <a:srgbClr val="00B050"/>
                </a:solidFill>
              </a:rPr>
              <a:t>초기화하지 않아도 </a:t>
            </a:r>
            <a:r>
              <a:rPr lang="en-US" altLang="ko-KR" b="1" dirty="0" smtClean="0">
                <a:solidFill>
                  <a:srgbClr val="00B050"/>
                </a:solidFill>
              </a:rPr>
              <a:t>0 </a:t>
            </a:r>
            <a:r>
              <a:rPr lang="ko-KR" altLang="en-US" b="1" dirty="0" smtClean="0">
                <a:solidFill>
                  <a:srgbClr val="00B050"/>
                </a:solidFill>
              </a:rPr>
              <a:t>설정</a:t>
            </a:r>
          </a:p>
          <a:p>
            <a:r>
              <a:rPr lang="en-US" altLang="ko-KR" dirty="0" smtClean="0"/>
              <a:t>void grow(void);</a:t>
            </a:r>
          </a:p>
          <a:p>
            <a:r>
              <a:rPr lang="ko-KR" altLang="en-US" dirty="0" smtClean="0"/>
              <a:t>    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main(void)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     printf("</a:t>
            </a:r>
            <a:r>
              <a:rPr lang="ko-KR" altLang="en-US" dirty="0" smtClean="0"/>
              <a:t>함수 호출 전</a:t>
            </a:r>
            <a:r>
              <a:rPr lang="en-US" altLang="ko-KR" dirty="0" smtClean="0"/>
              <a:t>num : %d \n", num);    </a:t>
            </a:r>
            <a:r>
              <a:rPr lang="en-US" altLang="ko-KR" b="1" dirty="0" smtClean="0">
                <a:solidFill>
                  <a:srgbClr val="00B050"/>
                </a:solidFill>
              </a:rPr>
              <a:t>// 0 </a:t>
            </a:r>
            <a:r>
              <a:rPr lang="ko-KR" altLang="en-US" b="1" dirty="0" smtClean="0">
                <a:solidFill>
                  <a:srgbClr val="00B050"/>
                </a:solidFill>
              </a:rPr>
              <a:t>출력</a:t>
            </a:r>
          </a:p>
          <a:p>
            <a:r>
              <a:rPr lang="ko-KR" altLang="en-US" dirty="0" smtClean="0"/>
              <a:t>        </a:t>
            </a:r>
          </a:p>
          <a:p>
            <a:r>
              <a:rPr lang="en-US" altLang="ko-KR" dirty="0" smtClean="0"/>
              <a:t>        </a:t>
            </a:r>
            <a:r>
              <a:rPr lang="en-US" altLang="ko-KR" b="1" dirty="0" smtClean="0">
                <a:solidFill>
                  <a:srgbClr val="00B050"/>
                </a:solidFill>
              </a:rPr>
              <a:t>grow( );                    // </a:t>
            </a:r>
            <a:r>
              <a:rPr lang="ko-KR" altLang="en-US" b="1" dirty="0" smtClean="0">
                <a:solidFill>
                  <a:srgbClr val="00B050"/>
                </a:solidFill>
              </a:rPr>
              <a:t>함수 호출</a:t>
            </a:r>
          </a:p>
          <a:p>
            <a:r>
              <a:rPr lang="en-US" altLang="ko-KR" dirty="0" smtClean="0"/>
              <a:t>        printf("</a:t>
            </a:r>
            <a:r>
              <a:rPr lang="ko-KR" altLang="en-US" dirty="0" smtClean="0"/>
              <a:t>함수 호출 후 </a:t>
            </a:r>
            <a:r>
              <a:rPr lang="en-US" altLang="ko-KR" dirty="0" smtClean="0"/>
              <a:t>num : %d \n", num);</a:t>
            </a:r>
          </a:p>
          <a:p>
            <a:r>
              <a:rPr lang="ko-KR" altLang="en-US" dirty="0" smtClean="0"/>
              <a:t>        </a:t>
            </a:r>
          </a:p>
          <a:p>
            <a:r>
              <a:rPr lang="en-US" altLang="ko-KR" dirty="0" smtClean="0"/>
              <a:t>        return 0;</a:t>
            </a:r>
          </a:p>
          <a:p>
            <a:r>
              <a:rPr lang="en-US" altLang="ko-KR" dirty="0" smtClean="0"/>
              <a:t>}</a:t>
            </a:r>
          </a:p>
          <a:p>
            <a:r>
              <a:rPr lang="ko-KR" altLang="en-US" dirty="0" smtClean="0"/>
              <a:t>    </a:t>
            </a:r>
          </a:p>
          <a:p>
            <a:r>
              <a:rPr lang="en-US" altLang="ko-KR" dirty="0" smtClean="0"/>
              <a:t>void grow(void)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     </a:t>
            </a:r>
            <a:r>
              <a:rPr lang="en-US" altLang="ko-KR" b="1" dirty="0" smtClean="0">
                <a:solidFill>
                  <a:srgbClr val="00B050"/>
                </a:solidFill>
              </a:rPr>
              <a:t>num=60;                // </a:t>
            </a:r>
            <a:r>
              <a:rPr lang="ko-KR" altLang="en-US" b="1" dirty="0" smtClean="0">
                <a:solidFill>
                  <a:srgbClr val="00B050"/>
                </a:solidFill>
              </a:rPr>
              <a:t>전역변수 </a:t>
            </a:r>
            <a:r>
              <a:rPr lang="en-US" altLang="ko-KR" b="1" dirty="0" smtClean="0">
                <a:solidFill>
                  <a:srgbClr val="00B050"/>
                </a:solidFill>
              </a:rPr>
              <a:t>num</a:t>
            </a:r>
            <a:r>
              <a:rPr lang="ko-KR" altLang="en-US" b="1" dirty="0" smtClean="0">
                <a:solidFill>
                  <a:srgbClr val="00B050"/>
                </a:solidFill>
              </a:rPr>
              <a:t>의 값 변경</a:t>
            </a:r>
          </a:p>
          <a:p>
            <a:r>
              <a:rPr lang="en-US" altLang="ko-KR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9.4 </a:t>
            </a:r>
            <a:r>
              <a:rPr lang="ko-KR" altLang="en-US" dirty="0" smtClean="0"/>
              <a:t>변수의 종류와 범위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(12/22)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전역 변수의 특징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ko-KR" altLang="en-US" sz="2400" dirty="0" smtClean="0"/>
              <a:t>초기화를 하지 않아도 자동으로 </a:t>
            </a:r>
            <a:r>
              <a:rPr lang="en-US" altLang="ko-KR" sz="2400" dirty="0" smtClean="0"/>
              <a:t>0 </a:t>
            </a:r>
            <a:r>
              <a:rPr lang="ko-KR" altLang="en-US" sz="2400" dirty="0" smtClean="0"/>
              <a:t>설정</a:t>
            </a:r>
            <a:endParaRPr lang="en-US" altLang="ko-KR" sz="2400" dirty="0" smtClean="0"/>
          </a:p>
          <a:p>
            <a:pPr lvl="1"/>
            <a:r>
              <a:rPr lang="ko-KR" altLang="en-US" sz="2400" b="1" dirty="0" smtClean="0">
                <a:solidFill>
                  <a:srgbClr val="00B050"/>
                </a:solidFill>
              </a:rPr>
              <a:t>전역 변수의 메모리 생성 시점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: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  </a:t>
            </a:r>
            <a:r>
              <a:rPr lang="ko-KR" altLang="en-US" sz="2400" dirty="0" smtClean="0"/>
              <a:t>프로그램이 시작될 때</a:t>
            </a:r>
            <a:endParaRPr lang="en-US" altLang="ko-KR" sz="2400" dirty="0" smtClean="0"/>
          </a:p>
          <a:p>
            <a:pPr lvl="1"/>
            <a:r>
              <a:rPr lang="ko-KR" altLang="en-US" sz="2400" b="1" dirty="0" smtClean="0">
                <a:solidFill>
                  <a:srgbClr val="00B050"/>
                </a:solidFill>
              </a:rPr>
              <a:t>전역 변수의 메모리 소멸 시점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: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  </a:t>
            </a:r>
            <a:r>
              <a:rPr lang="ko-KR" altLang="en-US" sz="2400" dirty="0" smtClean="0"/>
              <a:t>프로그램이 종료될 때</a:t>
            </a:r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9.4 </a:t>
            </a:r>
            <a:r>
              <a:rPr lang="ko-KR" altLang="en-US" dirty="0" smtClean="0"/>
              <a:t>변수의 종류와 범위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(13/22)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정적 변수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(Static Variable)</a:t>
            </a:r>
          </a:p>
          <a:p>
            <a:pPr lvl="1"/>
            <a:endParaRPr lang="en-US" altLang="ko-KR" sz="2200" dirty="0" smtClean="0"/>
          </a:p>
          <a:p>
            <a:pPr lvl="1"/>
            <a:endParaRPr lang="en-US" altLang="ko-KR" sz="22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2400" b="1" dirty="0" smtClean="0"/>
              <a:t>자료형 앞에 </a:t>
            </a:r>
            <a:r>
              <a:rPr lang="en-US" altLang="ko-KR" sz="2400" b="1" dirty="0" smtClean="0"/>
              <a:t>static </a:t>
            </a:r>
            <a:r>
              <a:rPr lang="ko-KR" altLang="en-US" sz="2400" b="1" dirty="0" smtClean="0"/>
              <a:t>키워드를 붙임</a:t>
            </a:r>
            <a:endParaRPr lang="en-US" altLang="ko-KR" sz="2400" b="1" dirty="0" smtClean="0"/>
          </a:p>
          <a:p>
            <a:pPr lvl="1"/>
            <a:r>
              <a:rPr lang="ko-KR" altLang="en-US" sz="2400" b="1" dirty="0" smtClean="0"/>
              <a:t>프로그램이 종료되지 않는 한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메모리가 소멸되지 않음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pPr lvl="1"/>
            <a:r>
              <a:rPr lang="ko-KR" altLang="en-US" sz="2400" b="1" dirty="0" err="1" smtClean="0">
                <a:solidFill>
                  <a:srgbClr val="00B050"/>
                </a:solidFill>
              </a:rPr>
              <a:t>초깃값</a:t>
            </a:r>
            <a:r>
              <a:rPr lang="ko-KR" altLang="en-US" sz="2400" b="1" dirty="0" err="1" smtClean="0"/>
              <a:t>을</a:t>
            </a:r>
            <a:r>
              <a:rPr lang="ko-KR" altLang="en-US" sz="2400" b="1" dirty="0" smtClean="0"/>
              <a:t> 지정하지 않아도 자동으로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0</a:t>
            </a:r>
            <a:r>
              <a:rPr lang="ko-KR" altLang="en-US" sz="2400" b="1" dirty="0" smtClean="0"/>
              <a:t>을 가짐</a:t>
            </a:r>
            <a:endParaRPr lang="en-US" altLang="ko-KR" sz="2400" b="1" dirty="0" smtClean="0"/>
          </a:p>
          <a:p>
            <a:pPr lvl="1"/>
            <a:r>
              <a:rPr lang="ko-KR" altLang="en-US" sz="2400" b="1" dirty="0" smtClean="0"/>
              <a:t>프로그램이 시작되면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초기화</a:t>
            </a:r>
            <a:r>
              <a:rPr lang="ko-KR" altLang="en-US" sz="2400" b="1" dirty="0" smtClean="0"/>
              <a:t>는 딱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한 번만 </a:t>
            </a:r>
            <a:r>
              <a:rPr lang="ko-KR" altLang="en-US" sz="2400" b="1" dirty="0" smtClean="0"/>
              <a:t>수행</a:t>
            </a:r>
            <a:endParaRPr lang="en-US" altLang="ko-KR" sz="2400" b="1" dirty="0" smtClean="0"/>
          </a:p>
          <a:p>
            <a:endParaRPr lang="en-US" altLang="ko-KR" sz="2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059832" y="1916833"/>
            <a:ext cx="2583738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0000FF"/>
                </a:solidFill>
              </a:rPr>
              <a:t>static </a:t>
            </a:r>
            <a:r>
              <a:rPr lang="en-US" altLang="ko-KR" sz="2800" dirty="0" err="1" smtClean="0">
                <a:solidFill>
                  <a:srgbClr val="0000FF"/>
                </a:solidFill>
              </a:rPr>
              <a:t>int</a:t>
            </a:r>
            <a:r>
              <a:rPr lang="en-US" altLang="ko-KR" sz="2800" dirty="0" smtClean="0"/>
              <a:t> </a:t>
            </a:r>
            <a:r>
              <a:rPr lang="en-US" altLang="ko-KR" sz="2800" dirty="0" smtClean="0">
                <a:solidFill>
                  <a:schemeClr val="tx1"/>
                </a:solidFill>
              </a:rPr>
              <a:t>num</a:t>
            </a:r>
            <a:r>
              <a:rPr lang="en-US" altLang="ko-KR" sz="2800" dirty="0" smtClean="0"/>
              <a:t>;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890227" y="1855457"/>
            <a:ext cx="2977918" cy="70944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70014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함수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ko-KR" altLang="en-US" sz="2400" dirty="0" smtClean="0"/>
              <a:t>특정 작업을 수행하는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코드의 집합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pPr lvl="1"/>
            <a:endParaRPr lang="en-US" altLang="ko-KR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함수의 종류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ko-KR" altLang="en-US" sz="2400" b="1" dirty="0" smtClean="0">
                <a:solidFill>
                  <a:srgbClr val="00B050"/>
                </a:solidFill>
              </a:rPr>
              <a:t>표준 라이브러리 함수  </a:t>
            </a:r>
            <a:r>
              <a:rPr lang="en-US" altLang="ko-KR" sz="2400" dirty="0" smtClean="0"/>
              <a:t>C</a:t>
            </a:r>
            <a:r>
              <a:rPr lang="ko-KR" altLang="en-US" sz="2400" dirty="0" smtClean="0"/>
              <a:t> 언어에서 제공</a:t>
            </a:r>
            <a:endParaRPr lang="en-US" altLang="ko-KR" sz="2400" dirty="0" smtClean="0"/>
          </a:p>
          <a:p>
            <a:pPr lvl="1"/>
            <a:r>
              <a:rPr lang="ko-KR" altLang="en-US" sz="2400" b="1" dirty="0" smtClean="0">
                <a:solidFill>
                  <a:srgbClr val="00B050"/>
                </a:solidFill>
              </a:rPr>
              <a:t>사용자 정의 라이브러리 함수  </a:t>
            </a:r>
            <a:r>
              <a:rPr lang="ko-KR" altLang="en-US" sz="2400" dirty="0" smtClean="0"/>
              <a:t>사용자가 직접 만든 함수</a:t>
            </a:r>
            <a:endParaRPr lang="en-US" altLang="ko-KR" sz="2400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함수 사용의 장점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ko-KR" altLang="en-US" sz="2400" dirty="0" smtClean="0"/>
              <a:t>코드의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안정성</a:t>
            </a:r>
            <a:r>
              <a:rPr lang="ko-KR" altLang="en-US" sz="2400" dirty="0" smtClean="0"/>
              <a:t> 향상</a:t>
            </a:r>
            <a:endParaRPr lang="en-US" altLang="ko-KR" sz="2400" dirty="0" smtClean="0"/>
          </a:p>
          <a:p>
            <a:pPr lvl="1"/>
            <a:r>
              <a:rPr lang="ko-KR" altLang="en-US" sz="2400" b="1" dirty="0" smtClean="0">
                <a:solidFill>
                  <a:srgbClr val="00B050"/>
                </a:solidFill>
              </a:rPr>
              <a:t>에러 수정</a:t>
            </a:r>
            <a:r>
              <a:rPr lang="ko-KR" altLang="en-US" sz="2400" dirty="0" smtClean="0"/>
              <a:t>이 쉬움</a:t>
            </a:r>
            <a:endParaRPr lang="en-US" altLang="ko-KR" sz="2400" dirty="0" smtClean="0"/>
          </a:p>
          <a:p>
            <a:pPr lvl="1"/>
            <a:r>
              <a:rPr lang="ko-KR" altLang="en-US" sz="2400" b="1" dirty="0" smtClean="0">
                <a:solidFill>
                  <a:srgbClr val="00B050"/>
                </a:solidFill>
              </a:rPr>
              <a:t>재사용성</a:t>
            </a:r>
            <a:r>
              <a:rPr lang="ko-KR" altLang="en-US" sz="2400" dirty="0" smtClean="0"/>
              <a:t> 향상</a:t>
            </a:r>
            <a:endParaRPr lang="en-US" altLang="ko-KR" sz="2400" dirty="0" smtClean="0"/>
          </a:p>
          <a:p>
            <a:pPr lvl="1"/>
            <a:r>
              <a:rPr lang="ko-KR" altLang="en-US" sz="2400" b="1" dirty="0" smtClean="0">
                <a:solidFill>
                  <a:srgbClr val="00B050"/>
                </a:solidFill>
              </a:rPr>
              <a:t>복잡성↓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,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응집력↑</a:t>
            </a:r>
            <a:endParaRPr lang="en-US" altLang="ko-KR" sz="2400" b="1" dirty="0" smtClean="0">
              <a:solidFill>
                <a:srgbClr val="00B05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9.1 </a:t>
            </a:r>
            <a:r>
              <a:rPr lang="ko-KR" altLang="en-US" dirty="0" smtClean="0"/>
              <a:t>함수란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9.4 </a:t>
            </a:r>
            <a:r>
              <a:rPr lang="ko-KR" altLang="en-US" dirty="0" smtClean="0"/>
              <a:t>변수의 종류와 범위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(14/22)---[9-9.c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 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42844" y="1142984"/>
            <a:ext cx="8786874" cy="5632311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r>
              <a:rPr lang="en-US" altLang="ko-KR" b="1" dirty="0" smtClean="0">
                <a:solidFill>
                  <a:srgbClr val="00B050"/>
                </a:solidFill>
              </a:rPr>
              <a:t>void count(void);           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main(void)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     count( );            </a:t>
            </a:r>
            <a:endParaRPr lang="ko-KR" altLang="en-US" b="1" dirty="0" smtClean="0">
              <a:solidFill>
                <a:srgbClr val="00B050"/>
              </a:solidFill>
            </a:endParaRPr>
          </a:p>
          <a:p>
            <a:r>
              <a:rPr lang="en-US" altLang="ko-KR" dirty="0" smtClean="0"/>
              <a:t>        count( );            </a:t>
            </a:r>
            <a:endParaRPr lang="ko-KR" altLang="en-US" b="1" dirty="0" smtClean="0">
              <a:solidFill>
                <a:srgbClr val="00B050"/>
              </a:solidFill>
            </a:endParaRPr>
          </a:p>
          <a:p>
            <a:r>
              <a:rPr lang="en-US" altLang="ko-KR" dirty="0" smtClean="0"/>
              <a:t>        count( );            </a:t>
            </a:r>
            <a:endParaRPr lang="ko-KR" altLang="en-US" b="1" dirty="0" smtClean="0">
              <a:solidFill>
                <a:srgbClr val="00B050"/>
              </a:solidFill>
            </a:endParaRPr>
          </a:p>
          <a:p>
            <a:endParaRPr lang="ko-KR" altLang="en-US" dirty="0" smtClean="0"/>
          </a:p>
          <a:p>
            <a:r>
              <a:rPr lang="en-US" altLang="ko-KR" dirty="0" smtClean="0"/>
              <a:t>        return 0;</a:t>
            </a:r>
          </a:p>
          <a:p>
            <a:r>
              <a:rPr lang="en-US" altLang="ko-KR" dirty="0" smtClean="0"/>
              <a:t>}</a:t>
            </a:r>
            <a:endParaRPr lang="ko-KR" altLang="en-US" dirty="0" smtClean="0"/>
          </a:p>
          <a:p>
            <a:r>
              <a:rPr lang="en-US" altLang="ko-KR" dirty="0" smtClean="0"/>
              <a:t>void count(void)           </a:t>
            </a:r>
            <a:endParaRPr lang="ko-KR" altLang="en-US" b="1" dirty="0" smtClean="0">
              <a:solidFill>
                <a:srgbClr val="00B050"/>
              </a:solidFill>
            </a:endParaRP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     </a:t>
            </a:r>
            <a:r>
              <a:rPr lang="en-US" altLang="ko-KR" b="1" dirty="0" smtClean="0">
                <a:solidFill>
                  <a:srgbClr val="00B050"/>
                </a:solidFill>
              </a:rPr>
              <a:t>static int x=0;     // </a:t>
            </a:r>
            <a:r>
              <a:rPr lang="ko-KR" altLang="en-US" b="1" dirty="0" smtClean="0">
                <a:solidFill>
                  <a:srgbClr val="00B050"/>
                </a:solidFill>
              </a:rPr>
              <a:t>정적 변수</a:t>
            </a:r>
            <a:r>
              <a:rPr lang="en-US" altLang="ko-KR" b="1" dirty="0" smtClean="0">
                <a:solidFill>
                  <a:srgbClr val="00B050"/>
                </a:solidFill>
              </a:rPr>
              <a:t>, </a:t>
            </a:r>
            <a:r>
              <a:rPr lang="ko-KR" altLang="en-US" b="1" dirty="0" smtClean="0">
                <a:solidFill>
                  <a:srgbClr val="00B050"/>
                </a:solidFill>
              </a:rPr>
              <a:t>초기화를 한 번만 수행</a:t>
            </a:r>
          </a:p>
          <a:p>
            <a:r>
              <a:rPr lang="en-US" altLang="ko-KR" dirty="0" smtClean="0"/>
              <a:t>        int y=0;          </a:t>
            </a:r>
            <a:r>
              <a:rPr lang="en-US" altLang="ko-KR" b="1" dirty="0" smtClean="0">
                <a:solidFill>
                  <a:srgbClr val="00B050"/>
                </a:solidFill>
              </a:rPr>
              <a:t>    // </a:t>
            </a:r>
            <a:r>
              <a:rPr lang="ko-KR" altLang="en-US" b="1" dirty="0" smtClean="0">
                <a:solidFill>
                  <a:srgbClr val="00B050"/>
                </a:solidFill>
              </a:rPr>
              <a:t>지역 변수</a:t>
            </a:r>
            <a:r>
              <a:rPr lang="en-US" altLang="ko-KR" b="1" dirty="0" smtClean="0">
                <a:solidFill>
                  <a:srgbClr val="00B050"/>
                </a:solidFill>
              </a:rPr>
              <a:t>, </a:t>
            </a:r>
            <a:r>
              <a:rPr lang="ko-KR" altLang="en-US" b="1" dirty="0" smtClean="0">
                <a:solidFill>
                  <a:srgbClr val="00B050"/>
                </a:solidFill>
              </a:rPr>
              <a:t>초기화를 매 번 수행</a:t>
            </a:r>
          </a:p>
          <a:p>
            <a:r>
              <a:rPr lang="ko-KR" altLang="en-US" dirty="0" smtClean="0"/>
              <a:t>    </a:t>
            </a:r>
          </a:p>
          <a:p>
            <a:r>
              <a:rPr lang="en-US" altLang="ko-KR" dirty="0" smtClean="0"/>
              <a:t>        x=x+1;</a:t>
            </a:r>
          </a:p>
          <a:p>
            <a:r>
              <a:rPr lang="en-US" altLang="ko-KR" dirty="0" smtClean="0"/>
              <a:t>        y=y+1;</a:t>
            </a:r>
          </a:p>
          <a:p>
            <a:r>
              <a:rPr lang="ko-KR" altLang="en-US" dirty="0" smtClean="0"/>
              <a:t>    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("x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rgbClr val="FF0000"/>
                </a:solidFill>
              </a:rPr>
              <a:t>%d</a:t>
            </a:r>
            <a:r>
              <a:rPr lang="en-US" altLang="ko-KR" dirty="0" smtClean="0"/>
              <a:t>, y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rgbClr val="FF0000"/>
                </a:solidFill>
              </a:rPr>
              <a:t>%d </a:t>
            </a:r>
            <a:r>
              <a:rPr lang="en-US" altLang="ko-KR" dirty="0" smtClean="0"/>
              <a:t>\n", </a:t>
            </a:r>
            <a:r>
              <a:rPr lang="en-US" altLang="ko-KR" b="1" dirty="0" smtClean="0">
                <a:solidFill>
                  <a:srgbClr val="FF0000"/>
                </a:solidFill>
              </a:rPr>
              <a:t>x</a:t>
            </a:r>
            <a:r>
              <a:rPr lang="en-US" altLang="ko-KR" dirty="0" smtClean="0"/>
              <a:t>, </a:t>
            </a:r>
            <a:r>
              <a:rPr lang="en-US" altLang="ko-KR" b="1" dirty="0" smtClean="0">
                <a:solidFill>
                  <a:srgbClr val="FF0000"/>
                </a:solidFill>
              </a:rPr>
              <a:t>y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1868" y="3354173"/>
            <a:ext cx="4841737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‘</a:t>
            </a:r>
            <a:r>
              <a:rPr lang="ko-KR" altLang="en-US" dirty="0" smtClean="0"/>
              <a:t>정적 변수는 </a:t>
            </a:r>
            <a:r>
              <a:rPr lang="ko-KR" altLang="en-US" b="1" dirty="0" smtClean="0">
                <a:solidFill>
                  <a:srgbClr val="00B050"/>
                </a:solidFill>
              </a:rPr>
              <a:t>중괄호가 있는 지역</a:t>
            </a:r>
            <a:r>
              <a:rPr lang="ko-KR" altLang="en-US" dirty="0" smtClean="0"/>
              <a:t>에서 </a:t>
            </a:r>
            <a:endParaRPr lang="en-US" altLang="ko-KR" dirty="0" smtClean="0"/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전역 변수의 기능</a:t>
            </a:r>
            <a:r>
              <a:rPr lang="ko-KR" altLang="en-US" dirty="0" smtClean="0"/>
              <a:t>이 필요할 때 사용한다</a:t>
            </a:r>
            <a:r>
              <a:rPr lang="en-US" altLang="ko-KR" dirty="0" smtClean="0"/>
              <a:t>.’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4" idx="1"/>
          </p:cNvCxnSpPr>
          <p:nvPr/>
        </p:nvCxnSpPr>
        <p:spPr>
          <a:xfrm rot="10800000" flipV="1">
            <a:off x="2000232" y="3677339"/>
            <a:ext cx="1571636" cy="81984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9.4 </a:t>
            </a:r>
            <a:r>
              <a:rPr lang="ko-KR" altLang="en-US" dirty="0" smtClean="0"/>
              <a:t>변수의 종류와 범위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(15/22)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정적 변수의 특징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ko-KR" altLang="en-US" sz="2400" dirty="0" smtClean="0"/>
              <a:t>초기화를 하지 않아도 자동으로 </a:t>
            </a:r>
            <a:r>
              <a:rPr lang="en-US" altLang="ko-KR" sz="2400" dirty="0" smtClean="0"/>
              <a:t>0 </a:t>
            </a:r>
            <a:r>
              <a:rPr lang="ko-KR" altLang="en-US" sz="2400" dirty="0" smtClean="0"/>
              <a:t>설정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초기화는 한 번만 수행</a:t>
            </a:r>
            <a:endParaRPr lang="en-US" altLang="ko-KR" sz="2400" dirty="0" smtClean="0"/>
          </a:p>
          <a:p>
            <a:pPr lvl="1"/>
            <a:r>
              <a:rPr lang="ko-KR" altLang="en-US" sz="2400" b="1" dirty="0" smtClean="0">
                <a:solidFill>
                  <a:srgbClr val="00B050"/>
                </a:solidFill>
              </a:rPr>
              <a:t>정적 변수의 메모리 생성 시점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: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  </a:t>
            </a:r>
            <a:r>
              <a:rPr lang="ko-KR" altLang="en-US" sz="2400" dirty="0" smtClean="0"/>
              <a:t>중괄호 내에서 초기화될 때</a:t>
            </a:r>
            <a:endParaRPr lang="en-US" altLang="ko-KR" sz="2400" dirty="0" smtClean="0"/>
          </a:p>
          <a:p>
            <a:pPr lvl="1"/>
            <a:r>
              <a:rPr lang="ko-KR" altLang="en-US" sz="2400" b="1" dirty="0" smtClean="0">
                <a:solidFill>
                  <a:srgbClr val="00B050"/>
                </a:solidFill>
              </a:rPr>
              <a:t>정적 변수의 메모리 소멸 시점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: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  </a:t>
            </a:r>
            <a:r>
              <a:rPr lang="ko-KR" altLang="en-US" sz="2400" dirty="0" smtClean="0"/>
              <a:t>프로그램이 종료될 때</a:t>
            </a:r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9.4 </a:t>
            </a:r>
            <a:r>
              <a:rPr lang="ko-KR" altLang="en-US" dirty="0" smtClean="0"/>
              <a:t>변수의 종류와 범위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(16/22)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외부 변수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pPr lvl="1"/>
            <a:r>
              <a:rPr lang="ko-KR" altLang="en-US" sz="2400" dirty="0" smtClean="0">
                <a:latin typeface="+mj-lt"/>
              </a:rPr>
              <a:t>외부 파일에 선언된 변수를 참조하는 변수</a:t>
            </a:r>
            <a:endParaRPr lang="en-US" altLang="ko-KR" dirty="0" smtClean="0">
              <a:latin typeface="+mj-lt"/>
            </a:endParaRPr>
          </a:p>
          <a:p>
            <a:pPr lvl="1"/>
            <a:r>
              <a:rPr lang="ko-KR" altLang="en-US" sz="2400" dirty="0" smtClean="0">
                <a:latin typeface="+mj-lt"/>
              </a:rPr>
              <a:t>자료형 앞에 </a:t>
            </a:r>
            <a:r>
              <a:rPr lang="en-US" altLang="ko-KR" sz="2400" b="1" dirty="0" smtClean="0">
                <a:solidFill>
                  <a:srgbClr val="00B050"/>
                </a:solidFill>
                <a:latin typeface="+mj-lt"/>
              </a:rPr>
              <a:t>extern</a:t>
            </a:r>
            <a:r>
              <a:rPr lang="en-US" altLang="ko-KR" sz="2400" dirty="0" smtClean="0">
                <a:latin typeface="+mj-lt"/>
              </a:rPr>
              <a:t> </a:t>
            </a:r>
            <a:r>
              <a:rPr lang="ko-KR" altLang="en-US" sz="2400" dirty="0" smtClean="0">
                <a:latin typeface="+mj-lt"/>
              </a:rPr>
              <a:t>키워드를 사용</a:t>
            </a:r>
            <a:endParaRPr lang="en-US" altLang="ko-KR" sz="2400" dirty="0" smtClean="0">
              <a:latin typeface="+mj-lt"/>
            </a:endParaRPr>
          </a:p>
          <a:p>
            <a:pPr lvl="1"/>
            <a:r>
              <a:rPr lang="ko-KR" altLang="en-US" sz="2400" dirty="0" smtClean="0">
                <a:latin typeface="+mj-lt"/>
              </a:rPr>
              <a:t>다른 파일</a:t>
            </a:r>
            <a:r>
              <a:rPr lang="en-US" altLang="ko-KR" sz="2400" dirty="0" smtClean="0">
                <a:latin typeface="+mj-lt"/>
              </a:rPr>
              <a:t>(</a:t>
            </a:r>
            <a:r>
              <a:rPr lang="ko-KR" altLang="en-US" sz="2400" dirty="0" smtClean="0">
                <a:latin typeface="+mj-lt"/>
              </a:rPr>
              <a:t>외부</a:t>
            </a:r>
            <a:r>
              <a:rPr lang="en-US" altLang="ko-KR" sz="2400" dirty="0" smtClean="0">
                <a:latin typeface="+mj-lt"/>
              </a:rPr>
              <a:t>)</a:t>
            </a:r>
            <a:r>
              <a:rPr lang="ko-KR" altLang="en-US" sz="2400" dirty="0" smtClean="0">
                <a:latin typeface="+mj-lt"/>
              </a:rPr>
              <a:t>에 있는 전역 변수를 참조</a:t>
            </a:r>
            <a:endParaRPr lang="en-US" altLang="ko-KR" sz="2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9.4 </a:t>
            </a:r>
            <a:r>
              <a:rPr lang="ko-KR" altLang="en-US" dirty="0" smtClean="0"/>
              <a:t>변수의 종류와 범위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(17/22) </a:t>
            </a:r>
            <a:endParaRPr lang="ko-KR" altLang="en-US" dirty="0"/>
          </a:p>
        </p:txBody>
      </p:sp>
      <p:pic>
        <p:nvPicPr>
          <p:cNvPr id="19458" name="Picture 2" descr="C:\Documents and Settings\Gubug\바탕 화면\C언어 강의자료\re_c_\PART1\Ch09_14.jpg"/>
          <p:cNvPicPr>
            <a:picLocks noChangeAspect="1" noChangeArrowheads="1"/>
          </p:cNvPicPr>
          <p:nvPr/>
        </p:nvPicPr>
        <p:blipFill>
          <a:blip r:embed="rId2" cstate="print"/>
          <a:srcRect t="-829" r="23148" b="63510"/>
          <a:stretch>
            <a:fillRect/>
          </a:stretch>
        </p:blipFill>
        <p:spPr bwMode="auto">
          <a:xfrm>
            <a:off x="928662" y="2117466"/>
            <a:ext cx="7159779" cy="324036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9.4 </a:t>
            </a:r>
            <a:r>
              <a:rPr lang="ko-KR" altLang="en-US" dirty="0" smtClean="0"/>
              <a:t>변수의 종류와 범위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(18/22) </a:t>
            </a:r>
            <a:endParaRPr lang="ko-KR" altLang="en-US" dirty="0"/>
          </a:p>
        </p:txBody>
      </p:sp>
      <p:pic>
        <p:nvPicPr>
          <p:cNvPr id="7" name="Picture 2" descr="C:\Documents and Settings\Gubug\바탕 화면\C언어 강의자료\re_c_\PART1\Ch09_14.jpg"/>
          <p:cNvPicPr>
            <a:picLocks noChangeAspect="1" noChangeArrowheads="1"/>
          </p:cNvPicPr>
          <p:nvPr/>
        </p:nvPicPr>
        <p:blipFill>
          <a:blip r:embed="rId2" cstate="print"/>
          <a:srcRect l="-2493" t="43095" r="-2199" b="-2883"/>
          <a:stretch>
            <a:fillRect/>
          </a:stretch>
        </p:blipFill>
        <p:spPr bwMode="auto">
          <a:xfrm>
            <a:off x="323527" y="1484784"/>
            <a:ext cx="8387841" cy="446449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9.4 </a:t>
            </a:r>
            <a:r>
              <a:rPr lang="ko-KR" altLang="en-US" dirty="0" smtClean="0"/>
              <a:t>변수의 종류와 범위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(19/22)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특정 전역 변수를 외부에서 참조 못하게 하려면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?</a:t>
            </a:r>
          </a:p>
          <a:p>
            <a:pPr lvl="1"/>
            <a:r>
              <a:rPr lang="en-US" altLang="ko-KR" sz="2400" b="1" dirty="0" smtClean="0">
                <a:solidFill>
                  <a:srgbClr val="00B050"/>
                </a:solidFill>
                <a:latin typeface="+mj-lt"/>
              </a:rPr>
              <a:t>static </a:t>
            </a:r>
            <a:r>
              <a:rPr lang="ko-KR" altLang="en-US" sz="2400" dirty="0" smtClean="0">
                <a:latin typeface="+mj-lt"/>
              </a:rPr>
              <a:t>키워드를 사용</a:t>
            </a:r>
            <a:endParaRPr lang="en-US" altLang="ko-KR" sz="2400" dirty="0" smtClean="0">
              <a:latin typeface="+mj-lt"/>
            </a:endParaRPr>
          </a:p>
          <a:p>
            <a:pPr lvl="2"/>
            <a:endParaRPr lang="en-US" altLang="ko-KR" b="1" dirty="0" smtClean="0">
              <a:latin typeface="+mj-lt"/>
            </a:endParaRPr>
          </a:p>
        </p:txBody>
      </p:sp>
      <p:pic>
        <p:nvPicPr>
          <p:cNvPr id="20482" name="Picture 2" descr="C:\Documents and Settings\Gubug\바탕 화면\C언어 강의자료\re_c_\PART1\Ch09_15.jpg"/>
          <p:cNvPicPr>
            <a:picLocks noChangeAspect="1" noChangeArrowheads="1"/>
          </p:cNvPicPr>
          <p:nvPr/>
        </p:nvPicPr>
        <p:blipFill>
          <a:blip r:embed="rId2" cstate="print"/>
          <a:srcRect l="-458" t="-1381" r="21900" b="63875"/>
          <a:stretch>
            <a:fillRect/>
          </a:stretch>
        </p:blipFill>
        <p:spPr bwMode="auto">
          <a:xfrm>
            <a:off x="1187624" y="2564904"/>
            <a:ext cx="7108649" cy="316835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9.4 </a:t>
            </a:r>
            <a:r>
              <a:rPr lang="ko-KR" altLang="en-US" dirty="0" smtClean="0"/>
              <a:t>변수의 종류와 범위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(20/22)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레지스터 변수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(Register Variable)</a:t>
            </a:r>
          </a:p>
          <a:p>
            <a:pPr lvl="1"/>
            <a:r>
              <a:rPr lang="en-US" altLang="ko-KR" sz="2400" dirty="0" smtClean="0">
                <a:latin typeface="+mj-lt"/>
              </a:rPr>
              <a:t>CPU </a:t>
            </a:r>
            <a:r>
              <a:rPr lang="ko-KR" altLang="en-US" sz="2400" dirty="0" smtClean="0">
                <a:latin typeface="+mj-lt"/>
              </a:rPr>
              <a:t>내부의 레지스터에 변수를 할당하는 변수</a:t>
            </a:r>
            <a:endParaRPr lang="en-US" altLang="ko-KR" sz="2400" dirty="0" smtClean="0">
              <a:latin typeface="+mj-lt"/>
            </a:endParaRPr>
          </a:p>
          <a:p>
            <a:pPr lvl="1"/>
            <a:r>
              <a:rPr lang="ko-KR" altLang="en-US" sz="2400" b="1" dirty="0" smtClean="0">
                <a:solidFill>
                  <a:srgbClr val="00B050"/>
                </a:solidFill>
                <a:latin typeface="+mj-lt"/>
              </a:rPr>
              <a:t>처리속도가 빠름</a:t>
            </a:r>
            <a:endParaRPr lang="en-US" altLang="ko-KR" sz="2400" b="1" dirty="0" smtClean="0">
              <a:solidFill>
                <a:srgbClr val="00B050"/>
              </a:solidFill>
              <a:latin typeface="+mj-lt"/>
            </a:endParaRPr>
          </a:p>
          <a:p>
            <a:pPr lvl="2"/>
            <a:endParaRPr lang="en-US" altLang="ko-KR" dirty="0" smtClean="0">
              <a:latin typeface="+mj-lt"/>
            </a:endParaRPr>
          </a:p>
          <a:p>
            <a:pPr lvl="3"/>
            <a:endParaRPr lang="en-US" altLang="ko-KR" b="1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9.4 </a:t>
            </a:r>
            <a:r>
              <a:rPr lang="ko-KR" altLang="en-US" dirty="0" smtClean="0"/>
              <a:t>변수의 종류와 범위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(21/22)---[9-10.c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 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42844" y="1142984"/>
            <a:ext cx="8858312" cy="5632311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time.h</a:t>
            </a:r>
            <a:r>
              <a:rPr lang="en-US" altLang="ko-KR" dirty="0" smtClean="0"/>
              <a:t>&gt;                    </a:t>
            </a:r>
            <a:r>
              <a:rPr lang="en-US" altLang="ko-KR" b="1" dirty="0" smtClean="0">
                <a:solidFill>
                  <a:srgbClr val="00B050"/>
                </a:solidFill>
              </a:rPr>
              <a:t>// </a:t>
            </a:r>
            <a:r>
              <a:rPr lang="ko-KR" altLang="en-US" b="1" dirty="0" smtClean="0">
                <a:solidFill>
                  <a:srgbClr val="00B050"/>
                </a:solidFill>
              </a:rPr>
              <a:t>연산 속도 측정을 위해 </a:t>
            </a:r>
            <a:r>
              <a:rPr lang="en-US" altLang="ko-KR" b="1" dirty="0" smtClean="0">
                <a:solidFill>
                  <a:srgbClr val="00B050"/>
                </a:solidFill>
              </a:rPr>
              <a:t>clock( ) </a:t>
            </a:r>
            <a:r>
              <a:rPr lang="ko-KR" altLang="en-US" b="1" dirty="0" smtClean="0">
                <a:solidFill>
                  <a:srgbClr val="00B050"/>
                </a:solidFill>
              </a:rPr>
              <a:t>함수 사용</a:t>
            </a:r>
            <a:r>
              <a:rPr lang="ko-KR" altLang="en-US" dirty="0" smtClean="0"/>
              <a:t>    </a:t>
            </a:r>
          </a:p>
          <a:p>
            <a:r>
              <a:rPr lang="en-US" altLang="ko-KR" dirty="0" smtClean="0"/>
              <a:t>#define MAX 1000000               </a:t>
            </a:r>
            <a:r>
              <a:rPr lang="en-US" altLang="ko-KR" b="1" dirty="0" smtClean="0">
                <a:solidFill>
                  <a:srgbClr val="00B050"/>
                </a:solidFill>
              </a:rPr>
              <a:t>// </a:t>
            </a:r>
            <a:r>
              <a:rPr lang="ko-KR" altLang="en-US" b="1" dirty="0" smtClean="0">
                <a:solidFill>
                  <a:srgbClr val="00B050"/>
                </a:solidFill>
              </a:rPr>
              <a:t>백만을 상수화</a:t>
            </a:r>
          </a:p>
          <a:p>
            <a:endParaRPr lang="ko-KR" altLang="en-US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main(void)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     </a:t>
            </a:r>
            <a:r>
              <a:rPr lang="en-US" altLang="ko-KR" b="1" dirty="0" smtClean="0">
                <a:solidFill>
                  <a:srgbClr val="00B050"/>
                </a:solidFill>
              </a:rPr>
              <a:t>register int i;                  // int i;</a:t>
            </a:r>
          </a:p>
          <a:p>
            <a:r>
              <a:rPr lang="en-US" altLang="ko-KR" dirty="0" smtClean="0"/>
              <a:t>        clock_t </a:t>
            </a:r>
            <a:r>
              <a:rPr lang="en-US" altLang="ko-KR" dirty="0" err="1" smtClean="0"/>
              <a:t>startTime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endTime</a:t>
            </a:r>
            <a:r>
              <a:rPr lang="en-US" altLang="ko-KR" dirty="0" smtClean="0"/>
              <a:t>, result;    </a:t>
            </a:r>
          </a:p>
          <a:p>
            <a:r>
              <a:rPr lang="ko-KR" altLang="en-US" dirty="0" smtClean="0"/>
              <a:t>        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startTime</a:t>
            </a:r>
            <a:r>
              <a:rPr lang="en-US" altLang="ko-KR" dirty="0" smtClean="0"/>
              <a:t>=clock( );            </a:t>
            </a:r>
            <a:r>
              <a:rPr lang="en-US" altLang="ko-KR" b="1" dirty="0" smtClean="0">
                <a:solidFill>
                  <a:srgbClr val="00B050"/>
                </a:solidFill>
              </a:rPr>
              <a:t>// </a:t>
            </a:r>
            <a:r>
              <a:rPr lang="en-US" altLang="ko-KR" b="1" dirty="0" err="1" smtClean="0">
                <a:solidFill>
                  <a:srgbClr val="00B050"/>
                </a:solidFill>
              </a:rPr>
              <a:t>startTime</a:t>
            </a:r>
            <a:r>
              <a:rPr lang="en-US" altLang="ko-KR" b="1" dirty="0" smtClean="0">
                <a:solidFill>
                  <a:srgbClr val="00B050"/>
                </a:solidFill>
              </a:rPr>
              <a:t> : </a:t>
            </a:r>
            <a:r>
              <a:rPr lang="ko-KR" altLang="en-US" b="1" dirty="0" smtClean="0">
                <a:solidFill>
                  <a:srgbClr val="00B050"/>
                </a:solidFill>
              </a:rPr>
              <a:t>측정 시작</a:t>
            </a:r>
          </a:p>
          <a:p>
            <a:r>
              <a:rPr lang="nn-NO" altLang="ko-KR" dirty="0" smtClean="0"/>
              <a:t>         for (i=0; i&lt;=MAX; i++)</a:t>
            </a:r>
            <a:endParaRPr lang="ko-KR" altLang="en-US" b="1" dirty="0" smtClean="0">
              <a:solidFill>
                <a:srgbClr val="00B050"/>
              </a:solidFill>
            </a:endParaRPr>
          </a:p>
          <a:p>
            <a:r>
              <a:rPr lang="ko-KR" altLang="en-US" dirty="0" smtClean="0"/>
              <a:t>         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         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("%d\n",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);</a:t>
            </a:r>
          </a:p>
          <a:p>
            <a:r>
              <a:rPr lang="ko-KR" altLang="en-US" dirty="0" smtClean="0"/>
              <a:t>         </a:t>
            </a:r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         </a:t>
            </a:r>
            <a:r>
              <a:rPr lang="en-US" altLang="ko-KR" dirty="0" err="1" smtClean="0"/>
              <a:t>endTime</a:t>
            </a:r>
            <a:r>
              <a:rPr lang="en-US" altLang="ko-KR" dirty="0" smtClean="0"/>
              <a:t>=clock( );            </a:t>
            </a:r>
            <a:r>
              <a:rPr lang="en-US" altLang="ko-KR" b="1" dirty="0" smtClean="0">
                <a:solidFill>
                  <a:srgbClr val="00B050"/>
                </a:solidFill>
              </a:rPr>
              <a:t>// </a:t>
            </a:r>
            <a:r>
              <a:rPr lang="en-US" altLang="ko-KR" b="1" dirty="0" err="1" smtClean="0">
                <a:solidFill>
                  <a:srgbClr val="00B050"/>
                </a:solidFill>
              </a:rPr>
              <a:t>endTime</a:t>
            </a:r>
            <a:r>
              <a:rPr lang="en-US" altLang="ko-KR" b="1" dirty="0" smtClean="0">
                <a:solidFill>
                  <a:srgbClr val="00B050"/>
                </a:solidFill>
              </a:rPr>
              <a:t> : </a:t>
            </a:r>
            <a:r>
              <a:rPr lang="ko-KR" altLang="en-US" b="1" dirty="0" smtClean="0">
                <a:solidFill>
                  <a:srgbClr val="00B050"/>
                </a:solidFill>
              </a:rPr>
              <a:t>측정 완료</a:t>
            </a:r>
          </a:p>
          <a:p>
            <a:r>
              <a:rPr lang="ko-KR" altLang="en-US" dirty="0" smtClean="0"/>
              <a:t>         </a:t>
            </a:r>
          </a:p>
          <a:p>
            <a:r>
              <a:rPr lang="en-US" altLang="ko-KR" dirty="0" smtClean="0"/>
              <a:t>        result=</a:t>
            </a:r>
            <a:r>
              <a:rPr lang="en-US" altLang="ko-KR" dirty="0" err="1" smtClean="0"/>
              <a:t>endTime-startTime</a:t>
            </a:r>
            <a:r>
              <a:rPr lang="en-US" altLang="ko-KR" dirty="0" smtClean="0"/>
              <a:t>;  </a:t>
            </a:r>
            <a:r>
              <a:rPr lang="en-US" altLang="ko-KR" b="1" dirty="0" smtClean="0">
                <a:solidFill>
                  <a:srgbClr val="00B050"/>
                </a:solidFill>
              </a:rPr>
              <a:t>// </a:t>
            </a:r>
            <a:r>
              <a:rPr lang="ko-KR" altLang="en-US" b="1" dirty="0" smtClean="0">
                <a:solidFill>
                  <a:srgbClr val="00B050"/>
                </a:solidFill>
              </a:rPr>
              <a:t>연산 속도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</a:t>
            </a:r>
            <a:r>
              <a:rPr lang="ko-KR" altLang="en-US" dirty="0" smtClean="0"/>
              <a:t>레지스터 변수 속도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rgbClr val="FF0000"/>
                </a:solidFill>
              </a:rPr>
              <a:t>%lf</a:t>
            </a:r>
            <a:r>
              <a:rPr lang="ko-KR" altLang="en-US" dirty="0" smtClean="0"/>
              <a:t>초 </a:t>
            </a:r>
            <a:r>
              <a:rPr lang="en-US" altLang="ko-KR" dirty="0" smtClean="0"/>
              <a:t>\n", </a:t>
            </a:r>
            <a:r>
              <a:rPr lang="en-US" altLang="ko-KR" b="1" dirty="0" smtClean="0">
                <a:solidFill>
                  <a:srgbClr val="FF0000"/>
                </a:solidFill>
              </a:rPr>
              <a:t>(double)result/1000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        return 0;</a:t>
            </a:r>
          </a:p>
          <a:p>
            <a:r>
              <a:rPr lang="en-US" altLang="ko-KR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9.4 </a:t>
            </a:r>
            <a:r>
              <a:rPr lang="ko-KR" altLang="en-US" dirty="0" smtClean="0"/>
              <a:t>변수의 종류와 범위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(22/22)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sym typeface="Wingdings" pitchFamily="2" charset="2"/>
              </a:rPr>
              <a:t>프로세스의 메모리 구조</a:t>
            </a:r>
            <a:endParaRPr lang="en-US" altLang="ko-KR" sz="2800" b="1" dirty="0" smtClean="0">
              <a:solidFill>
                <a:schemeClr val="accent6">
                  <a:lumMod val="75000"/>
                </a:schemeClr>
              </a:solidFill>
              <a:latin typeface="+mj-lt"/>
              <a:sym typeface="Wingdings" pitchFamily="2" charset="2"/>
            </a:endParaRPr>
          </a:p>
          <a:p>
            <a:pPr lvl="1"/>
            <a:r>
              <a:rPr lang="ko-KR" altLang="en-US" sz="2200" b="1" dirty="0" smtClean="0">
                <a:solidFill>
                  <a:srgbClr val="00B050"/>
                </a:solidFill>
                <a:latin typeface="+mj-lt"/>
              </a:rPr>
              <a:t>코드 영역</a:t>
            </a:r>
            <a:r>
              <a:rPr lang="ko-KR" altLang="en-US" sz="2200" dirty="0" smtClean="0">
                <a:latin typeface="+mj-lt"/>
              </a:rPr>
              <a:t> </a:t>
            </a:r>
            <a:r>
              <a:rPr lang="en-US" altLang="ko-KR" sz="2200" dirty="0" smtClean="0">
                <a:latin typeface="+mj-lt"/>
              </a:rPr>
              <a:t>: </a:t>
            </a:r>
            <a:r>
              <a:rPr lang="ko-KR" altLang="en-US" sz="2200" dirty="0" smtClean="0">
                <a:latin typeface="+mj-lt"/>
              </a:rPr>
              <a:t>프로그램의 </a:t>
            </a:r>
            <a:r>
              <a:rPr lang="ko-KR" altLang="en-US" sz="22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실행 코드 </a:t>
            </a:r>
            <a:r>
              <a:rPr lang="ko-KR" altLang="en-US" sz="2200" dirty="0" smtClean="0">
                <a:latin typeface="+mj-lt"/>
              </a:rPr>
              <a:t>또는</a:t>
            </a:r>
            <a:r>
              <a:rPr lang="en-US" altLang="ko-KR" sz="2200" dirty="0" smtClean="0">
                <a:latin typeface="+mj-lt"/>
              </a:rPr>
              <a:t/>
            </a:r>
            <a:br>
              <a:rPr lang="en-US" altLang="ko-KR" sz="2200" dirty="0" smtClean="0">
                <a:latin typeface="+mj-lt"/>
              </a:rPr>
            </a:br>
            <a:r>
              <a:rPr lang="en-US" altLang="ko-KR" sz="2200" dirty="0" smtClean="0">
                <a:latin typeface="+mj-lt"/>
              </a:rPr>
              <a:t>               </a:t>
            </a:r>
            <a:r>
              <a:rPr lang="ko-KR" altLang="en-US" sz="22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함수</a:t>
            </a:r>
            <a:r>
              <a:rPr lang="ko-KR" altLang="en-US" sz="2200" dirty="0" smtClean="0">
                <a:latin typeface="+mj-lt"/>
              </a:rPr>
              <a:t>들이 저장되는 영역</a:t>
            </a:r>
            <a:endParaRPr lang="en-US" altLang="ko-KR" sz="2200" dirty="0" smtClean="0">
              <a:latin typeface="+mj-lt"/>
            </a:endParaRPr>
          </a:p>
          <a:p>
            <a:pPr lvl="1"/>
            <a:endParaRPr lang="en-US" altLang="ko-KR" sz="2200" dirty="0" smtClean="0">
              <a:latin typeface="+mj-lt"/>
            </a:endParaRPr>
          </a:p>
          <a:p>
            <a:pPr lvl="1"/>
            <a:r>
              <a:rPr lang="ko-KR" altLang="en-US" sz="2200" b="1" dirty="0" err="1" smtClean="0">
                <a:solidFill>
                  <a:srgbClr val="00B050"/>
                </a:solidFill>
                <a:latin typeface="+mj-lt"/>
              </a:rPr>
              <a:t>스택</a:t>
            </a:r>
            <a:r>
              <a:rPr lang="ko-KR" altLang="en-US" sz="2200" b="1" dirty="0" smtClean="0">
                <a:solidFill>
                  <a:srgbClr val="00B050"/>
                </a:solidFill>
                <a:latin typeface="+mj-lt"/>
              </a:rPr>
              <a:t> 영역 </a:t>
            </a:r>
            <a:r>
              <a:rPr lang="en-US" altLang="ko-KR" sz="2200" dirty="0" smtClean="0">
                <a:latin typeface="+mj-lt"/>
              </a:rPr>
              <a:t>: </a:t>
            </a:r>
            <a:r>
              <a:rPr lang="ko-KR" altLang="en-US" sz="22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매개 변수</a:t>
            </a:r>
            <a:r>
              <a:rPr lang="en-US" altLang="ko-KR" sz="22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 </a:t>
            </a:r>
            <a:r>
              <a:rPr lang="ko-KR" altLang="en-US" sz="22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및 중괄호</a:t>
            </a:r>
            <a:r>
              <a:rPr lang="en-US" altLang="ko-KR" sz="22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(</a:t>
            </a:r>
            <a:r>
              <a:rPr lang="ko-KR" altLang="en-US" sz="22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블록</a:t>
            </a:r>
            <a:r>
              <a:rPr lang="en-US" altLang="ko-KR" sz="22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) </a:t>
            </a:r>
            <a:br>
              <a:rPr lang="en-US" altLang="ko-KR" sz="22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</a:br>
            <a:r>
              <a:rPr lang="en-US" altLang="ko-KR" sz="22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               </a:t>
            </a:r>
            <a:r>
              <a:rPr lang="ko-KR" altLang="en-US" sz="22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내부에 정의된 변수</a:t>
            </a:r>
            <a:r>
              <a:rPr lang="ko-KR" altLang="en-US" sz="2200" dirty="0" smtClean="0">
                <a:latin typeface="+mj-lt"/>
              </a:rPr>
              <a:t>들이 </a:t>
            </a:r>
            <a:r>
              <a:rPr lang="en-US" altLang="ko-KR" sz="2200" dirty="0" smtClean="0">
                <a:latin typeface="+mj-lt"/>
              </a:rPr>
              <a:t/>
            </a:r>
            <a:br>
              <a:rPr lang="en-US" altLang="ko-KR" sz="2200" dirty="0" smtClean="0">
                <a:latin typeface="+mj-lt"/>
              </a:rPr>
            </a:br>
            <a:r>
              <a:rPr lang="en-US" altLang="ko-KR" sz="2200" dirty="0" smtClean="0">
                <a:latin typeface="+mj-lt"/>
              </a:rPr>
              <a:t>               </a:t>
            </a:r>
            <a:r>
              <a:rPr lang="ko-KR" altLang="en-US" sz="2200" dirty="0" smtClean="0">
                <a:latin typeface="+mj-lt"/>
              </a:rPr>
              <a:t>저장되는 영역</a:t>
            </a:r>
            <a:endParaRPr lang="en-US" altLang="ko-KR" sz="2200" dirty="0" smtClean="0">
              <a:latin typeface="+mj-lt"/>
            </a:endParaRPr>
          </a:p>
          <a:p>
            <a:pPr lvl="1"/>
            <a:endParaRPr lang="en-US" altLang="ko-KR" sz="2200" dirty="0" smtClean="0">
              <a:latin typeface="+mj-lt"/>
            </a:endParaRPr>
          </a:p>
          <a:p>
            <a:pPr lvl="1"/>
            <a:r>
              <a:rPr lang="ko-KR" altLang="en-US" sz="2200" b="1" dirty="0" smtClean="0">
                <a:solidFill>
                  <a:srgbClr val="00B050"/>
                </a:solidFill>
                <a:latin typeface="+mj-lt"/>
              </a:rPr>
              <a:t>데이터 영역 </a:t>
            </a:r>
            <a:r>
              <a:rPr lang="en-US" altLang="ko-KR" sz="2200" dirty="0" smtClean="0">
                <a:latin typeface="+mj-lt"/>
              </a:rPr>
              <a:t>: </a:t>
            </a:r>
            <a:r>
              <a:rPr lang="ko-KR" altLang="en-US" sz="22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전역 변수</a:t>
            </a:r>
            <a:r>
              <a:rPr lang="ko-KR" altLang="en-US" sz="2200" dirty="0" smtClean="0">
                <a:latin typeface="+mj-lt"/>
              </a:rPr>
              <a:t>와 </a:t>
            </a:r>
            <a:r>
              <a:rPr lang="ko-KR" altLang="en-US" sz="22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정적 변수</a:t>
            </a:r>
            <a:r>
              <a:rPr lang="ko-KR" altLang="en-US" sz="2200" dirty="0" smtClean="0">
                <a:latin typeface="+mj-lt"/>
              </a:rPr>
              <a:t>들이 </a:t>
            </a:r>
            <a:r>
              <a:rPr lang="en-US" altLang="ko-KR" sz="2200" dirty="0" smtClean="0">
                <a:latin typeface="+mj-lt"/>
              </a:rPr>
              <a:t/>
            </a:r>
            <a:br>
              <a:rPr lang="en-US" altLang="ko-KR" sz="2200" dirty="0" smtClean="0">
                <a:latin typeface="+mj-lt"/>
              </a:rPr>
            </a:br>
            <a:r>
              <a:rPr lang="en-US" altLang="ko-KR" sz="2200" dirty="0" smtClean="0">
                <a:latin typeface="+mj-lt"/>
              </a:rPr>
              <a:t>                  </a:t>
            </a:r>
            <a:r>
              <a:rPr lang="ko-KR" altLang="en-US" sz="2200" dirty="0" smtClean="0">
                <a:latin typeface="+mj-lt"/>
              </a:rPr>
              <a:t>저장되는 영역</a:t>
            </a:r>
            <a:endParaRPr lang="en-US" altLang="ko-KR" sz="2200" dirty="0" smtClean="0">
              <a:latin typeface="+mj-lt"/>
            </a:endParaRPr>
          </a:p>
          <a:p>
            <a:pPr lvl="1"/>
            <a:endParaRPr lang="en-US" altLang="ko-KR" sz="2200" dirty="0" smtClean="0">
              <a:latin typeface="+mj-lt"/>
            </a:endParaRPr>
          </a:p>
          <a:p>
            <a:pPr lvl="1"/>
            <a:r>
              <a:rPr lang="ko-KR" altLang="en-US" sz="2200" b="1" dirty="0" err="1" smtClean="0">
                <a:solidFill>
                  <a:srgbClr val="00B050"/>
                </a:solidFill>
                <a:latin typeface="+mj-lt"/>
              </a:rPr>
              <a:t>힙</a:t>
            </a:r>
            <a:r>
              <a:rPr lang="ko-KR" altLang="en-US" sz="2200" b="1" dirty="0" smtClean="0">
                <a:solidFill>
                  <a:srgbClr val="00B050"/>
                </a:solidFill>
                <a:latin typeface="+mj-lt"/>
              </a:rPr>
              <a:t> 영역 </a:t>
            </a:r>
            <a:r>
              <a:rPr lang="en-US" altLang="ko-KR" sz="2200" b="1" dirty="0" smtClean="0">
                <a:latin typeface="+mj-lt"/>
              </a:rPr>
              <a:t>: </a:t>
            </a:r>
            <a:r>
              <a:rPr lang="ko-KR" altLang="en-US" sz="22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동적으로 메모리 할당하는 </a:t>
            </a:r>
            <a:r>
              <a:rPr lang="en-US" altLang="ko-KR" sz="22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/>
            </a:r>
            <a:br>
              <a:rPr lang="en-US" altLang="ko-KR" sz="22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</a:br>
            <a:r>
              <a:rPr lang="en-US" altLang="ko-KR" sz="22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            </a:t>
            </a:r>
            <a:r>
              <a:rPr lang="ko-KR" altLang="en-US" sz="22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변수</a:t>
            </a:r>
            <a:r>
              <a:rPr lang="ko-KR" altLang="en-US" sz="2200" dirty="0" smtClean="0">
                <a:latin typeface="+mj-lt"/>
              </a:rPr>
              <a:t>들이 저장되는 영역</a:t>
            </a:r>
            <a:endParaRPr lang="en-US" altLang="ko-KR" sz="2200" dirty="0" smtClean="0">
              <a:latin typeface="+mj-lt"/>
            </a:endParaRPr>
          </a:p>
          <a:p>
            <a:pPr lvl="3"/>
            <a:endParaRPr lang="en-US" altLang="ko-KR" b="1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22530" name="Picture 2" descr="C:\Documents and Settings\Gubug\바탕 화면\C언어 강의자료\re_c_\PART1\Ch09_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1700808"/>
            <a:ext cx="2614008" cy="42484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0" y="3357562"/>
            <a:ext cx="9143999" cy="71438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32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9</a:t>
            </a:r>
            <a:r>
              <a:rPr kumimoji="1" lang="en-US" altLang="ko-K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.5</a:t>
            </a:r>
            <a:r>
              <a:rPr kumimoji="1" lang="en-US" altLang="ko-KR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재귀 함수</a:t>
            </a:r>
            <a:endParaRPr kumimoji="1" lang="ko-KR" altLang="en-US" sz="3200" b="1" kern="0" dirty="0" smtClean="0">
              <a:solidFill>
                <a:srgbClr val="FFFFFF"/>
              </a:solidFill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0" y="3357562"/>
            <a:ext cx="9143999" cy="71438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32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9</a:t>
            </a:r>
            <a:r>
              <a:rPr kumimoji="1" lang="en-US" altLang="ko-K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.2</a:t>
            </a:r>
            <a:r>
              <a:rPr kumimoji="1" lang="en-US" altLang="ko-KR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다양한 형태의 함수들</a:t>
            </a:r>
            <a:endParaRPr kumimoji="1" lang="ko-KR" altLang="en-US" sz="3200" b="1" kern="0" dirty="0" smtClean="0">
              <a:solidFill>
                <a:srgbClr val="FFFFFF"/>
              </a:solidFill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9.5 </a:t>
            </a:r>
            <a:r>
              <a:rPr lang="ko-KR" altLang="en-US" dirty="0" smtClean="0"/>
              <a:t>재귀 함수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(1/5)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재귀 함수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(Recursive Function)</a:t>
            </a:r>
          </a:p>
          <a:p>
            <a:pPr lvl="1"/>
            <a:r>
              <a:rPr lang="ko-KR" altLang="en-US" sz="2400" dirty="0" smtClean="0"/>
              <a:t>함수 내에서 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자기 자신을 호출</a:t>
            </a:r>
            <a:r>
              <a:rPr lang="ko-KR" altLang="en-US" sz="2400" dirty="0" smtClean="0"/>
              <a:t>하는 함수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재귀 호출</a:t>
            </a:r>
            <a:r>
              <a:rPr lang="en-US" altLang="ko-KR" sz="2400" dirty="0" smtClean="0"/>
              <a:t>(Recursive Call) : </a:t>
            </a:r>
            <a:r>
              <a:rPr lang="ko-KR" altLang="en-US" sz="2400" dirty="0" smtClean="0"/>
              <a:t>자기 자신을 호출하는 행위</a:t>
            </a:r>
            <a:endParaRPr lang="en-US" altLang="ko-KR" sz="2400" dirty="0" smtClean="0"/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재귀 호출의 문제점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ko-KR" altLang="en-US" sz="2400" dirty="0" smtClean="0"/>
              <a:t>시간과 메모리 공간의 효율이 저하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 </a:t>
            </a:r>
            <a:r>
              <a:rPr lang="en-US" altLang="ko-KR" sz="2400" dirty="0" smtClean="0">
                <a:sym typeface="Wingdings" pitchFamily="2" charset="2"/>
              </a:rPr>
              <a:t> </a:t>
            </a:r>
            <a:r>
              <a:rPr lang="ko-KR" altLang="en-US" sz="2400" dirty="0" smtClean="0">
                <a:sym typeface="Wingdings" pitchFamily="2" charset="2"/>
              </a:rPr>
              <a:t>개발에 신중해야 함</a:t>
            </a:r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9.5 </a:t>
            </a:r>
            <a:r>
              <a:rPr lang="ko-KR" altLang="en-US" dirty="0" smtClean="0"/>
              <a:t>재귀 함수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(2/5)---[9-11.c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7158" y="1643050"/>
            <a:ext cx="8501122" cy="4401205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#include &lt;</a:t>
            </a:r>
            <a:r>
              <a:rPr lang="en-US" altLang="ko-KR" sz="2000" dirty="0" err="1" smtClean="0"/>
              <a:t>stdio.h</a:t>
            </a:r>
            <a:r>
              <a:rPr lang="en-US" altLang="ko-KR" sz="2000" dirty="0" smtClean="0"/>
              <a:t>&gt;</a:t>
            </a:r>
          </a:p>
          <a:p>
            <a:r>
              <a:rPr lang="en-US" altLang="ko-KR" sz="2000" dirty="0" smtClean="0"/>
              <a:t>void </a:t>
            </a:r>
            <a:r>
              <a:rPr lang="en-US" altLang="ko-KR" sz="2000" dirty="0" err="1" smtClean="0"/>
              <a:t>self_service</a:t>
            </a:r>
            <a:r>
              <a:rPr lang="en-US" altLang="ko-KR" sz="2000" dirty="0" smtClean="0"/>
              <a:t>(void);                // </a:t>
            </a:r>
            <a:r>
              <a:rPr lang="ko-KR" altLang="en-US" sz="2000" dirty="0" smtClean="0"/>
              <a:t>함수의 선언</a:t>
            </a:r>
            <a:r>
              <a:rPr lang="en-US" altLang="ko-KR" sz="2000" dirty="0" smtClean="0"/>
              <a:t>(00 </a:t>
            </a:r>
            <a:r>
              <a:rPr lang="ko-KR" altLang="en-US" sz="2000" dirty="0" smtClean="0"/>
              <a:t>형태</a:t>
            </a:r>
            <a:r>
              <a:rPr lang="en-US" altLang="ko-KR" sz="2000" dirty="0" smtClean="0"/>
              <a:t>)</a:t>
            </a:r>
          </a:p>
          <a:p>
            <a:r>
              <a:rPr lang="ko-KR" altLang="en-US" sz="2000" dirty="0" smtClean="0"/>
              <a:t>    </a:t>
            </a:r>
          </a:p>
          <a:p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main(void)</a:t>
            </a:r>
          </a:p>
          <a:p>
            <a:r>
              <a:rPr lang="en-US" altLang="ko-KR" sz="2000" dirty="0" smtClean="0"/>
              <a:t>{</a:t>
            </a:r>
          </a:p>
          <a:p>
            <a:r>
              <a:rPr lang="en-US" altLang="ko-KR" sz="2000" b="1" dirty="0" smtClean="0"/>
              <a:t>        self_service( );                  // </a:t>
            </a:r>
            <a:r>
              <a:rPr lang="ko-KR" altLang="en-US" sz="2000" b="1" dirty="0" smtClean="0"/>
              <a:t>함수의 호출</a:t>
            </a:r>
          </a:p>
          <a:p>
            <a:r>
              <a:rPr lang="en-US" altLang="ko-KR" sz="2000" dirty="0" smtClean="0"/>
              <a:t>        return 0;</a:t>
            </a:r>
          </a:p>
          <a:p>
            <a:r>
              <a:rPr lang="en-US" altLang="ko-KR" sz="2000" dirty="0" smtClean="0"/>
              <a:t>}</a:t>
            </a:r>
          </a:p>
          <a:p>
            <a:r>
              <a:rPr lang="ko-KR" altLang="en-US" sz="2000" dirty="0" smtClean="0"/>
              <a:t>    </a:t>
            </a:r>
          </a:p>
          <a:p>
            <a:r>
              <a:rPr lang="en-US" altLang="ko-KR" sz="2000" dirty="0" smtClean="0"/>
              <a:t>void self_service(void)                 // </a:t>
            </a:r>
            <a:r>
              <a:rPr lang="ko-KR" altLang="en-US" sz="2000" dirty="0" smtClean="0"/>
              <a:t>함수의 정의</a:t>
            </a:r>
          </a:p>
          <a:p>
            <a:r>
              <a:rPr lang="en-US" altLang="ko-KR" sz="2000" dirty="0" smtClean="0"/>
              <a:t>{</a:t>
            </a:r>
          </a:p>
          <a:p>
            <a:r>
              <a:rPr lang="en-US" altLang="ko-KR" sz="2000" dirty="0" smtClean="0"/>
              <a:t>        </a:t>
            </a:r>
            <a:r>
              <a:rPr lang="en-US" altLang="ko-KR" sz="2000" dirty="0" err="1" smtClean="0"/>
              <a:t>printf</a:t>
            </a:r>
            <a:r>
              <a:rPr lang="en-US" altLang="ko-KR" sz="2000" dirty="0" smtClean="0"/>
              <a:t>("</a:t>
            </a:r>
            <a:r>
              <a:rPr lang="ko-KR" altLang="en-US" sz="2000" dirty="0" smtClean="0"/>
              <a:t>셀프서비스</a:t>
            </a:r>
            <a:r>
              <a:rPr lang="en-US" altLang="ko-KR" sz="2000" dirty="0" smtClean="0"/>
              <a:t>\n");</a:t>
            </a:r>
          </a:p>
          <a:p>
            <a:r>
              <a:rPr lang="en-US" altLang="ko-KR" sz="2000" dirty="0" smtClean="0"/>
              <a:t>       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self_service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);</a:t>
            </a:r>
          </a:p>
          <a:p>
            <a:r>
              <a:rPr lang="en-US" altLang="ko-KR" sz="2000" dirty="0" smtClean="0"/>
              <a:t>}</a:t>
            </a:r>
            <a:endParaRPr lang="ko-KR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9.5 </a:t>
            </a:r>
            <a:r>
              <a:rPr lang="ko-KR" altLang="en-US" dirty="0" smtClean="0"/>
              <a:t>재귀 함수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(3/5)---[9-12.c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 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68114" y="1510606"/>
            <a:ext cx="8318728" cy="4801314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void self_service(void);                    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r>
              <a:rPr lang="en-US" altLang="ko-KR" dirty="0" smtClean="0"/>
              <a:t>int main(void)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 self_service( );                            return 0;</a:t>
            </a:r>
          </a:p>
          <a:p>
            <a:r>
              <a:rPr lang="en-US" altLang="ko-KR" dirty="0" smtClean="0"/>
              <a:t>}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void self_service(void)                   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 static int i=1;       </a:t>
            </a:r>
            <a:r>
              <a:rPr lang="en-US" altLang="ko-KR" b="1" dirty="0" smtClean="0">
                <a:solidFill>
                  <a:srgbClr val="00B050"/>
                </a:solidFill>
              </a:rPr>
              <a:t>// int i=1;</a:t>
            </a:r>
          </a:p>
          <a:p>
            <a:r>
              <a:rPr lang="ko-KR" altLang="en-US" dirty="0" smtClean="0"/>
              <a:t>    </a:t>
            </a:r>
            <a:r>
              <a:rPr lang="en-US" altLang="ko-KR" b="1" dirty="0" smtClean="0">
                <a:solidFill>
                  <a:srgbClr val="00B050"/>
                </a:solidFill>
              </a:rPr>
              <a:t>if(i&gt;5)               // </a:t>
            </a:r>
            <a:r>
              <a:rPr lang="ko-KR" altLang="en-US" b="1" dirty="0" smtClean="0">
                <a:solidFill>
                  <a:srgbClr val="00B050"/>
                </a:solidFill>
              </a:rPr>
              <a:t>함수의 </a:t>
            </a:r>
            <a:r>
              <a:rPr lang="en-US" altLang="ko-KR" b="1" dirty="0" smtClean="0">
                <a:solidFill>
                  <a:srgbClr val="00B050"/>
                </a:solidFill>
              </a:rPr>
              <a:t>‘</a:t>
            </a:r>
            <a:r>
              <a:rPr lang="ko-KR" altLang="en-US" b="1" dirty="0" smtClean="0">
                <a:solidFill>
                  <a:srgbClr val="00B050"/>
                </a:solidFill>
              </a:rPr>
              <a:t>무한 반복 문제</a:t>
            </a:r>
            <a:r>
              <a:rPr lang="en-US" altLang="ko-KR" b="1" dirty="0" smtClean="0">
                <a:solidFill>
                  <a:srgbClr val="00B050"/>
                </a:solidFill>
              </a:rPr>
              <a:t>’</a:t>
            </a:r>
            <a:r>
              <a:rPr lang="ko-KR" altLang="en-US" b="1" dirty="0" smtClean="0">
                <a:solidFill>
                  <a:srgbClr val="00B050"/>
                </a:solidFill>
              </a:rPr>
              <a:t>를 해결하는 조건</a:t>
            </a:r>
          </a:p>
          <a:p>
            <a:r>
              <a:rPr lang="en-US" altLang="ko-KR" b="1" dirty="0" smtClean="0">
                <a:solidFill>
                  <a:srgbClr val="00B050"/>
                </a:solidFill>
              </a:rPr>
              <a:t>        return;          // </a:t>
            </a:r>
            <a:r>
              <a:rPr lang="ko-KR" altLang="en-US" b="1" dirty="0" smtClean="0">
                <a:solidFill>
                  <a:srgbClr val="00B050"/>
                </a:solidFill>
              </a:rPr>
              <a:t>값을 반환하지 않고 그냥 함수를 종료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r>
              <a:rPr lang="ko-KR" altLang="en-US" dirty="0" smtClean="0"/>
              <a:t>    </a:t>
            </a:r>
          </a:p>
          <a:p>
            <a:r>
              <a:rPr lang="en-US" altLang="ko-KR" dirty="0" smtClean="0"/>
              <a:t>    printf("</a:t>
            </a:r>
            <a:r>
              <a:rPr lang="ko-KR" altLang="en-US" dirty="0" smtClean="0"/>
              <a:t>셀프서비스 </a:t>
            </a:r>
            <a:r>
              <a:rPr lang="en-US" altLang="ko-KR" b="1" dirty="0" smtClean="0">
                <a:solidFill>
                  <a:srgbClr val="FF0000"/>
                </a:solidFill>
              </a:rPr>
              <a:t>%d</a:t>
            </a:r>
            <a:r>
              <a:rPr lang="en-US" altLang="ko-KR" dirty="0" smtClean="0"/>
              <a:t> </a:t>
            </a:r>
            <a:r>
              <a:rPr lang="ko-KR" altLang="en-US" dirty="0" smtClean="0"/>
              <a:t>회 </a:t>
            </a:r>
            <a:r>
              <a:rPr lang="en-US" altLang="ko-KR" dirty="0" smtClean="0"/>
              <a:t>\n", </a:t>
            </a:r>
            <a:r>
              <a:rPr lang="en-US" altLang="ko-KR" b="1" dirty="0" smtClean="0">
                <a:solidFill>
                  <a:srgbClr val="FF0000"/>
                </a:solidFill>
              </a:rPr>
              <a:t>i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    i=i+1;                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self_service</a:t>
            </a:r>
            <a:r>
              <a:rPr lang="en-US" altLang="ko-KR" dirty="0" smtClean="0"/>
              <a:t>( );</a:t>
            </a:r>
          </a:p>
          <a:p>
            <a:r>
              <a:rPr lang="en-US" altLang="ko-KR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9.5 </a:t>
            </a:r>
            <a:r>
              <a:rPr lang="ko-KR" altLang="en-US" dirty="0" smtClean="0"/>
              <a:t>재귀 함수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(4/5)---[9-13.c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 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7504" y="1323752"/>
            <a:ext cx="8892480" cy="5078313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 </a:t>
            </a:r>
          </a:p>
          <a:p>
            <a:r>
              <a:rPr lang="en-US" altLang="ko-KR" dirty="0" smtClean="0"/>
              <a:t>void self_service(int n);                    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r>
              <a:rPr lang="ko-KR" altLang="en-US" dirty="0" smtClean="0"/>
              <a:t>    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main(void)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int a=1;</a:t>
            </a:r>
          </a:p>
          <a:p>
            <a:r>
              <a:rPr lang="en-US" altLang="ko-KR" dirty="0" smtClean="0"/>
              <a:t>   self_service(a);                      </a:t>
            </a:r>
          </a:p>
          <a:p>
            <a:r>
              <a:rPr lang="en-US" altLang="ko-KR" dirty="0" smtClean="0"/>
              <a:t>   return 0;</a:t>
            </a:r>
          </a:p>
          <a:p>
            <a:r>
              <a:rPr lang="en-US" altLang="ko-KR" dirty="0" smtClean="0"/>
              <a:t>}</a:t>
            </a:r>
          </a:p>
          <a:p>
            <a:r>
              <a:rPr lang="ko-KR" altLang="en-US" dirty="0" smtClean="0"/>
              <a:t>    </a:t>
            </a:r>
          </a:p>
          <a:p>
            <a:r>
              <a:rPr lang="en-US" altLang="ko-KR" dirty="0" smtClean="0"/>
              <a:t>void self_service(</a:t>
            </a:r>
            <a:r>
              <a:rPr lang="en-US" altLang="ko-KR" b="1" dirty="0" smtClean="0">
                <a:solidFill>
                  <a:srgbClr val="00B050"/>
                </a:solidFill>
              </a:rPr>
              <a:t>int n</a:t>
            </a:r>
            <a:r>
              <a:rPr lang="en-US" altLang="ko-KR" dirty="0" smtClean="0"/>
              <a:t>)                    </a:t>
            </a:r>
            <a:endParaRPr lang="ko-KR" altLang="en-US" b="1" dirty="0" smtClean="0">
              <a:solidFill>
                <a:srgbClr val="00B050"/>
              </a:solidFill>
            </a:endParaRP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>
                <a:solidFill>
                  <a:srgbClr val="00B050"/>
                </a:solidFill>
              </a:rPr>
              <a:t>if(n&gt;5)            </a:t>
            </a:r>
            <a:endParaRPr lang="ko-KR" altLang="en-US" b="1" dirty="0" smtClean="0">
              <a:solidFill>
                <a:srgbClr val="00B050"/>
              </a:solidFill>
            </a:endParaRPr>
          </a:p>
          <a:p>
            <a:r>
              <a:rPr lang="en-US" altLang="ko-KR" b="1" dirty="0" smtClean="0">
                <a:solidFill>
                  <a:srgbClr val="00B050"/>
                </a:solidFill>
              </a:rPr>
              <a:t>        return;        </a:t>
            </a:r>
          </a:p>
          <a:p>
            <a:r>
              <a:rPr lang="ko-KR" altLang="en-US" dirty="0" smtClean="0"/>
              <a:t>        </a:t>
            </a:r>
          </a:p>
          <a:p>
            <a:r>
              <a:rPr lang="en-US" altLang="ko-KR" dirty="0" smtClean="0"/>
              <a:t>    printf("</a:t>
            </a:r>
            <a:r>
              <a:rPr lang="ko-KR" altLang="en-US" dirty="0" smtClean="0"/>
              <a:t>셀프서비스 </a:t>
            </a:r>
            <a:r>
              <a:rPr lang="en-US" altLang="ko-KR" b="1" dirty="0" smtClean="0">
                <a:solidFill>
                  <a:srgbClr val="FF0000"/>
                </a:solidFill>
              </a:rPr>
              <a:t>%d</a:t>
            </a:r>
            <a:r>
              <a:rPr lang="en-US" altLang="ko-KR" dirty="0" smtClean="0"/>
              <a:t> </a:t>
            </a:r>
            <a:r>
              <a:rPr lang="ko-KR" altLang="en-US" dirty="0" smtClean="0"/>
              <a:t>회 </a:t>
            </a:r>
            <a:r>
              <a:rPr lang="en-US" altLang="ko-KR" dirty="0" smtClean="0"/>
              <a:t>\n", </a:t>
            </a:r>
            <a:r>
              <a:rPr lang="en-US" altLang="ko-KR" b="1" dirty="0" smtClean="0">
                <a:solidFill>
                  <a:srgbClr val="FF0000"/>
                </a:solidFill>
              </a:rPr>
              <a:t>n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    self_service(</a:t>
            </a:r>
            <a:r>
              <a:rPr lang="en-US" altLang="ko-KR" b="1" dirty="0" smtClean="0">
                <a:solidFill>
                  <a:srgbClr val="00B050"/>
                </a:solidFill>
              </a:rPr>
              <a:t>n+1</a:t>
            </a:r>
            <a:r>
              <a:rPr lang="en-US" altLang="ko-KR" dirty="0" smtClean="0"/>
              <a:t>);     </a:t>
            </a:r>
            <a:r>
              <a:rPr lang="en-US" altLang="ko-KR" b="1" dirty="0" smtClean="0">
                <a:solidFill>
                  <a:srgbClr val="00B050"/>
                </a:solidFill>
              </a:rPr>
              <a:t>// n</a:t>
            </a:r>
            <a:r>
              <a:rPr lang="ko-KR" altLang="en-US" b="1" dirty="0" smtClean="0">
                <a:solidFill>
                  <a:srgbClr val="00B050"/>
                </a:solidFill>
              </a:rPr>
              <a:t>을 하나 증가해서 </a:t>
            </a:r>
            <a:r>
              <a:rPr lang="en-US" altLang="ko-KR" b="1" dirty="0" smtClean="0">
                <a:solidFill>
                  <a:srgbClr val="00B050"/>
                </a:solidFill>
              </a:rPr>
              <a:t>self_service( ) </a:t>
            </a:r>
            <a:r>
              <a:rPr lang="ko-KR" altLang="en-US" b="1" dirty="0" smtClean="0">
                <a:solidFill>
                  <a:srgbClr val="00B050"/>
                </a:solidFill>
              </a:rPr>
              <a:t>함수 재귀 호출</a:t>
            </a:r>
          </a:p>
          <a:p>
            <a:r>
              <a:rPr lang="en-US" altLang="ko-KR" dirty="0" smtClean="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9.5 </a:t>
            </a:r>
            <a:r>
              <a:rPr lang="ko-KR" altLang="en-US" dirty="0" smtClean="0"/>
              <a:t>재귀 함수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(5/5)---[9-14.c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 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31758" y="1147746"/>
            <a:ext cx="8501122" cy="5632311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int factorial(int n);                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r>
              <a:rPr lang="ko-KR" altLang="en-US" dirty="0" smtClean="0"/>
              <a:t>  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main(void)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a;</a:t>
            </a:r>
          </a:p>
          <a:p>
            <a:r>
              <a:rPr lang="en-US" altLang="ko-KR" dirty="0" smtClean="0"/>
              <a:t>        int result;                    </a:t>
            </a:r>
            <a:endParaRPr lang="ko-KR" altLang="en-US" b="1" dirty="0" smtClean="0">
              <a:solidFill>
                <a:srgbClr val="00B050"/>
              </a:solidFill>
            </a:endParaRP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</a:t>
            </a:r>
            <a:r>
              <a:rPr lang="ko-KR" altLang="en-US" dirty="0" smtClean="0"/>
              <a:t>정수입력</a:t>
            </a:r>
            <a:r>
              <a:rPr lang="en-US" altLang="ko-KR" dirty="0" smtClean="0"/>
              <a:t>: " );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scanf</a:t>
            </a:r>
            <a:r>
              <a:rPr lang="en-US" altLang="ko-KR" dirty="0" smtClean="0"/>
              <a:t>("%d", &amp;a);</a:t>
            </a:r>
          </a:p>
          <a:p>
            <a:r>
              <a:rPr lang="ko-KR" altLang="en-US" dirty="0" smtClean="0"/>
              <a:t>        </a:t>
            </a:r>
          </a:p>
          <a:p>
            <a:r>
              <a:rPr lang="en-US" altLang="ko-KR" dirty="0" smtClean="0"/>
              <a:t>        result=factorial(a);         </a:t>
            </a:r>
            <a:endParaRPr lang="ko-KR" altLang="en-US" b="1" dirty="0" smtClean="0">
              <a:solidFill>
                <a:srgbClr val="00B050"/>
              </a:solidFill>
            </a:endParaRP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 "</a:t>
            </a:r>
            <a:r>
              <a:rPr lang="en-US" altLang="ko-KR" b="1" dirty="0" smtClean="0">
                <a:solidFill>
                  <a:srgbClr val="00B050"/>
                </a:solidFill>
              </a:rPr>
              <a:t>%d </a:t>
            </a:r>
            <a:r>
              <a:rPr lang="ko-KR" altLang="en-US" dirty="0" err="1" smtClean="0"/>
              <a:t>팩토리얼은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rgbClr val="00B050"/>
                </a:solidFill>
              </a:rPr>
              <a:t>%d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\n", </a:t>
            </a:r>
            <a:r>
              <a:rPr lang="en-US" altLang="ko-KR" b="1" dirty="0" smtClean="0">
                <a:solidFill>
                  <a:srgbClr val="00B050"/>
                </a:solidFill>
              </a:rPr>
              <a:t>a</a:t>
            </a:r>
            <a:r>
              <a:rPr lang="en-US" altLang="ko-KR" dirty="0" smtClean="0"/>
              <a:t>, </a:t>
            </a:r>
            <a:r>
              <a:rPr lang="en-US" altLang="ko-KR" b="1" dirty="0" smtClean="0">
                <a:solidFill>
                  <a:srgbClr val="00B050"/>
                </a:solidFill>
              </a:rPr>
              <a:t>result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        return 0;</a:t>
            </a:r>
          </a:p>
          <a:p>
            <a:r>
              <a:rPr lang="en-US" altLang="ko-KR" dirty="0" smtClean="0"/>
              <a:t>}</a:t>
            </a:r>
            <a:r>
              <a:rPr lang="ko-KR" altLang="en-US" dirty="0" smtClean="0"/>
              <a:t>    </a:t>
            </a:r>
          </a:p>
          <a:p>
            <a:r>
              <a:rPr lang="en-US" altLang="ko-KR" b="1" dirty="0" smtClean="0">
                <a:solidFill>
                  <a:srgbClr val="00B050"/>
                </a:solidFill>
              </a:rPr>
              <a:t>int factorial(int n)                // </a:t>
            </a:r>
            <a:r>
              <a:rPr lang="ko-KR" altLang="en-US" b="1" dirty="0" smtClean="0">
                <a:solidFill>
                  <a:srgbClr val="00B050"/>
                </a:solidFill>
              </a:rPr>
              <a:t>함수의 정의</a:t>
            </a:r>
          </a:p>
          <a:p>
            <a:r>
              <a:rPr lang="en-US" altLang="ko-KR" b="1" dirty="0" smtClean="0">
                <a:solidFill>
                  <a:srgbClr val="00B050"/>
                </a:solidFill>
              </a:rPr>
              <a:t>{</a:t>
            </a:r>
          </a:p>
          <a:p>
            <a:r>
              <a:rPr lang="en-US" altLang="ko-KR" b="1" dirty="0" smtClean="0">
                <a:solidFill>
                  <a:srgbClr val="00B050"/>
                </a:solidFill>
              </a:rPr>
              <a:t>        if (n&lt;=1)</a:t>
            </a:r>
          </a:p>
          <a:p>
            <a:r>
              <a:rPr lang="en-US" altLang="ko-KR" b="1" dirty="0" smtClean="0">
                <a:solidFill>
                  <a:srgbClr val="00B050"/>
                </a:solidFill>
              </a:rPr>
              <a:t>            return 1;</a:t>
            </a:r>
          </a:p>
          <a:p>
            <a:r>
              <a:rPr lang="en-US" altLang="ko-KR" b="1" dirty="0" smtClean="0">
                <a:solidFill>
                  <a:srgbClr val="00B050"/>
                </a:solidFill>
              </a:rPr>
              <a:t>        else</a:t>
            </a:r>
          </a:p>
          <a:p>
            <a:r>
              <a:rPr lang="en-US" altLang="ko-KR" b="1" dirty="0" smtClean="0">
                <a:solidFill>
                  <a:srgbClr val="00B050"/>
                </a:solidFill>
              </a:rPr>
              <a:t>            return n * factorial(n-1);</a:t>
            </a:r>
          </a:p>
          <a:p>
            <a:r>
              <a:rPr lang="en-US" altLang="ko-KR" b="1" dirty="0" smtClean="0">
                <a:solidFill>
                  <a:srgbClr val="00B05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공부한 내용 떠올리기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함수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특별한 일을 수행하는 코드의 집합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함수의 다양한 입출력 형태 </a:t>
            </a:r>
            <a:r>
              <a:rPr lang="en-US" altLang="ko-KR" sz="2000" b="1" dirty="0" smtClean="0"/>
              <a:t>4</a:t>
            </a:r>
            <a:r>
              <a:rPr lang="ko-KR" altLang="en-US" sz="2000" b="1" dirty="0" smtClean="0"/>
              <a:t>가지 </a:t>
            </a:r>
            <a:r>
              <a:rPr lang="en-US" altLang="ko-KR" sz="2000" b="1" dirty="0" smtClean="0"/>
              <a:t>(11, 10, 01, 00 </a:t>
            </a:r>
            <a:r>
              <a:rPr lang="ko-KR" altLang="en-US" sz="2000" b="1" dirty="0" smtClean="0"/>
              <a:t>형태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함수의 적용방법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가지</a:t>
            </a:r>
            <a:endParaRPr lang="en-US" altLang="ko-KR" sz="2000" b="1" dirty="0" smtClean="0"/>
          </a:p>
          <a:p>
            <a:pPr lvl="1"/>
            <a:r>
              <a:rPr lang="ko-KR" altLang="en-US" sz="1800" b="1" dirty="0" smtClean="0"/>
              <a:t>함수의 정의</a:t>
            </a:r>
            <a:r>
              <a:rPr lang="en-US" altLang="ko-KR" sz="1800" b="1" dirty="0" smtClean="0"/>
              <a:t>, </a:t>
            </a:r>
            <a:r>
              <a:rPr lang="ko-KR" altLang="en-US" sz="1800" b="1" dirty="0" smtClean="0"/>
              <a:t>함수의 호출</a:t>
            </a:r>
            <a:endParaRPr lang="en-US" altLang="ko-KR" sz="1800" b="1" dirty="0" smtClean="0"/>
          </a:p>
          <a:p>
            <a:pPr lvl="1"/>
            <a:r>
              <a:rPr lang="ko-KR" altLang="en-US" sz="1800" b="1" dirty="0" smtClean="0"/>
              <a:t>함수의 선언</a:t>
            </a:r>
            <a:r>
              <a:rPr lang="en-US" altLang="ko-KR" sz="1800" b="1" dirty="0" smtClean="0"/>
              <a:t>, </a:t>
            </a:r>
            <a:r>
              <a:rPr lang="ko-KR" altLang="en-US" sz="1800" b="1" dirty="0" smtClean="0"/>
              <a:t>함수의 호출</a:t>
            </a:r>
            <a:r>
              <a:rPr lang="en-US" altLang="ko-KR" sz="1800" b="1" dirty="0" smtClean="0"/>
              <a:t>, </a:t>
            </a:r>
            <a:r>
              <a:rPr lang="ko-KR" altLang="en-US" sz="1800" b="1" dirty="0" smtClean="0"/>
              <a:t>함수의 정의</a:t>
            </a:r>
            <a:endParaRPr lang="en-US" altLang="ko-KR" sz="1800" b="1" dirty="0" smtClean="0"/>
          </a:p>
          <a:p>
            <a:pPr lvl="1"/>
            <a:endParaRPr lang="en-US" altLang="ko-KR" sz="1600" b="1" dirty="0" smtClean="0"/>
          </a:p>
          <a:p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변수의 종류와 범위</a:t>
            </a:r>
            <a:endParaRPr lang="en-US" altLang="ko-KR" sz="2000" b="1" dirty="0" smtClean="0"/>
          </a:p>
          <a:p>
            <a:pPr lvl="1"/>
            <a:r>
              <a:rPr lang="ko-KR" altLang="en-US" sz="1800" b="1" dirty="0" smtClean="0"/>
              <a:t>지역 변수</a:t>
            </a:r>
            <a:endParaRPr lang="en-US" altLang="ko-KR" sz="1800" b="1" dirty="0" smtClean="0"/>
          </a:p>
          <a:p>
            <a:pPr lvl="1"/>
            <a:r>
              <a:rPr lang="ko-KR" altLang="en-US" sz="1800" b="1" dirty="0" smtClean="0"/>
              <a:t>전역 변수</a:t>
            </a:r>
            <a:endParaRPr lang="en-US" altLang="ko-KR" sz="1800" b="1" dirty="0" smtClean="0"/>
          </a:p>
          <a:p>
            <a:pPr lvl="1"/>
            <a:r>
              <a:rPr lang="ko-KR" altLang="en-US" sz="1800" b="1" dirty="0" smtClean="0"/>
              <a:t>정적 변수</a:t>
            </a:r>
            <a:endParaRPr lang="en-US" altLang="ko-KR" sz="1800" b="1" dirty="0" smtClean="0"/>
          </a:p>
          <a:p>
            <a:pPr lvl="1"/>
            <a:r>
              <a:rPr lang="ko-KR" altLang="en-US" sz="1800" b="1" dirty="0" smtClean="0"/>
              <a:t>외부 변수</a:t>
            </a:r>
            <a:endParaRPr lang="en-US" altLang="ko-KR" sz="1800" b="1" dirty="0" smtClean="0"/>
          </a:p>
          <a:p>
            <a:pPr lvl="1"/>
            <a:r>
              <a:rPr lang="ko-KR" altLang="en-US" sz="1800" b="1" dirty="0" smtClean="0"/>
              <a:t>레지스터 변수</a:t>
            </a:r>
            <a:endParaRPr lang="en-US" altLang="ko-KR" sz="18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재귀함수란 무엇인가</a:t>
            </a:r>
            <a:r>
              <a:rPr lang="en-US" altLang="ko-KR" sz="2000" b="1" dirty="0" smtClean="0"/>
              <a:t>? </a:t>
            </a:r>
            <a:endParaRPr lang="ko-KR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9.2 </a:t>
            </a:r>
            <a:r>
              <a:rPr lang="ko-KR" altLang="en-US" dirty="0" smtClean="0"/>
              <a:t>다양한 형태의 함수들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(1/7) 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367484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함수의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기본요소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  <p:pic>
        <p:nvPicPr>
          <p:cNvPr id="1026" name="Picture 2" descr="C:\Documents and Settings\Gubug\바탕 화면\C언어 강의자료\re_c_\PART1\Ch09_01.jpg"/>
          <p:cNvPicPr>
            <a:picLocks noChangeAspect="1" noChangeArrowheads="1"/>
          </p:cNvPicPr>
          <p:nvPr/>
        </p:nvPicPr>
        <p:blipFill>
          <a:blip r:embed="rId2" cstate="print"/>
          <a:srcRect l="-3645" t="-4464" r="-2999" b="-3239"/>
          <a:stretch>
            <a:fillRect/>
          </a:stretch>
        </p:blipFill>
        <p:spPr bwMode="auto">
          <a:xfrm>
            <a:off x="2382235" y="1785926"/>
            <a:ext cx="4547219" cy="315885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862118" y="5207012"/>
            <a:ext cx="54292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rgbClr val="00B050"/>
                </a:solidFill>
              </a:rPr>
              <a:t> 입력 형태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: </a:t>
            </a:r>
            <a:r>
              <a:rPr lang="ko-KR" altLang="en-US" sz="2000" dirty="0" smtClean="0"/>
              <a:t>함수가 입력 받을 형태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rgbClr val="00B050"/>
                </a:solidFill>
              </a:rPr>
              <a:t> 함수 이름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: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 </a:t>
            </a:r>
            <a:r>
              <a:rPr lang="ko-KR" altLang="en-US" sz="2000" dirty="0" smtClean="0"/>
              <a:t>함수의 이름을 표현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rgbClr val="00B050"/>
                </a:solidFill>
              </a:rPr>
              <a:t> 출력 형태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: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 </a:t>
            </a:r>
            <a:r>
              <a:rPr lang="ko-KR" altLang="en-US" sz="2000" dirty="0" smtClean="0"/>
              <a:t>함수의 출력을 나타내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rgbClr val="00B050"/>
                </a:solidFill>
              </a:rPr>
              <a:t> 함수의 기능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: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 </a:t>
            </a:r>
            <a:r>
              <a:rPr lang="ko-KR" altLang="en-US" sz="2000" dirty="0" smtClean="0"/>
              <a:t>함수가 수행할 기능 정의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9.2 </a:t>
            </a:r>
            <a:r>
              <a:rPr lang="ko-KR" altLang="en-US" dirty="0" smtClean="0"/>
              <a:t>다양한 형태의 함수들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(2/7) 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367484"/>
          </a:xfrm>
        </p:spPr>
        <p:txBody>
          <a:bodyPr/>
          <a:lstStyle/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  <p:pic>
        <p:nvPicPr>
          <p:cNvPr id="5" name="Picture 2" descr="C:\Documents and Settings\Gubug\바탕 화면\C언어 강의자료\re_c_\PART1\Ch09_02.jpg"/>
          <p:cNvPicPr>
            <a:picLocks noChangeAspect="1" noChangeArrowheads="1"/>
          </p:cNvPicPr>
          <p:nvPr/>
        </p:nvPicPr>
        <p:blipFill>
          <a:blip r:embed="rId2" cstate="print"/>
          <a:srcRect l="-2384" t="-2201" r="-3010" b="-3005"/>
          <a:stretch>
            <a:fillRect/>
          </a:stretch>
        </p:blipFill>
        <p:spPr bwMode="auto">
          <a:xfrm>
            <a:off x="1259632" y="1628800"/>
            <a:ext cx="6288194" cy="439248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사례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음료 자판기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28" y="3786190"/>
            <a:ext cx="3868193" cy="2714643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1285860"/>
            <a:ext cx="4429156" cy="3496702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9" name="위로 굽은 화살표 8"/>
          <p:cNvSpPr/>
          <p:nvPr/>
        </p:nvSpPr>
        <p:spPr>
          <a:xfrm flipV="1">
            <a:off x="5286380" y="2556364"/>
            <a:ext cx="1714512" cy="888391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9.2 </a:t>
            </a:r>
            <a:r>
              <a:rPr lang="ko-KR" altLang="en-US" dirty="0" smtClean="0"/>
              <a:t>다양한 형태의 함수들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(3/7)---[9-1.c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367484"/>
          </a:xfrm>
        </p:spPr>
        <p:txBody>
          <a:bodyPr/>
          <a:lstStyle/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   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lnSpc>
                <a:spcPct val="90000"/>
              </a:lnSpc>
              <a:buNone/>
            </a:pPr>
            <a:endParaRPr lang="en-US" altLang="ko-KR" dirty="0" smtClean="0"/>
          </a:p>
          <a:p>
            <a:pPr lvl="1">
              <a:lnSpc>
                <a:spcPct val="90000"/>
              </a:lnSpc>
              <a:buNone/>
            </a:pP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23528" y="1556792"/>
            <a:ext cx="3676968" cy="4524315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r>
              <a:rPr lang="fr-FR" altLang="ko-KR" b="1" dirty="0" smtClean="0">
                <a:solidFill>
                  <a:srgbClr val="00B050"/>
                </a:solidFill>
              </a:rPr>
              <a:t>int sum(int x, int y)</a:t>
            </a:r>
          </a:p>
          <a:p>
            <a:r>
              <a:rPr lang="en-US" altLang="ko-KR" b="1" dirty="0" smtClean="0">
                <a:solidFill>
                  <a:srgbClr val="00B050"/>
                </a:solidFill>
              </a:rPr>
              <a:t>{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result=0;</a:t>
            </a:r>
          </a:p>
          <a:p>
            <a:r>
              <a:rPr lang="en-US" altLang="ko-KR" dirty="0" smtClean="0"/>
              <a:t>	result=</a:t>
            </a:r>
            <a:r>
              <a:rPr lang="en-US" altLang="ko-KR" dirty="0" err="1" smtClean="0"/>
              <a:t>x+y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	</a:t>
            </a:r>
            <a:r>
              <a:rPr lang="en-US" altLang="ko-KR" b="1" dirty="0" smtClean="0">
                <a:solidFill>
                  <a:srgbClr val="00B050"/>
                </a:solidFill>
              </a:rPr>
              <a:t>return result;</a:t>
            </a:r>
          </a:p>
          <a:p>
            <a:r>
              <a:rPr lang="en-US" altLang="ko-KR" b="1" dirty="0" smtClean="0">
                <a:solidFill>
                  <a:srgbClr val="00B050"/>
                </a:solidFill>
              </a:rPr>
              <a:t>}</a:t>
            </a:r>
          </a:p>
          <a:p>
            <a:r>
              <a:rPr lang="ko-KR" altLang="en-US" dirty="0" smtClean="0"/>
              <a:t>	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main(void)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int answer = 0;</a:t>
            </a:r>
          </a:p>
          <a:p>
            <a:r>
              <a:rPr lang="en-US" altLang="ko-KR" dirty="0" smtClean="0"/>
              <a:t>	answer=</a:t>
            </a:r>
            <a:r>
              <a:rPr lang="en-US" altLang="ko-KR" b="1" dirty="0" smtClean="0">
                <a:solidFill>
                  <a:srgbClr val="00B050"/>
                </a:solidFill>
              </a:rPr>
              <a:t>sum(3, 4);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("%d \n", answer);</a:t>
            </a:r>
          </a:p>
          <a:p>
            <a:r>
              <a:rPr lang="ko-KR" altLang="en-US" dirty="0" smtClean="0"/>
              <a:t>	</a:t>
            </a:r>
          </a:p>
          <a:p>
            <a:r>
              <a:rPr lang="en-US" altLang="ko-KR" dirty="0" smtClean="0"/>
              <a:t>	return 0;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pic>
        <p:nvPicPr>
          <p:cNvPr id="5" name="Picture 3" descr="C:\Documents and Settings\Gubug\바탕 화면\C언어 강의자료\re_c_\PART1\Ch09_04.jpg"/>
          <p:cNvPicPr>
            <a:picLocks noChangeAspect="1" noChangeArrowheads="1"/>
          </p:cNvPicPr>
          <p:nvPr/>
        </p:nvPicPr>
        <p:blipFill>
          <a:blip r:embed="rId2" cstate="print"/>
          <a:srcRect l="49068" t="-1842" b="12187"/>
          <a:stretch>
            <a:fillRect/>
          </a:stretch>
        </p:blipFill>
        <p:spPr bwMode="auto">
          <a:xfrm>
            <a:off x="4071934" y="1428736"/>
            <a:ext cx="4929222" cy="49292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6">
              <a:lumMod val="7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00B050"/>
          </a:solidFill>
          <a:prstDash val="sys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18309</TotalTime>
  <Words>2416</Words>
  <Application>Microsoft Office PowerPoint</Application>
  <PresentationFormat>화면 슬라이드 쇼(4:3)</PresentationFormat>
  <Paragraphs>559</Paragraphs>
  <Slides>55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56" baseType="lpstr">
      <vt:lpstr>Office 테마</vt:lpstr>
      <vt:lpstr>-Part1- 제9장 함수란 무엇인가 </vt:lpstr>
      <vt:lpstr>학습목차</vt:lpstr>
      <vt:lpstr>슬라이드 3</vt:lpstr>
      <vt:lpstr>9.1 함수란</vt:lpstr>
      <vt:lpstr>슬라이드 5</vt:lpstr>
      <vt:lpstr>9.2 다양한 형태의 함수들 (1/7) </vt:lpstr>
      <vt:lpstr>9.2 다양한 형태의 함수들 (2/7) </vt:lpstr>
      <vt:lpstr>사례: 음료 자판기</vt:lpstr>
      <vt:lpstr>9.2 다양한 형태의 함수들 (3/7)---[9-1.c 실습]</vt:lpstr>
      <vt:lpstr>9.2 다양한 형태의 함수들 (4/7)</vt:lpstr>
      <vt:lpstr>9.2 다양한 형태의 함수들 (5/7) </vt:lpstr>
      <vt:lpstr>9.2 다양한 형태의 함수들 (6/7) </vt:lpstr>
      <vt:lpstr>9.2 다양한 형태의 함수들 (7/7) </vt:lpstr>
      <vt:lpstr>슬라이드 14</vt:lpstr>
      <vt:lpstr>9.3 함수 적용 방법 (1/11) </vt:lpstr>
      <vt:lpstr>9.3 함수 적용 방법 (2/11) </vt:lpstr>
      <vt:lpstr>9.3 함수 적용 방법 (3/11) </vt:lpstr>
      <vt:lpstr>9.3 함수 적용 방법 (4/11)---[9-2.c 실습] </vt:lpstr>
      <vt:lpstr>9.3 함수 적용 방법 (5/11) </vt:lpstr>
      <vt:lpstr>9.3 함수 적용 방법 (6/11) </vt:lpstr>
      <vt:lpstr>9.3 함수 적용 방법 (7/11) </vt:lpstr>
      <vt:lpstr>9.3 함수 적용 방법 (8/11) </vt:lpstr>
      <vt:lpstr>9.3 함수 적용 방법 (9/11) </vt:lpstr>
      <vt:lpstr>9.3 함수 적용 방법 (10/11)---[9-3.c 실습(1/2)] </vt:lpstr>
      <vt:lpstr>9.3 함수 적용 방법 (11/11)---[9-3.c 실습(2/2)] </vt:lpstr>
      <vt:lpstr>슬라이드 26</vt:lpstr>
      <vt:lpstr>9.4 변수의 종류와 범위 (1/22) </vt:lpstr>
      <vt:lpstr>9.4 변수의 종류와 범위 (2/22) </vt:lpstr>
      <vt:lpstr>9.4 변수의 종류와 범위 (3/22) </vt:lpstr>
      <vt:lpstr>9.4 변수의 종류와 범위 (4/22)---[9-5.c 실습] </vt:lpstr>
      <vt:lpstr>9.4 변수의 종류와 범위 (5/22) </vt:lpstr>
      <vt:lpstr>9.4 변수의 종류와 범위 (6/22)---[9-6.c 실습] </vt:lpstr>
      <vt:lpstr>9.4 변수의 종류와 범위 (7/22)---[9-7.c 실습] </vt:lpstr>
      <vt:lpstr>9.4 변수의 종류와 범위 (8/22) </vt:lpstr>
      <vt:lpstr>9.4 변수의 종류와 범위 (9/22) </vt:lpstr>
      <vt:lpstr>9.4 변수의 종류와 범위 (10/22) </vt:lpstr>
      <vt:lpstr>9.4 변수의 종류와 범위 (11/22)---[9-8.c 실습] </vt:lpstr>
      <vt:lpstr>9.4 변수의 종류와 범위 (12/22) </vt:lpstr>
      <vt:lpstr>9.4 변수의 종류와 범위 (13/22) </vt:lpstr>
      <vt:lpstr>9.4 변수의 종류와 범위 (14/22)---[9-9.c 실습] </vt:lpstr>
      <vt:lpstr>9.4 변수의 종류와 범위 (15/22) </vt:lpstr>
      <vt:lpstr>9.4 변수의 종류와 범위 (16/22) </vt:lpstr>
      <vt:lpstr>9.4 변수의 종류와 범위 (17/22) </vt:lpstr>
      <vt:lpstr>9.4 변수의 종류와 범위 (18/22) </vt:lpstr>
      <vt:lpstr>9.4 변수의 종류와 범위 (19/22) </vt:lpstr>
      <vt:lpstr>9.4 변수의 종류와 범위 (20/22) </vt:lpstr>
      <vt:lpstr>9.4 변수의 종류와 범위 (21/22)---[9-10.c 실습] </vt:lpstr>
      <vt:lpstr>9.4 변수의 종류와 범위 (22/22) </vt:lpstr>
      <vt:lpstr>슬라이드 49</vt:lpstr>
      <vt:lpstr>9.5 재귀 함수 (1/5) </vt:lpstr>
      <vt:lpstr>9.5 재귀 함수 (2/5)---[9-11.c 실습] </vt:lpstr>
      <vt:lpstr>9.5 재귀 함수 (3/5)---[9-12.c 실습] </vt:lpstr>
      <vt:lpstr>9.5 재귀 함수 (4/5)---[9-13.c 실습] </vt:lpstr>
      <vt:lpstr>9.5 재귀 함수 (5/5)---[9-14.c 실습] </vt:lpstr>
      <vt:lpstr>공부한 내용 떠올리기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R.XeNoz</dc:creator>
  <cp:lastModifiedBy>minor</cp:lastModifiedBy>
  <cp:revision>1361</cp:revision>
  <dcterms:created xsi:type="dcterms:W3CDTF">2009-09-09T07:37:10Z</dcterms:created>
  <dcterms:modified xsi:type="dcterms:W3CDTF">2011-03-02T03:50:14Z</dcterms:modified>
</cp:coreProperties>
</file>