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1" r:id="rId2"/>
    <p:sldId id="311" r:id="rId3"/>
    <p:sldId id="388" r:id="rId4"/>
    <p:sldId id="533" r:id="rId5"/>
    <p:sldId id="471" r:id="rId6"/>
    <p:sldId id="474" r:id="rId7"/>
    <p:sldId id="475" r:id="rId8"/>
    <p:sldId id="513" r:id="rId9"/>
    <p:sldId id="534" r:id="rId10"/>
    <p:sldId id="477" r:id="rId11"/>
    <p:sldId id="514" r:id="rId12"/>
    <p:sldId id="535" r:id="rId13"/>
    <p:sldId id="480" r:id="rId14"/>
    <p:sldId id="515" r:id="rId15"/>
    <p:sldId id="516" r:id="rId16"/>
    <p:sldId id="536" r:id="rId17"/>
    <p:sldId id="483" r:id="rId18"/>
    <p:sldId id="517" r:id="rId19"/>
    <p:sldId id="519" r:id="rId20"/>
    <p:sldId id="537" r:id="rId21"/>
    <p:sldId id="543" r:id="rId22"/>
    <p:sldId id="489" r:id="rId23"/>
    <p:sldId id="520" r:id="rId24"/>
    <p:sldId id="472" r:id="rId25"/>
    <p:sldId id="538" r:id="rId26"/>
    <p:sldId id="491" r:id="rId27"/>
    <p:sldId id="521" r:id="rId28"/>
    <p:sldId id="539" r:id="rId29"/>
    <p:sldId id="544" r:id="rId30"/>
    <p:sldId id="522" r:id="rId31"/>
    <p:sldId id="511" r:id="rId32"/>
    <p:sldId id="523" r:id="rId33"/>
    <p:sldId id="540" r:id="rId34"/>
    <p:sldId id="545" r:id="rId35"/>
    <p:sldId id="524" r:id="rId36"/>
    <p:sldId id="527" r:id="rId37"/>
    <p:sldId id="473" r:id="rId38"/>
    <p:sldId id="541" r:id="rId39"/>
    <p:sldId id="500" r:id="rId40"/>
    <p:sldId id="528" r:id="rId41"/>
    <p:sldId id="502" r:id="rId42"/>
    <p:sldId id="529" r:id="rId43"/>
    <p:sldId id="542" r:id="rId44"/>
    <p:sldId id="504" r:id="rId45"/>
    <p:sldId id="530" r:id="rId46"/>
    <p:sldId id="506" r:id="rId47"/>
    <p:sldId id="507" r:id="rId48"/>
    <p:sldId id="531" r:id="rId49"/>
    <p:sldId id="532" r:id="rId50"/>
    <p:sldId id="510" r:id="rId51"/>
    <p:sldId id="346" r:id="rId5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75"/>
    <a:srgbClr val="0000FF"/>
    <a:srgbClr val="00FF00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1538" autoAdjust="0"/>
  </p:normalViewPr>
  <p:slideViewPr>
    <p:cSldViewPr>
      <p:cViewPr varScale="1">
        <p:scale>
          <a:sx n="67" d="100"/>
          <a:sy n="67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-Part3-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문자열 표준 함수와 기타 표준 함수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strlen()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헤더파일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string.h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문자열의 길이를 알려주는 함수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FF"/>
                </a:solidFill>
              </a:rPr>
              <a:t>주의 사항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문자열의 끝을 알리는 종료문자</a:t>
            </a:r>
            <a:r>
              <a:rPr lang="en-US" altLang="ko-KR" sz="2000" dirty="0" smtClean="0"/>
              <a:t>(‘\0)</a:t>
            </a:r>
            <a:r>
              <a:rPr lang="ko-KR" altLang="en-US" sz="2000" dirty="0" smtClean="0"/>
              <a:t>는 길이에 포함되지 않는다</a:t>
            </a:r>
            <a:r>
              <a:rPr lang="en-US" altLang="ko-KR" sz="2000" dirty="0" smtClean="0"/>
              <a:t>.’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20" y="4286256"/>
          <a:ext cx="8643966" cy="118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3143272"/>
                <a:gridCol w="2714612"/>
              </a:tblGrid>
              <a:tr h="454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70977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b="1" dirty="0" smtClean="0"/>
                        <a:t>#include&lt;string.h&gt;</a:t>
                      </a:r>
                      <a:endParaRPr lang="en-US" altLang="ko-KR" sz="1600" dirty="0" smtClean="0"/>
                    </a:p>
                    <a:p>
                      <a:pPr algn="just" latinLnBrk="1"/>
                      <a:r>
                        <a:rPr lang="en-US" altLang="ko-KR" sz="1600" b="1" baseline="0" dirty="0" smtClean="0"/>
                        <a:t>size_t </a:t>
                      </a:r>
                      <a:r>
                        <a:rPr lang="en-US" altLang="ko-KR" sz="1600" b="1" baseline="0" dirty="0" smtClean="0">
                          <a:solidFill>
                            <a:srgbClr val="0000FF"/>
                          </a:solidFill>
                        </a:rPr>
                        <a:t>strlen</a:t>
                      </a:r>
                      <a:r>
                        <a:rPr lang="en-US" altLang="ko-KR" sz="1600" b="1" baseline="0" dirty="0" smtClean="0"/>
                        <a:t> (const char* s)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b="1" baseline="0" dirty="0" smtClean="0"/>
                        <a:t>char array[10] = “Good luck”;</a:t>
                      </a:r>
                      <a:endParaRPr lang="en-US" altLang="ko-KR" sz="1600" baseline="0" dirty="0" smtClean="0"/>
                    </a:p>
                    <a:p>
                      <a:pPr algn="just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strlen(array);  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aseline="0" dirty="0" smtClean="0"/>
                        <a:t>전달된 메모리 주소 </a:t>
                      </a:r>
                      <a:r>
                        <a:rPr lang="en-US" altLang="ko-KR" sz="1400" baseline="0" dirty="0" smtClean="0"/>
                        <a:t>array </a:t>
                      </a:r>
                      <a:r>
                        <a:rPr lang="ko-KR" altLang="en-US" sz="1400" baseline="0" dirty="0" smtClean="0"/>
                        <a:t>부터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aseline="0" dirty="0" smtClean="0"/>
                        <a:t>종료문자를 만날때 까지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aseline="0" dirty="0" smtClean="0"/>
                        <a:t>저장된 </a:t>
                      </a:r>
                      <a:r>
                        <a:rPr lang="ko-KR" altLang="en-US" sz="1400" b="1" baseline="0" dirty="0" smtClean="0"/>
                        <a:t>문자열의 길이를 반환  </a:t>
                      </a:r>
                      <a:endParaRPr lang="en-US" altLang="ko-KR" sz="1400" b="1" baseline="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788" y="1412776"/>
            <a:ext cx="8429684" cy="501675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array1[] = "Hello C";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array2[] = 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안녕하세요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";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영문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문자열의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길이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%d \n",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strlen(array1)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);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7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한글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문자열의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길이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%d \n",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strlen(array2)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);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10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영문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문자열의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길이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%d \n",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sizeof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(array1)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);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8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한글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문자열의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길이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%d \n",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sizeof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(array2)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);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11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(6/15)---[2-3.c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gets(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puts(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strlen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문자열의 길이를 알려준다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복사한다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결합한다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비교한다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50" y="3140968"/>
            <a:ext cx="7128792" cy="108012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strcpy( 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strncpy( 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문자열을 복사한다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string.h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strcpy( 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sz="2000" b="1" dirty="0" smtClean="0">
                <a:solidFill>
                  <a:srgbClr val="00B050"/>
                </a:solidFill>
              </a:rPr>
              <a:t>두 번째 인자의 문자열</a:t>
            </a:r>
            <a:r>
              <a:rPr lang="ko-KR" altLang="en-US" sz="2000" dirty="0" smtClean="0"/>
              <a:t>을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 첫 번째 인자의 메모리 주소</a:t>
            </a:r>
            <a:r>
              <a:rPr lang="ko-KR" altLang="en-US" sz="2000" dirty="0" smtClean="0"/>
              <a:t>에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복사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altLang="ko-KR" b="1" dirty="0" smtClean="0">
                <a:solidFill>
                  <a:srgbClr val="0000FF"/>
                </a:solidFill>
              </a:rPr>
              <a:t>n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cpy()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lvl="2"/>
            <a:r>
              <a:rPr lang="ko-KR" altLang="en-US" sz="2000" b="1" dirty="0" smtClean="0">
                <a:solidFill>
                  <a:srgbClr val="00B050"/>
                </a:solidFill>
              </a:rPr>
              <a:t>두 번째 인자의 문자열</a:t>
            </a:r>
            <a:r>
              <a:rPr lang="ko-KR" altLang="en-US" sz="2000" dirty="0" smtClean="0"/>
              <a:t>을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첫 번째 인자의 메모리 주소</a:t>
            </a:r>
            <a:r>
              <a:rPr lang="ko-KR" altLang="en-US" sz="2000" dirty="0" smtClean="0"/>
              <a:t>에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복사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sz="2000" b="1" dirty="0" smtClean="0">
                <a:solidFill>
                  <a:srgbClr val="00B050"/>
                </a:solidFill>
              </a:rPr>
              <a:t>세 번째 인자</a:t>
            </a:r>
            <a:r>
              <a:rPr lang="ko-KR" altLang="en-US" sz="2000" dirty="0" smtClean="0"/>
              <a:t>는 복사해야 할 크기</a:t>
            </a:r>
            <a:endParaRPr lang="en-US" altLang="ko-KR" sz="2000" dirty="0" smtClean="0"/>
          </a:p>
          <a:p>
            <a:pPr lvl="2"/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4322" y="4581480"/>
          <a:ext cx="8858312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604"/>
                <a:gridCol w="2786082"/>
                <a:gridCol w="32976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char*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strcpy</a:t>
                      </a:r>
                      <a:r>
                        <a:rPr lang="en-US" altLang="ko-KR" sz="1400" b="1" baseline="0" dirty="0" smtClean="0"/>
                        <a:t> (char* dest,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 const char* src)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 luck”;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 array2[10];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strcpy(array2, array1);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 smtClean="0"/>
                        <a:t>array1</a:t>
                      </a:r>
                      <a:r>
                        <a:rPr lang="ko-KR" altLang="en-US" sz="1400" baseline="0" dirty="0" smtClean="0"/>
                        <a:t>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문자열을 </a:t>
                      </a:r>
                      <a:r>
                        <a:rPr lang="en-US" altLang="ko-KR" sz="1400" baseline="0" dirty="0" smtClean="0"/>
                        <a:t>array2</a:t>
                      </a:r>
                      <a:r>
                        <a:rPr lang="ko-KR" altLang="en-US" sz="1400" baseline="0" dirty="0" smtClean="0"/>
                        <a:t>에 복사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</a:t>
                      </a:r>
                      <a:r>
                        <a:rPr lang="ko-KR" altLang="en-US" sz="1400" baseline="0" dirty="0" smtClean="0"/>
                        <a:t> 복사된 문자열의 시작 주소 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char*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strncpy</a:t>
                      </a:r>
                      <a:r>
                        <a:rPr lang="en-US" altLang="ko-KR" sz="1400" b="1" baseline="0" dirty="0" smtClean="0"/>
                        <a:t> (char* dest,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   const char* src,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   size_t n)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 luck”;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 array2[10];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strncpy(array2, array1, 3);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 smtClean="0"/>
                        <a:t>array1</a:t>
                      </a:r>
                      <a:r>
                        <a:rPr lang="ko-KR" altLang="en-US" sz="1400" baseline="0" dirty="0" smtClean="0"/>
                        <a:t>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문자열을 </a:t>
                      </a:r>
                      <a:r>
                        <a:rPr lang="en-US" altLang="ko-KR" sz="1400" baseline="0" dirty="0" smtClean="0"/>
                        <a:t>array2</a:t>
                      </a:r>
                      <a:r>
                        <a:rPr lang="ko-KR" altLang="en-US" sz="1400" baseline="0" dirty="0" smtClean="0"/>
                        <a:t>에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3byte</a:t>
                      </a:r>
                      <a:r>
                        <a:rPr lang="ko-KR" altLang="en-US" sz="1400" baseline="0" dirty="0" smtClean="0"/>
                        <a:t> 만큼 복사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</a:t>
                      </a:r>
                      <a:r>
                        <a:rPr lang="ko-KR" altLang="en-US" sz="1400" baseline="0" dirty="0" smtClean="0"/>
                        <a:t> 복사된 문자열의 시작 주소 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788" y="1303015"/>
            <a:ext cx="8429684" cy="507831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array1[12] = "Hello world";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array2[12];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array3[12];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strcpy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(array2, array1);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strncpy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(array3, array1, 12 );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//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strncpy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(array3, array1,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strlen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(array1)+1 );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puts(array2);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puts(array3);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(8/15)---[2-4.c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788" y="1412776"/>
            <a:ext cx="8429684" cy="470898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array1[6] = "Hello";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array2[3];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strncpy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(array2, array1, 3);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array2[2] = '\0';    //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종료 문자 삽입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puts(array2);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(9/15)---[2-5.c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gets(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puts(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strlen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문자열의 길이를 알려준다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복사한다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결합한다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비교한다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50" y="4221088"/>
            <a:ext cx="7128792" cy="108012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strcat()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strncat()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문자열을 결합한다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string.h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strcat( )</a:t>
            </a:r>
          </a:p>
          <a:p>
            <a:pPr lvl="2"/>
            <a:r>
              <a:rPr lang="ko-KR" altLang="en-US" b="1" dirty="0" smtClean="0">
                <a:solidFill>
                  <a:srgbClr val="00B050"/>
                </a:solidFill>
              </a:rPr>
              <a:t>두 번째 인자의 문자열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rgbClr val="00B050"/>
                </a:solidFill>
              </a:rPr>
              <a:t>첫 번째 인자의 메모리 주소</a:t>
            </a:r>
            <a:r>
              <a:rPr lang="ko-KR" altLang="en-US" dirty="0" smtClean="0"/>
              <a:t>에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결합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strncat( )</a:t>
            </a:r>
          </a:p>
          <a:p>
            <a:pPr lvl="2"/>
            <a:r>
              <a:rPr lang="ko-KR" altLang="en-US" b="1" dirty="0" smtClean="0">
                <a:solidFill>
                  <a:srgbClr val="00B050"/>
                </a:solidFill>
              </a:rPr>
              <a:t>두 번째 인자의 문자열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rgbClr val="00B050"/>
                </a:solidFill>
              </a:rPr>
              <a:t>첫 번째 인자의 메모리 주소</a:t>
            </a:r>
            <a:r>
              <a:rPr lang="ko-KR" altLang="en-US" dirty="0" smtClean="0"/>
              <a:t>에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결합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00B050"/>
                </a:solidFill>
              </a:rPr>
              <a:t>세 번째 인자</a:t>
            </a:r>
            <a:r>
              <a:rPr lang="ko-KR" altLang="en-US" dirty="0" smtClean="0"/>
              <a:t>는 결합해야 할 크기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2864" y="4584992"/>
          <a:ext cx="8858312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2428892"/>
                <a:gridCol w="35719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char*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strcat</a:t>
                      </a:r>
                      <a:r>
                        <a:rPr lang="en-US" altLang="ko-KR" sz="1400" b="1" baseline="0" dirty="0" smtClean="0"/>
                        <a:t> (char* dest,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const char* src)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“Good”;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 array2  [5] = “luck”;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strcat(array1, array2);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 smtClean="0"/>
                        <a:t>array1 </a:t>
                      </a:r>
                      <a:r>
                        <a:rPr lang="ko-KR" altLang="en-US" sz="1400" baseline="0" dirty="0" smtClean="0"/>
                        <a:t>에 </a:t>
                      </a:r>
                      <a:r>
                        <a:rPr lang="en-US" altLang="ko-KR" sz="1400" baseline="0" dirty="0" smtClean="0"/>
                        <a:t>array2 </a:t>
                      </a:r>
                      <a:r>
                        <a:rPr lang="ko-KR" altLang="en-US" sz="1400" baseline="0" dirty="0" smtClean="0"/>
                        <a:t>문자열을 결합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</a:t>
                      </a:r>
                      <a:r>
                        <a:rPr lang="ko-KR" altLang="en-US" sz="1400" baseline="0" dirty="0" smtClean="0"/>
                        <a:t> 결합된 문자열의 시작 주소 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char*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strncat</a:t>
                      </a:r>
                      <a:r>
                        <a:rPr lang="en-US" altLang="ko-KR" sz="1400" b="1" baseline="0" dirty="0" smtClean="0"/>
                        <a:t> (char* dest,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  const char* src,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  size_t n)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“Good”;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 array2  [5] = “luck”;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strncat(array1, array2, 3);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 smtClean="0"/>
                        <a:t>array1</a:t>
                      </a:r>
                      <a:r>
                        <a:rPr lang="ko-KR" altLang="en-US" sz="1400" baseline="0" dirty="0" smtClean="0"/>
                        <a:t>에 </a:t>
                      </a:r>
                      <a:r>
                        <a:rPr lang="en-US" altLang="ko-KR" sz="1400" baseline="0" dirty="0" smtClean="0"/>
                        <a:t>array2 </a:t>
                      </a:r>
                      <a:r>
                        <a:rPr lang="ko-KR" altLang="en-US" sz="1400" baseline="0" dirty="0" smtClean="0"/>
                        <a:t>문자열을 </a:t>
                      </a:r>
                      <a:r>
                        <a:rPr lang="en-US" altLang="ko-KR" sz="1400" baseline="0" dirty="0" smtClean="0"/>
                        <a:t>3byte</a:t>
                      </a:r>
                      <a:r>
                        <a:rPr lang="ko-KR" altLang="en-US" sz="1400" baseline="0" dirty="0" smtClean="0"/>
                        <a:t> 만큼 결합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</a:t>
                      </a:r>
                      <a:r>
                        <a:rPr lang="ko-KR" altLang="en-US" sz="1400" baseline="0" dirty="0" smtClean="0"/>
                        <a:t> 결합된 문자열의 시작 주소 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376" y="1181762"/>
            <a:ext cx="8929718" cy="56323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array1[100];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array2[50];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첫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번째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입력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gets(array1);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두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번째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입력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gets(array2);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strcat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(array1, array2); 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결합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결합된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puts(array1);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(11/15)---[2-6.c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2789" y="2857496"/>
            <a:ext cx="435451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1166772"/>
            <a:ext cx="8786874" cy="56323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array1[100];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array2[50];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첫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번째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입력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gets(array1);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두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번째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입력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gets(array2);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strncat(array1, array2, 6);   // 6 byte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만큼의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결합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전체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puts(array1);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(12/15)---[2-7.c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8343" y="3357562"/>
            <a:ext cx="4412289" cy="152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294069"/>
            <a:ext cx="752686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문자열 처리 함수 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1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3413990"/>
            <a:ext cx="752686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문자열 처리 함수 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4310" y="4533911"/>
            <a:ext cx="752686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2.3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기타 표준 함수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gets(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puts(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strlen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문자열의 길이를 알려준다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복사한다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결합한다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비교한다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50" y="5301208"/>
            <a:ext cx="7128792" cy="108012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(13/15)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strcmp()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strncmp()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문자열을 비교한다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string.h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strcmp( )</a:t>
            </a:r>
          </a:p>
          <a:p>
            <a:pPr lvl="2"/>
            <a:r>
              <a:rPr lang="ko-KR" altLang="en-US" b="1" dirty="0" smtClean="0">
                <a:solidFill>
                  <a:srgbClr val="00B050"/>
                </a:solidFill>
              </a:rPr>
              <a:t>첫 번째 인자의 문자열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00B050"/>
                </a:solidFill>
              </a:rPr>
              <a:t>두 번째 인자의 문자열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strncmp( )</a:t>
            </a:r>
          </a:p>
          <a:p>
            <a:pPr lvl="2"/>
            <a:r>
              <a:rPr lang="ko-KR" altLang="en-US" b="1" dirty="0" smtClean="0">
                <a:solidFill>
                  <a:srgbClr val="00B050"/>
                </a:solidFill>
              </a:rPr>
              <a:t>첫 번째 인자의 문자열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00B050"/>
                </a:solidFill>
              </a:rPr>
              <a:t>두 번째 인자의 문자열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00B050"/>
                </a:solidFill>
              </a:rPr>
              <a:t>세 번째 인자</a:t>
            </a:r>
            <a:r>
              <a:rPr lang="ko-KR" altLang="en-US" dirty="0" smtClean="0"/>
              <a:t>는 비교해야 할 크기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7834" y="4559466"/>
          <a:ext cx="8858312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2500330"/>
                <a:gridCol w="371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int 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strcmp</a:t>
                      </a:r>
                      <a:r>
                        <a:rPr lang="en-US" altLang="ko-KR" sz="1400" b="1" baseline="0" dirty="0" smtClean="0"/>
                        <a:t> (const char* s1,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const char* s2)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“Good”;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 array2[10] = “luck”;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strcmp(array1, array2);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 smtClean="0"/>
                        <a:t>array1</a:t>
                      </a:r>
                      <a:r>
                        <a:rPr lang="ko-KR" altLang="en-US" sz="1400" baseline="0" dirty="0" smtClean="0"/>
                        <a:t>의 문자열과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aseline="0" dirty="0" smtClean="0"/>
                        <a:t>array2</a:t>
                      </a:r>
                      <a:r>
                        <a:rPr lang="ko-KR" altLang="en-US" sz="1400" baseline="0" dirty="0" smtClean="0"/>
                        <a:t>의 문자열을 비교합니다</a:t>
                      </a:r>
                      <a:r>
                        <a:rPr lang="en-US" altLang="ko-KR" sz="1400" baseline="0" dirty="0" smtClean="0"/>
                        <a:t>.  </a:t>
                      </a:r>
                      <a:r>
                        <a:rPr lang="ko-KR" altLang="en-US" sz="1400" b="1" baseline="0" dirty="0" smtClean="0"/>
                        <a:t> </a:t>
                      </a:r>
                      <a:endParaRPr lang="en-US" altLang="ko-KR" sz="1400" b="1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array1 </a:t>
                      </a:r>
                      <a:r>
                        <a:rPr lang="ko-KR" altLang="en-US" sz="1400" baseline="0" dirty="0" smtClean="0"/>
                        <a:t>과 </a:t>
                      </a:r>
                      <a:r>
                        <a:rPr lang="en-US" altLang="ko-KR" sz="1400" baseline="0" dirty="0" smtClean="0"/>
                        <a:t>array2</a:t>
                      </a:r>
                      <a:r>
                        <a:rPr lang="ko-KR" altLang="en-US" sz="1400" baseline="0" dirty="0" smtClean="0"/>
                        <a:t>의 비교 결과를 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int 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strncmp</a:t>
                      </a:r>
                      <a:r>
                        <a:rPr lang="en-US" altLang="ko-KR" sz="1400" b="1" baseline="0" dirty="0" smtClean="0"/>
                        <a:t> (const char* s1,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const char* s2,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size_t n)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“Good”;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 array2[10] = “luck”;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strncmp(array1, array2,  3);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 smtClean="0"/>
                        <a:t>array1</a:t>
                      </a:r>
                      <a:r>
                        <a:rPr lang="ko-KR" altLang="en-US" sz="1400" baseline="0" dirty="0" smtClean="0"/>
                        <a:t>의 문자열과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aseline="0" dirty="0" smtClean="0"/>
                        <a:t>array2</a:t>
                      </a:r>
                      <a:r>
                        <a:rPr lang="ko-KR" altLang="en-US" sz="1400" baseline="0" dirty="0" smtClean="0"/>
                        <a:t>의 문자열을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개까지 비교합니다</a:t>
                      </a:r>
                      <a:r>
                        <a:rPr lang="en-US" altLang="ko-KR" sz="1400" baseline="0" dirty="0" smtClean="0"/>
                        <a:t>.  </a:t>
                      </a:r>
                      <a:r>
                        <a:rPr lang="ko-KR" altLang="en-US" sz="1400" b="1" baseline="0" dirty="0" smtClean="0"/>
                        <a:t> </a:t>
                      </a:r>
                      <a:endParaRPr lang="en-US" altLang="ko-KR" sz="1400" b="1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array1 </a:t>
                      </a:r>
                      <a:r>
                        <a:rPr lang="ko-KR" altLang="en-US" sz="1400" baseline="0" dirty="0" smtClean="0"/>
                        <a:t>과 </a:t>
                      </a:r>
                      <a:r>
                        <a:rPr lang="en-US" altLang="ko-KR" sz="1400" baseline="0" dirty="0" smtClean="0"/>
                        <a:t>array2</a:t>
                      </a:r>
                      <a:r>
                        <a:rPr lang="ko-KR" altLang="en-US" sz="1400" baseline="0" dirty="0" smtClean="0"/>
                        <a:t>의 비교 결과를 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(14/15)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strcmp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 )</a:t>
            </a: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첫 번째 인자의 문자열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00B050"/>
                </a:solidFill>
              </a:rPr>
              <a:t>두 번째 인자의 문자열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strncmp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 )</a:t>
            </a: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첫 번째 인자의 문자열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00B050"/>
                </a:solidFill>
              </a:rPr>
              <a:t>두 번째 인자의 문자열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세 번째 인자</a:t>
            </a:r>
            <a:r>
              <a:rPr lang="ko-KR" altLang="en-US" dirty="0" smtClean="0"/>
              <a:t>는 비교해야 할 크기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비교 결과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4365104"/>
          <a:ext cx="8208912" cy="2016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738"/>
                <a:gridCol w="5499174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반환값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양수</a:t>
                      </a:r>
                      <a:r>
                        <a:rPr lang="en-US" altLang="ko-KR" sz="1800" dirty="0" smtClean="0"/>
                        <a:t>(0</a:t>
                      </a:r>
                      <a:r>
                        <a:rPr lang="ko-KR" altLang="en-US" sz="1800" dirty="0" smtClean="0"/>
                        <a:t>보다 큰 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array1</a:t>
                      </a:r>
                      <a:r>
                        <a:rPr lang="ko-KR" altLang="en-US" sz="1800" dirty="0" smtClean="0"/>
                        <a:t>의 문자열이 </a:t>
                      </a:r>
                      <a:r>
                        <a:rPr lang="en-US" altLang="ko-KR" sz="1800" dirty="0" smtClean="0"/>
                        <a:t>array2</a:t>
                      </a:r>
                      <a:r>
                        <a:rPr lang="ko-KR" altLang="en-US" sz="1800" dirty="0" smtClean="0"/>
                        <a:t>의 문자열보다 크다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array1</a:t>
                      </a:r>
                      <a:r>
                        <a:rPr lang="ko-KR" altLang="en-US" sz="1800" dirty="0" smtClean="0"/>
                        <a:t>의 문자열이 </a:t>
                      </a:r>
                      <a:r>
                        <a:rPr lang="en-US" altLang="ko-KR" sz="1800" dirty="0" smtClean="0"/>
                        <a:t>array2</a:t>
                      </a:r>
                      <a:r>
                        <a:rPr lang="ko-KR" altLang="en-US" sz="1800" dirty="0" smtClean="0"/>
                        <a:t>의 문자열과 같다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음수</a:t>
                      </a:r>
                      <a:r>
                        <a:rPr lang="en-US" altLang="ko-KR" sz="1800" dirty="0" smtClean="0"/>
                        <a:t>(0</a:t>
                      </a:r>
                      <a:r>
                        <a:rPr lang="ko-KR" altLang="en-US" sz="1800" dirty="0" smtClean="0"/>
                        <a:t>보다 작은 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array1</a:t>
                      </a:r>
                      <a:r>
                        <a:rPr lang="ko-KR" altLang="en-US" sz="1800" dirty="0" smtClean="0"/>
                        <a:t>의 문자열이 </a:t>
                      </a:r>
                      <a:r>
                        <a:rPr lang="en-US" altLang="ko-KR" sz="1800" dirty="0" smtClean="0"/>
                        <a:t>array2</a:t>
                      </a:r>
                      <a:r>
                        <a:rPr lang="ko-KR" altLang="en-US" sz="1800" dirty="0" smtClean="0"/>
                        <a:t>의 문자열보다 작다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31587"/>
            <a:ext cx="7988140" cy="529375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 array1[20] = "Good-morning";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 array2[20] = "Good-afternoon";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 array3[20] = "Good-evening";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result1, result2, result3;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result1 =   strcmp(array1, array2);      //  1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result2 =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strncmp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(array1, array2, 5);   //  0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result3 =   strcmp(array2, array3);      // -1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("%d %d %d \n", result1, result2, result3);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(15/15)---[2-8.c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문자열 처리 함수 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03819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strchr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strstr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문자와 문자열의 위치를 찾는다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strupr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strlwr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대문자로 바꾸거나 소문자로 바꾼다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sscanf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sprintf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메모리로부터 문자열을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입력받고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출력한다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92" y="1916832"/>
            <a:ext cx="7518308" cy="108012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(1/9)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strchr()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strstr()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string.h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strchr()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rgbClr val="0000FF"/>
                </a:solidFill>
              </a:rPr>
              <a:t>문자</a:t>
            </a:r>
            <a:r>
              <a:rPr lang="ko-KR" altLang="en-US" b="1" dirty="0" smtClean="0"/>
              <a:t>의 위치를 찾는 함수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strstr()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ko-KR" altLang="en-US" b="1" dirty="0" smtClean="0">
                <a:solidFill>
                  <a:srgbClr val="0000FF"/>
                </a:solidFill>
              </a:rPr>
              <a:t>문자열</a:t>
            </a:r>
            <a:r>
              <a:rPr lang="ko-KR" altLang="en-US" b="1" dirty="0" smtClean="0"/>
              <a:t>의 위치를 찾는 함수</a:t>
            </a:r>
            <a:endParaRPr lang="en-US" altLang="ko-KR" b="1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3286124"/>
          <a:ext cx="885831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19"/>
                <a:gridCol w="3196697"/>
                <a:gridCol w="30003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성공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char* 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strchr</a:t>
                      </a:r>
                      <a:r>
                        <a:rPr lang="en-US" altLang="ko-KR" sz="1400" b="1" baseline="0" dirty="0" smtClean="0"/>
                        <a:t> (const char* s,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 int c 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“Good”;</a:t>
                      </a:r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strchr(array1, ‘d’);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aseline="0" dirty="0" smtClean="0"/>
                        <a:t>array1</a:t>
                      </a:r>
                      <a:r>
                        <a:rPr lang="ko-KR" altLang="en-US" sz="1100" baseline="0" dirty="0" smtClean="0"/>
                        <a:t>에서 문자 </a:t>
                      </a:r>
                      <a:r>
                        <a:rPr lang="en-US" altLang="ko-KR" sz="1100" baseline="0" dirty="0" smtClean="0"/>
                        <a:t>‘d’</a:t>
                      </a:r>
                      <a:r>
                        <a:rPr lang="ko-KR" altLang="en-US" sz="1100" baseline="0" dirty="0" smtClean="0"/>
                        <a:t>의 메모리 주소를 찾는다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b="1" baseline="0" dirty="0" smtClean="0"/>
                    </a:p>
                    <a:p>
                      <a:pPr algn="just" latinLnBrk="1"/>
                      <a:r>
                        <a:rPr lang="ko-KR" altLang="en-US" sz="1100" b="1" baseline="0" dirty="0" smtClean="0"/>
                        <a:t>성공</a:t>
                      </a:r>
                      <a:r>
                        <a:rPr lang="en-US" altLang="ko-KR" sz="1100" b="1" baseline="0" dirty="0" smtClean="0"/>
                        <a:t>:</a:t>
                      </a:r>
                      <a:r>
                        <a:rPr lang="ko-KR" altLang="en-US" sz="1100" baseline="0" dirty="0" smtClean="0"/>
                        <a:t> 찾은 </a:t>
                      </a:r>
                      <a:r>
                        <a:rPr lang="ko-KR" altLang="en-US" sz="1100" b="1" baseline="0" dirty="0" smtClean="0"/>
                        <a:t>문자</a:t>
                      </a:r>
                      <a:r>
                        <a:rPr lang="ko-KR" altLang="en-US" sz="1100" baseline="0" dirty="0" smtClean="0"/>
                        <a:t>의 메모리 주소를 반환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char* 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strstr</a:t>
                      </a:r>
                      <a:r>
                        <a:rPr lang="en-US" altLang="ko-KR" sz="1400" b="1" baseline="0" dirty="0" smtClean="0"/>
                        <a:t> (const char* s1, 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                   const char* s2)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“Good-morning”;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 array2[10] = “morning”;</a:t>
                      </a:r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strstr (array1, array2);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baseline="0" dirty="0" smtClean="0"/>
                        <a:t>array1</a:t>
                      </a:r>
                      <a:r>
                        <a:rPr lang="ko-KR" altLang="en-US" sz="1100" baseline="0" dirty="0" smtClean="0"/>
                        <a:t>에서 </a:t>
                      </a:r>
                      <a:r>
                        <a:rPr lang="en-US" altLang="ko-KR" sz="1100" baseline="0" dirty="0" smtClean="0"/>
                        <a:t>array2</a:t>
                      </a:r>
                      <a:r>
                        <a:rPr lang="ko-KR" altLang="en-US" sz="1100" baseline="0" dirty="0" smtClean="0"/>
                        <a:t>에 저장된 문자열을 찾는다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b="1" baseline="0" dirty="0" smtClean="0"/>
                    </a:p>
                    <a:p>
                      <a:pPr algn="just" latinLnBrk="1"/>
                      <a:r>
                        <a:rPr lang="ko-KR" altLang="en-US" sz="1100" b="1" baseline="0" dirty="0" smtClean="0"/>
                        <a:t>성공</a:t>
                      </a:r>
                      <a:r>
                        <a:rPr lang="en-US" altLang="ko-KR" sz="1100" b="1" baseline="0" dirty="0" smtClean="0"/>
                        <a:t>: </a:t>
                      </a:r>
                      <a:r>
                        <a:rPr lang="ko-KR" altLang="en-US" sz="1100" baseline="0" dirty="0" smtClean="0"/>
                        <a:t>찾은 </a:t>
                      </a:r>
                      <a:r>
                        <a:rPr lang="ko-KR" altLang="en-US" sz="1100" b="1" baseline="0" dirty="0" smtClean="0"/>
                        <a:t>문자열</a:t>
                      </a:r>
                      <a:r>
                        <a:rPr lang="ko-KR" altLang="en-US" sz="1100" baseline="0" dirty="0" smtClean="0"/>
                        <a:t>의 메모리 주소를 반환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196752"/>
            <a:ext cx="7988140" cy="56323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맑은 고딕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string.h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맑은 고딕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char  array1[50] = "Good-morning, Good-afternoon, Good-evening";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char  array2[10] = "morning";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char* p1=NULL;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char* p2=NULL;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    p1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strchr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(array1, 'a');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    p2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strstr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맑은 고딕" pitchFamily="50" charset="-127"/>
                <a:cs typeface="Times New Roman"/>
              </a:rPr>
              <a:t>(array1, array2);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맑은 고딕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문자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a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의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위치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: %x \n", p1);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맑은 고딕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문자열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: %s \n", p1);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맑은 고딕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("---------------------------------------\n");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맑은 고딕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문자열의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시작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문자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위치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: %x \n", p2);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맑은 고딕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맑은 고딕" pitchFamily="50" charset="-127"/>
                <a:cs typeface="Times New Roman"/>
              </a:rPr>
              <a:t>문자열</a:t>
            </a:r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: %s \n", p2);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맑은 고딕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맑은 고딕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맑은 고딕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(2/9)---[2-9.c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03819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strchr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strstr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문자와 문자열의 위치를 찾는다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strupr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strlwr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대문자로 바꾸거나 소문자로 바꾼다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sscanf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sprintf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메모리로부터 문자열을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입력받고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출력한다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92" y="3028851"/>
            <a:ext cx="7518308" cy="108012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(3/9)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strupr()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strlwr()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string.h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strupr()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b="1" dirty="0" smtClean="0"/>
              <a:t>문자열을 </a:t>
            </a:r>
            <a:r>
              <a:rPr lang="ko-KR" altLang="en-US" b="1" dirty="0" smtClean="0">
                <a:solidFill>
                  <a:srgbClr val="0000FF"/>
                </a:solidFill>
              </a:rPr>
              <a:t>대문자</a:t>
            </a:r>
            <a:r>
              <a:rPr lang="ko-KR" altLang="en-US" b="1" dirty="0" smtClean="0"/>
              <a:t>로 바꾸는 함수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strlwr()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ko-KR" altLang="en-US" b="1" dirty="0" smtClean="0"/>
              <a:t>문자열을 </a:t>
            </a:r>
            <a:r>
              <a:rPr lang="ko-KR" altLang="en-US" b="1" dirty="0" smtClean="0">
                <a:solidFill>
                  <a:srgbClr val="0000FF"/>
                </a:solidFill>
              </a:rPr>
              <a:t>소문자</a:t>
            </a:r>
            <a:r>
              <a:rPr lang="ko-KR" altLang="en-US" b="1" dirty="0" smtClean="0"/>
              <a:t>로 바꾸는 함수</a:t>
            </a:r>
            <a:endParaRPr lang="en-US" altLang="ko-KR" b="1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2844" y="3450600"/>
          <a:ext cx="8858312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81"/>
                <a:gridCol w="2500330"/>
                <a:gridCol w="376820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char* 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strupr</a:t>
                      </a:r>
                      <a:r>
                        <a:rPr lang="en-US" altLang="ko-KR" sz="1400" b="1" baseline="0" dirty="0" smtClean="0"/>
                        <a:t> (const char* s )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“good”;</a:t>
                      </a:r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strupr(array1);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 smtClean="0"/>
                        <a:t>array1</a:t>
                      </a:r>
                      <a:r>
                        <a:rPr lang="ko-KR" altLang="en-US" sz="1400" baseline="0" dirty="0" smtClean="0"/>
                        <a:t>에서 저장된 문자열을 대문자로 변환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aseline="0" dirty="0" smtClean="0"/>
                        <a:t>변환된 문자열의 시작 주소를 반환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/>
                        <a:t>#include&lt;string.h&gt;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1" baseline="0" dirty="0" smtClean="0"/>
                        <a:t>char* 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strlwr</a:t>
                      </a:r>
                      <a:r>
                        <a:rPr lang="en-US" altLang="ko-KR" sz="1400" b="1" baseline="0" dirty="0" smtClean="0"/>
                        <a:t> (const char* s ) 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array1[10] = “GOOD”;</a:t>
                      </a:r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strlwr(array1);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 smtClean="0"/>
                        <a:t>array1</a:t>
                      </a:r>
                      <a:r>
                        <a:rPr lang="ko-KR" altLang="en-US" sz="1400" baseline="0" dirty="0" smtClean="0"/>
                        <a:t>에서 저장된 문자열을 소문자로 변환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</a:t>
                      </a:r>
                      <a:r>
                        <a:rPr lang="ko-KR" altLang="en-US" sz="1400" baseline="0" dirty="0" smtClean="0"/>
                        <a:t> 변환된 문자열의 시작 주소를 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문자열 처리 함수 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1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786" y="1340768"/>
            <a:ext cx="8568952" cy="480131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 array1[50] = "good-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morning,good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-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afternoon,good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-evening";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 array2[50] = "GOOD-MORNING,GOOD-AFTERNOON,GOOD-EVENING";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char* p1=NULL;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char* p2=NULL;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strupr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(array1);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p2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strlwr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(array2);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puts(p1);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puts(p2);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(4/9)---[2-10.c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(5/9)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참고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ctype.h</a:t>
            </a:r>
            <a:r>
              <a:rPr lang="ko-KR" altLang="en-US" dirty="0" smtClean="0"/>
              <a:t>에 있는 문자 분류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59631" y="2108912"/>
          <a:ext cx="6880193" cy="432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80"/>
                <a:gridCol w="4000113"/>
              </a:tblGrid>
              <a:tr h="462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함수의 원형</a:t>
                      </a:r>
                      <a:endParaRPr lang="ko-KR" altLang="en-US" sz="1800" dirty="0"/>
                    </a:p>
                  </a:txBody>
                  <a:tcPr marL="101592" marR="101592" marT="50796" marB="507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101592" marR="101592" marT="50796" marB="50796" anchor="ctr"/>
                </a:tc>
              </a:tr>
              <a:tr h="551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isalnum</a:t>
                      </a:r>
                      <a:r>
                        <a:rPr lang="en-US" altLang="ko-KR" sz="1800" baseline="0" dirty="0" smtClean="0"/>
                        <a:t> (int c);</a:t>
                      </a:r>
                      <a:endParaRPr lang="ko-KR" altLang="en-US" sz="1800" dirty="0"/>
                    </a:p>
                  </a:txBody>
                  <a:tcPr marL="101592" marR="101592" marT="50796" marB="507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알파벳인지 숫자인지를 검사</a:t>
                      </a:r>
                      <a:endParaRPr lang="en-US" altLang="ko-KR" sz="1800" dirty="0" smtClean="0"/>
                    </a:p>
                  </a:txBody>
                  <a:tcPr marL="101592" marR="101592" marT="50796" marB="50796" anchor="ctr"/>
                </a:tc>
              </a:tr>
              <a:tr h="551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isalpha</a:t>
                      </a:r>
                      <a:r>
                        <a:rPr lang="en-US" altLang="ko-KR" sz="1800" baseline="0" dirty="0" smtClean="0"/>
                        <a:t> (int c);</a:t>
                      </a:r>
                      <a:endParaRPr lang="ko-KR" altLang="en-US" sz="1800" dirty="0" smtClean="0"/>
                    </a:p>
                  </a:txBody>
                  <a:tcPr marL="101592" marR="101592" marT="50796" marB="5079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알파벳인지 아닌지를 검사</a:t>
                      </a:r>
                      <a:endParaRPr lang="en-US" altLang="ko-KR" sz="1800" dirty="0" smtClean="0"/>
                    </a:p>
                  </a:txBody>
                  <a:tcPr marL="101592" marR="101592" marT="50796" marB="50796" anchor="ctr"/>
                </a:tc>
              </a:tr>
              <a:tr h="551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isdigit</a:t>
                      </a:r>
                      <a:r>
                        <a:rPr lang="en-US" altLang="ko-KR" sz="1800" baseline="0" dirty="0" smtClean="0"/>
                        <a:t> (int c);</a:t>
                      </a:r>
                      <a:endParaRPr lang="ko-KR" altLang="en-US" sz="1800" dirty="0"/>
                    </a:p>
                  </a:txBody>
                  <a:tcPr marL="101592" marR="101592" marT="50796" marB="507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숫자인지 아닌지를 검사</a:t>
                      </a:r>
                      <a:endParaRPr lang="en-US" altLang="ko-KR" sz="1800" dirty="0" smtClean="0"/>
                    </a:p>
                  </a:txBody>
                  <a:tcPr marL="101592" marR="101592" marT="50796" marB="50796" anchor="ctr"/>
                </a:tc>
              </a:tr>
              <a:tr h="551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islower</a:t>
                      </a:r>
                      <a:r>
                        <a:rPr lang="en-US" altLang="ko-KR" sz="1800" baseline="0" dirty="0" smtClean="0"/>
                        <a:t> (int c);</a:t>
                      </a:r>
                      <a:endParaRPr lang="ko-KR" altLang="en-US" sz="1800" dirty="0"/>
                    </a:p>
                  </a:txBody>
                  <a:tcPr marL="101592" marR="101592" marT="50796" marB="507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소문자인지 아닌지를 검사</a:t>
                      </a:r>
                      <a:endParaRPr lang="en-US" altLang="ko-KR" sz="1800" baseline="0" dirty="0" smtClean="0"/>
                    </a:p>
                  </a:txBody>
                  <a:tcPr marL="101592" marR="101592" marT="50796" marB="50796" anchor="ctr"/>
                </a:tc>
              </a:tr>
              <a:tr h="551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isupper</a:t>
                      </a:r>
                      <a:r>
                        <a:rPr lang="en-US" altLang="ko-KR" sz="1800" baseline="0" dirty="0" smtClean="0"/>
                        <a:t> (int c);</a:t>
                      </a:r>
                      <a:endParaRPr lang="ko-KR" altLang="en-US" sz="1800" dirty="0"/>
                    </a:p>
                  </a:txBody>
                  <a:tcPr marL="101592" marR="101592" marT="50796" marB="507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대문자인지 아닌지를 검사</a:t>
                      </a:r>
                      <a:endParaRPr lang="en-US" altLang="ko-KR" sz="1800" dirty="0" smtClean="0"/>
                    </a:p>
                  </a:txBody>
                  <a:tcPr marL="101592" marR="101592" marT="50796" marB="50796" anchor="ctr"/>
                </a:tc>
              </a:tr>
              <a:tr h="551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isspace</a:t>
                      </a:r>
                      <a:r>
                        <a:rPr lang="en-US" altLang="ko-KR" sz="1800" baseline="0" dirty="0" smtClean="0"/>
                        <a:t> (int c);</a:t>
                      </a:r>
                      <a:endParaRPr lang="ko-KR" altLang="en-US" sz="1800" dirty="0"/>
                    </a:p>
                  </a:txBody>
                  <a:tcPr marL="101592" marR="101592" marT="50796" marB="507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공백 문자인지 아닌지를 검사</a:t>
                      </a:r>
                      <a:endParaRPr lang="en-US" altLang="ko-KR" sz="1800" baseline="0" dirty="0" smtClean="0"/>
                    </a:p>
                  </a:txBody>
                  <a:tcPr marL="101592" marR="101592" marT="50796" marB="50796" anchor="ctr"/>
                </a:tc>
              </a:tr>
              <a:tr h="551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isxdigit</a:t>
                      </a:r>
                      <a:r>
                        <a:rPr lang="en-US" altLang="ko-KR" sz="1800" baseline="0" dirty="0" smtClean="0"/>
                        <a:t> (int c);</a:t>
                      </a:r>
                      <a:endParaRPr lang="ko-KR" altLang="en-US" sz="1800" dirty="0"/>
                    </a:p>
                  </a:txBody>
                  <a:tcPr marL="101592" marR="101592" marT="50796" marB="507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16</a:t>
                      </a:r>
                      <a:r>
                        <a:rPr lang="ko-KR" altLang="en-US" sz="1800" dirty="0" smtClean="0"/>
                        <a:t>진수인지 아닌지를 검사</a:t>
                      </a:r>
                      <a:endParaRPr lang="en-US" altLang="ko-KR" sz="1800" dirty="0" smtClean="0"/>
                    </a:p>
                  </a:txBody>
                  <a:tcPr marL="101592" marR="101592" marT="50796" marB="5079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ctype.h</a:t>
            </a:r>
            <a:r>
              <a:rPr lang="ko-KR" altLang="en-US" dirty="0" smtClean="0"/>
              <a:t>에 있는 문자 분류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775132"/>
            <a:ext cx="7988140" cy="467820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ctype.h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a1='A', a2='a', a3='B';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result1, result2, result3;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result1=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isalnum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(a1);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result2=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isupper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(a2);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result3=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islower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(a3);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("%d %d %d \n", result1, result2, result3);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(6/9)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03819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strchr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strstr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문자와 문자열의 위치를 찾는다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strupr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strlwr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대문자로 바꾸거나 소문자로 바꾼다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sscanf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sprintf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메모리로부터 문자열을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입력받고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출력한다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92" y="4134637"/>
            <a:ext cx="7518308" cy="108012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(7/9)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sscanf()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sprintf()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string.h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sscanf()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메모리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로부터 문자열을 입력받는 함수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sprintf()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메모리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문자열을 출력하는 함수</a:t>
            </a:r>
            <a:endParaRPr lang="en-US" altLang="ko-KR" b="1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4242" y="3257242"/>
          <a:ext cx="850112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/>
                <a:gridCol w="371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b="1" dirty="0" smtClean="0"/>
                        <a:t>#include&lt;string.h&gt;</a:t>
                      </a:r>
                      <a:endParaRPr lang="en-US" altLang="ko-KR" sz="1600" dirty="0" smtClean="0"/>
                    </a:p>
                    <a:p>
                      <a:pPr algn="just" latinLnBrk="1"/>
                      <a:r>
                        <a:rPr lang="en-US" altLang="ko-KR" sz="1600" b="1" baseline="0" dirty="0" smtClean="0"/>
                        <a:t>int </a:t>
                      </a:r>
                      <a:r>
                        <a:rPr lang="en-US" altLang="ko-KR" sz="1600" b="1" baseline="0" dirty="0" smtClean="0">
                          <a:solidFill>
                            <a:srgbClr val="0000FF"/>
                          </a:solidFill>
                        </a:rPr>
                        <a:t>sscanf</a:t>
                      </a:r>
                      <a:r>
                        <a:rPr lang="en-US" altLang="ko-KR" sz="1600" b="1" baseline="0" dirty="0" smtClean="0"/>
                        <a:t> ( const char * s1, const char * s2, ...);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 smtClean="0"/>
                        <a:t> 메모리에서 데이터를 입력 받는다</a:t>
                      </a:r>
                      <a:r>
                        <a:rPr lang="en-US" altLang="ko-KR" sz="1600" b="0" baseline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성공</a:t>
                      </a:r>
                      <a:r>
                        <a:rPr lang="en-US" altLang="ko-KR" sz="1600" b="1" baseline="0" dirty="0" smtClean="0"/>
                        <a:t>:</a:t>
                      </a:r>
                      <a:r>
                        <a:rPr lang="ko-KR" altLang="en-US" sz="1600" baseline="0" dirty="0" smtClean="0"/>
                        <a:t> 데이터의 개수 반환</a:t>
                      </a:r>
                      <a:endParaRPr lang="en-US" altLang="ko-KR" sz="1600" baseline="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b="1" dirty="0" smtClean="0"/>
                        <a:t>#include&lt;string.h&gt;</a:t>
                      </a:r>
                      <a:endParaRPr lang="en-US" altLang="ko-KR" sz="1600" dirty="0" smtClean="0"/>
                    </a:p>
                    <a:p>
                      <a:pPr algn="just" latinLnBrk="1"/>
                      <a:r>
                        <a:rPr lang="en-US" altLang="ko-KR" sz="1600" b="1" baseline="0" dirty="0" smtClean="0"/>
                        <a:t>int </a:t>
                      </a:r>
                      <a:r>
                        <a:rPr lang="en-US" altLang="ko-KR" sz="1600" b="1" baseline="0" dirty="0" smtClean="0">
                          <a:solidFill>
                            <a:srgbClr val="0000FF"/>
                          </a:solidFill>
                        </a:rPr>
                        <a:t>sprintf</a:t>
                      </a:r>
                      <a:r>
                        <a:rPr lang="en-US" altLang="ko-KR" sz="1600" b="1" baseline="0" dirty="0" smtClean="0"/>
                        <a:t> (char * s1, const char * s2, ...);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메모리에 데이터를 출력한다</a:t>
                      </a:r>
                      <a:r>
                        <a:rPr lang="en-US" altLang="ko-KR" sz="1600" baseline="0" dirty="0" smtClean="0"/>
                        <a:t>.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 smtClean="0"/>
                        <a:t>성공</a:t>
                      </a:r>
                      <a:r>
                        <a:rPr lang="en-US" altLang="ko-KR" sz="1600" b="1" baseline="0" dirty="0" smtClean="0"/>
                        <a:t>:</a:t>
                      </a:r>
                      <a:r>
                        <a:rPr lang="ko-KR" altLang="en-US" sz="1600" baseline="0" dirty="0" smtClean="0"/>
                        <a:t> 문자열의 길이 반환 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72817"/>
            <a:ext cx="8856984" cy="480131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 array[50] = "100 3.14 good-morning";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double num2;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[50];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//scanf("%d %lf %s",&amp;num1, &amp;num2, str);        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키보드로부터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입력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받음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sscanf(array,"%d %lf %s",&amp;num1, &amp;num2, str);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배열로부터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en-US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입력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받음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b="1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puts("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("%d, %lf, %s \n", num1, num2,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(8/9)---[2-10.c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532" y="1664299"/>
            <a:ext cx="8856984" cy="452431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string.h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array[50];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 = 100;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double num2 = 3.14;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[50] = "good-morning";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printf("%d, %lf, %s \n", num1, num2, str);                //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모니터에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sprintf(array, "%d, %lf, %s \n", num1, num2, str);  // 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배열에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printf("%s \n",array);                                          //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모니터에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2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(9/9)---[2-12.c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기타 표준 함수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2286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데이터 변환 표준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수학 관련 표준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50" y="2183598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데이터를 변환하는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stdlib.h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7" y="2351916"/>
          <a:ext cx="8215370" cy="286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36855"/>
                <a:gridCol w="4678515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86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double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atof</a:t>
                      </a:r>
                      <a:r>
                        <a:rPr lang="en-US" altLang="ko-KR" sz="2000" dirty="0" smtClean="0"/>
                        <a:t> (const char* str);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문자열을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double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형</a:t>
                      </a:r>
                      <a:r>
                        <a:rPr lang="ko-KR" altLang="en-US" sz="2000" dirty="0" smtClean="0"/>
                        <a:t> 데이터로 변환</a:t>
                      </a:r>
                      <a:endParaRPr lang="en-US" altLang="ko-KR" sz="2000" dirty="0" smtClean="0"/>
                    </a:p>
                  </a:txBody>
                  <a:tcPr anchor="ctr"/>
                </a:tc>
              </a:tr>
              <a:tr h="786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int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atoi</a:t>
                      </a:r>
                      <a:r>
                        <a:rPr lang="en-US" altLang="ko-KR" sz="2000" dirty="0" smtClean="0"/>
                        <a:t> (const char* str);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문자열을 </a:t>
                      </a:r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형</a:t>
                      </a:r>
                      <a:r>
                        <a:rPr lang="ko-KR" altLang="en-US" sz="2000" dirty="0" smtClean="0"/>
                        <a:t> 데이터로 변환</a:t>
                      </a:r>
                      <a:endParaRPr lang="en-US" altLang="ko-KR" sz="2000" dirty="0" smtClean="0"/>
                    </a:p>
                  </a:txBody>
                  <a:tcPr anchor="ctr"/>
                </a:tc>
              </a:tr>
              <a:tr h="786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long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atol</a:t>
                      </a:r>
                      <a:r>
                        <a:rPr lang="en-US" altLang="ko-KR" sz="2000" dirty="0" smtClean="0"/>
                        <a:t> (const char* str);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문자열을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long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형 </a:t>
                      </a:r>
                      <a:r>
                        <a:rPr lang="ko-KR" altLang="en-US" sz="2000" dirty="0" smtClean="0"/>
                        <a:t>데이터로 변환</a:t>
                      </a:r>
                      <a:endParaRPr lang="en-US" altLang="ko-KR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gets(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puts(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strlen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문자열의 길이를 알려준다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복사한다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결합한다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비교한다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1721962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99876"/>
            <a:ext cx="7920880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stdlib.h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char* str1 = "3.14";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char* str2 = "100";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char* str3 = "10000000";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double num1;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num2;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long   num3;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num1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atof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(str1);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num2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atoi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(str2);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num3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atol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(str3);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printf("%lf, %d, %ld \n", num1, num2, num3);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(2/11)---[2-13.c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데이터를 변환하는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ctype.h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71600" y="2335199"/>
          <a:ext cx="7192155" cy="280831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14648"/>
                <a:gridCol w="3877507"/>
              </a:tblGrid>
              <a:tr h="449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86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int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toascii</a:t>
                      </a:r>
                      <a:r>
                        <a:rPr lang="en-US" altLang="ko-KR" sz="2000" dirty="0" smtClean="0"/>
                        <a:t> (int num);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문자를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ASCII 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문자</a:t>
                      </a:r>
                      <a:r>
                        <a:rPr lang="ko-KR" altLang="en-US" sz="2000" dirty="0" smtClean="0"/>
                        <a:t>로 변환</a:t>
                      </a:r>
                      <a:endParaRPr lang="en-US" altLang="ko-KR" sz="2000" dirty="0" smtClean="0"/>
                    </a:p>
                  </a:txBody>
                  <a:tcPr anchor="ctr"/>
                </a:tc>
              </a:tr>
              <a:tr h="786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int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tolower</a:t>
                      </a:r>
                      <a:r>
                        <a:rPr lang="en-US" altLang="ko-KR" sz="2000" dirty="0" smtClean="0"/>
                        <a:t> (int num);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문자를 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소문자</a:t>
                      </a:r>
                      <a:r>
                        <a:rPr lang="ko-KR" altLang="en-US" sz="2000" dirty="0" smtClean="0"/>
                        <a:t>로 변환</a:t>
                      </a:r>
                      <a:endParaRPr lang="en-US" altLang="ko-KR" sz="2000" dirty="0" smtClean="0"/>
                    </a:p>
                  </a:txBody>
                  <a:tcPr anchor="ctr"/>
                </a:tc>
              </a:tr>
              <a:tr h="786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int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toupper</a:t>
                      </a:r>
                      <a:r>
                        <a:rPr lang="en-US" altLang="ko-KR" sz="2000" dirty="0" smtClean="0"/>
                        <a:t> (int num);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문자를 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대문자</a:t>
                      </a:r>
                      <a:r>
                        <a:rPr lang="ko-KR" altLang="en-US" sz="2000" dirty="0" smtClean="0"/>
                        <a:t>로 변환</a:t>
                      </a:r>
                      <a:endParaRPr lang="en-US" altLang="ko-KR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1336" y="1907340"/>
            <a:ext cx="8496944" cy="409342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ctype.h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char a1='A';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char a2='a';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아스키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코드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: %d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toascii(a1) 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 // ASCII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65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printf(“     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소문자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: %c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tolower(a2) 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 //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소문자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a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printf(“      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대문자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%c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toupper(a2) 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 //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대문자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A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(4/11)---[2-14.c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2286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데이터 변환 표준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수학 관련 표준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50" y="2903678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수학 관련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math.h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71600" y="2113225"/>
          <a:ext cx="7192155" cy="46319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3276"/>
                <a:gridCol w="3448879"/>
              </a:tblGrid>
              <a:tr h="444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29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ceil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보다 큰 정수 반환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529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floor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보다 작은 정수 반환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529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fabs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절댓값 반환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48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pow</a:t>
                      </a:r>
                      <a:r>
                        <a:rPr lang="en-US" altLang="ko-KR" sz="1800" dirty="0" smtClean="0"/>
                        <a:t> (double x, double y);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x</a:t>
                      </a:r>
                      <a:r>
                        <a:rPr lang="en-US" altLang="ko-KR" sz="2000" baseline="30000" dirty="0" smtClean="0"/>
                        <a:t>y</a:t>
                      </a:r>
                      <a:endParaRPr lang="en-US" altLang="ko-KR" sz="1800" baseline="30000" dirty="0" smtClean="0"/>
                    </a:p>
                  </a:txBody>
                  <a:tcPr anchor="ctr"/>
                </a:tc>
              </a:tr>
              <a:tr h="529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sqrt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</a:txBody>
                  <a:tcPr anchor="ctr"/>
                </a:tc>
              </a:tr>
              <a:tr h="529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exp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e</a:t>
                      </a:r>
                      <a:r>
                        <a:rPr lang="en-US" altLang="ko-KR" sz="1800" baseline="30000" dirty="0" smtClean="0"/>
                        <a:t>x</a:t>
                      </a:r>
                      <a:r>
                        <a:rPr lang="en-US" altLang="ko-KR" sz="1800" dirty="0" smtClean="0"/>
                        <a:t> e</a:t>
                      </a:r>
                      <a:r>
                        <a:rPr lang="ko-KR" altLang="en-US" sz="1800" dirty="0" smtClean="0"/>
                        <a:t>는 자연 상수</a:t>
                      </a:r>
                      <a:r>
                        <a:rPr lang="en-US" altLang="ko-KR" sz="1800" baseline="0" dirty="0" smtClean="0"/>
                        <a:t> (</a:t>
                      </a:r>
                      <a:r>
                        <a:rPr lang="ko-KR" altLang="en-US" sz="1800" baseline="0" dirty="0" err="1" smtClean="0"/>
                        <a:t>오일러의</a:t>
                      </a:r>
                      <a:r>
                        <a:rPr lang="ko-KR" altLang="en-US" sz="1800" baseline="0" dirty="0" smtClean="0"/>
                        <a:t> 수</a:t>
                      </a:r>
                      <a:r>
                        <a:rPr lang="en-US" altLang="ko-KR" sz="1800" baseline="0" dirty="0" smtClean="0"/>
                        <a:t>)</a:t>
                      </a:r>
                    </a:p>
                  </a:txBody>
                  <a:tcPr anchor="ctr"/>
                </a:tc>
              </a:tr>
              <a:tr h="529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log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log</a:t>
                      </a:r>
                      <a:r>
                        <a:rPr lang="en-US" altLang="ko-KR" sz="1800" baseline="-25000" dirty="0" smtClean="0"/>
                        <a:t>e</a:t>
                      </a:r>
                      <a:r>
                        <a:rPr lang="en-US" altLang="ko-KR" sz="1800" dirty="0" smtClean="0"/>
                        <a:t>x</a:t>
                      </a:r>
                    </a:p>
                  </a:txBody>
                  <a:tcPr anchor="ctr"/>
                </a:tc>
              </a:tr>
              <a:tr h="529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log10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log</a:t>
                      </a:r>
                      <a:r>
                        <a:rPr lang="en-US" altLang="ko-KR" sz="1800" baseline="-25000" dirty="0" smtClean="0"/>
                        <a:t>10</a:t>
                      </a:r>
                      <a:r>
                        <a:rPr lang="en-US" altLang="ko-KR" sz="1800" dirty="0" smtClean="0"/>
                        <a:t>x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781738" y="4741535"/>
          <a:ext cx="617538" cy="385763"/>
        </p:xfrm>
        <a:graphic>
          <a:graphicData uri="http://schemas.openxmlformats.org/presentationml/2006/ole">
            <p:oleObj spid="_x0000_s5122" name="수식" r:id="rId3" imgW="241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158058"/>
            <a:ext cx="8215370" cy="55769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math.h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double a1 =  3.14;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double a2 = -3.14;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%.2lf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ceil(a1)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%.2lf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floor(a1)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("---------\n");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%.2lf \n",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fabs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(a2)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%.2lf \n",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pow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(2,8)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%.2lf \n",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sqrt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(2)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);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("---------\n");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%.2lf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exp(1)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printf(" %.2lf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log(exp(1))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%.2lf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log10(10)   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("---------\n");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(6/11)---[2-15.c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928934"/>
            <a:ext cx="3745050" cy="35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math.h</a:t>
            </a:r>
            <a:r>
              <a:rPr lang="ko-KR" altLang="en-US" dirty="0" smtClean="0"/>
              <a:t>에 있는 여러 삼각함수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3608" y="1700805"/>
          <a:ext cx="6552728" cy="48245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312"/>
                <a:gridCol w="3744416"/>
              </a:tblGrid>
              <a:tr h="411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sin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smtClean="0"/>
                        <a:t>sin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cos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err="1" smtClean="0"/>
                        <a:t>cos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tan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smtClean="0"/>
                        <a:t>tan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sinh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err="1" smtClean="0"/>
                        <a:t>sinh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baseline="30000" dirty="0" smtClean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cosh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err="1" smtClean="0"/>
                        <a:t>cosh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tanh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err="1" smtClean="0"/>
                        <a:t>tanh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asin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err="1" smtClean="0"/>
                        <a:t>asin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acos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err="1" smtClean="0"/>
                        <a:t>acos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49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atan</a:t>
                      </a:r>
                      <a:r>
                        <a:rPr lang="en-US" altLang="ko-KR" sz="1800" dirty="0" smtClean="0"/>
                        <a:t> (double x);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삼각함수에서 </a:t>
                      </a:r>
                      <a:r>
                        <a:rPr lang="en-US" altLang="ko-KR" sz="1800" dirty="0" smtClean="0"/>
                        <a:t>x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err="1" smtClean="0"/>
                        <a:t>atan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값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rand()</a:t>
            </a:r>
            <a:r>
              <a:rPr lang="ko-KR" altLang="en-US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b="1" dirty="0" smtClean="0">
                <a:solidFill>
                  <a:srgbClr val="00B050"/>
                </a:solidFill>
              </a:rPr>
              <a:t>srand()</a:t>
            </a:r>
            <a:r>
              <a:rPr lang="ko-KR" altLang="en-US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b="1" dirty="0" smtClean="0">
                <a:solidFill>
                  <a:srgbClr val="00B050"/>
                </a:solidFill>
              </a:rPr>
              <a:t>– ‘</a:t>
            </a:r>
            <a:r>
              <a:rPr lang="ko-KR" altLang="en-US" b="1" dirty="0" smtClean="0">
                <a:solidFill>
                  <a:srgbClr val="00B050"/>
                </a:solidFill>
              </a:rPr>
              <a:t>난수를 생성 시킨다</a:t>
            </a:r>
            <a:r>
              <a:rPr lang="en-US" altLang="ko-KR" b="1" dirty="0" smtClean="0">
                <a:solidFill>
                  <a:srgbClr val="00B050"/>
                </a:solidFill>
              </a:rPr>
              <a:t>.’</a:t>
            </a:r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stdlib.h	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rand()</a:t>
            </a:r>
            <a:r>
              <a:rPr lang="ko-KR" altLang="en-US" b="1" dirty="0" smtClean="0">
                <a:solidFill>
                  <a:srgbClr val="00B050"/>
                </a:solidFill>
              </a:rPr>
              <a:t>함수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난수를 생성시키는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한가지 패턴</a:t>
            </a:r>
            <a:r>
              <a:rPr lang="ko-KR" altLang="en-US" b="1" dirty="0" smtClean="0"/>
              <a:t>으로 난수를 생성 시킨다</a:t>
            </a:r>
            <a:r>
              <a:rPr lang="en-US" altLang="ko-KR" b="1" dirty="0" smtClean="0"/>
              <a:t>.’</a:t>
            </a: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srand()</a:t>
            </a:r>
            <a:r>
              <a:rPr lang="ko-KR" altLang="en-US" b="1" dirty="0" smtClean="0">
                <a:solidFill>
                  <a:srgbClr val="00B050"/>
                </a:solidFill>
              </a:rPr>
              <a:t>함수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난수의 패턴을 생성시키는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여러 가지 패턴</a:t>
            </a:r>
            <a:r>
              <a:rPr lang="ko-KR" altLang="en-US" b="1" dirty="0" smtClean="0"/>
              <a:t>으로 난수를 생성 시킨다</a:t>
            </a:r>
            <a:r>
              <a:rPr lang="en-US" altLang="ko-KR" b="1" dirty="0" smtClean="0"/>
              <a:t>.’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71600" y="4286256"/>
          <a:ext cx="7192155" cy="19442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2368"/>
                <a:gridCol w="3879787"/>
              </a:tblGrid>
              <a:tr h="575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84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int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rand</a:t>
                      </a:r>
                      <a:r>
                        <a:rPr lang="en-US" altLang="ko-KR" sz="1800" dirty="0" smtClean="0"/>
                        <a:t> (void);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난수를</a:t>
                      </a:r>
                      <a:r>
                        <a:rPr lang="ko-KR" altLang="en-US" sz="1800" dirty="0" smtClean="0"/>
                        <a:t> 생성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684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int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srand</a:t>
                      </a:r>
                      <a:r>
                        <a:rPr lang="en-US" altLang="ko-KR" sz="1800" dirty="0" smtClean="0"/>
                        <a:t> (unsigned</a:t>
                      </a:r>
                      <a:r>
                        <a:rPr lang="en-US" altLang="ko-KR" sz="1800" baseline="0" dirty="0" smtClean="0"/>
                        <a:t> int </a:t>
                      </a:r>
                      <a:r>
                        <a:rPr lang="en-US" altLang="ko-KR" sz="1800" b="1" baseline="0" dirty="0" smtClean="0">
                          <a:solidFill>
                            <a:srgbClr val="00B050"/>
                          </a:solidFill>
                        </a:rPr>
                        <a:t>seed</a:t>
                      </a:r>
                      <a:r>
                        <a:rPr lang="en-US" altLang="ko-KR" sz="1800" baseline="0" dirty="0" smtClean="0"/>
                        <a:t>);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seed</a:t>
                      </a:r>
                      <a:r>
                        <a:rPr lang="ko-KR" altLang="en-US" sz="1800" dirty="0" smtClean="0"/>
                        <a:t>를 지정하여 난수를 생성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(seed: </a:t>
                      </a:r>
                      <a:r>
                        <a:rPr lang="ko-KR" altLang="en-US" sz="1800" dirty="0" err="1" smtClean="0"/>
                        <a:t>난수</a:t>
                      </a:r>
                      <a:r>
                        <a:rPr lang="ko-KR" altLang="en-US" sz="1800" dirty="0" smtClean="0"/>
                        <a:t> 생성 패턴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2068" y="1428736"/>
            <a:ext cx="8193336" cy="485778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#include&lt;stdlib.h&gt;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puts("10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개의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난수를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발생시킵니다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.");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while(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&lt;10)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printf("%d \t",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rand() 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=i+1;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}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(9/11)---[2-16.c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214950"/>
            <a:ext cx="63531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92562"/>
            <a:ext cx="7920880" cy="501675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stdlib.h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puts("10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개의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난수를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발생시킵니다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.");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srand(1);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정수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값을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1~3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까지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변경</a:t>
            </a:r>
            <a:r>
              <a:rPr lang="ko-KR" altLang="en-US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해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보자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ko-KR" altLang="en-US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패턴 발생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) 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while(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&lt;10)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("%d \t",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rand()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=i+1;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}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(10/11)---[2-17.c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(1/18)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4858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gets()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puts()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stdio.h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gets()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b="1" dirty="0" smtClean="0"/>
              <a:t>문자열을 </a:t>
            </a:r>
            <a:r>
              <a:rPr lang="ko-KR" altLang="en-US" b="1" dirty="0" err="1" smtClean="0"/>
              <a:t>입력받는</a:t>
            </a:r>
            <a:r>
              <a:rPr lang="ko-KR" altLang="en-US" b="1" dirty="0" smtClean="0"/>
              <a:t> 함수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puts()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b="1" dirty="0" smtClean="0"/>
              <a:t>문자열을 출력하는 함수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EOF(End Of File)</a:t>
            </a:r>
          </a:p>
          <a:p>
            <a:pPr lvl="1"/>
            <a:r>
              <a:rPr lang="ko-KR" altLang="en-US" dirty="0" smtClean="0"/>
              <a:t>파일의 끝을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stdio.h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 상수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[ctr+z]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EOF</a:t>
            </a:r>
            <a:r>
              <a:rPr lang="ko-KR" altLang="en-US" dirty="0" smtClean="0"/>
              <a:t>로 인식</a:t>
            </a:r>
            <a:endParaRPr lang="en-US" altLang="ko-KR" dirty="0" smtClean="0"/>
          </a:p>
          <a:p>
            <a:pPr lvl="1"/>
            <a:endParaRPr lang="en-US" altLang="ko-KR" b="1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2831028"/>
          <a:ext cx="814393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928958"/>
                <a:gridCol w="30003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0" dirty="0" smtClean="0"/>
                        <a:t>#include&lt;stdio.h&gt;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="0" baseline="0" dirty="0" smtClean="0"/>
                        <a:t>char*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gets</a:t>
                      </a:r>
                      <a:r>
                        <a:rPr lang="en-US" altLang="ko-KR" sz="1400" b="0" baseline="0" dirty="0" smtClean="0"/>
                        <a:t> (</a:t>
                      </a:r>
                      <a:r>
                        <a:rPr lang="en-US" altLang="ko-KR" sz="1400" b="1" baseline="0" dirty="0" smtClean="0"/>
                        <a:t>char* s</a:t>
                      </a:r>
                      <a:r>
                        <a:rPr lang="en-US" altLang="ko-KR" sz="1400" b="0" baseline="0" dirty="0" smtClean="0"/>
                        <a:t>) 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array[10];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gets(array);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aseline="0" dirty="0" smtClean="0"/>
                        <a:t>전달된 메모리 주소에 문자열 저장 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성공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0" baseline="0" dirty="0" smtClean="0"/>
                        <a:t>입력된 문자열 반환</a:t>
                      </a:r>
                      <a:endParaRPr lang="en-US" altLang="ko-KR" sz="1400" b="0" baseline="0" dirty="0" smtClean="0"/>
                    </a:p>
                    <a:p>
                      <a:pPr algn="just" latinLnBrk="1"/>
                      <a:r>
                        <a:rPr lang="ko-KR" altLang="en-US" sz="1400" b="1" baseline="0" dirty="0" smtClean="0"/>
                        <a:t>실패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NULL </a:t>
                      </a:r>
                      <a:r>
                        <a:rPr lang="ko-KR" altLang="en-US" sz="1400" baseline="0" dirty="0" smtClean="0"/>
                        <a:t>포인터 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0" dirty="0" smtClean="0"/>
                        <a:t>#include&lt;stdio.h&gt;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en-US" altLang="ko-KR" sz="1400" baseline="0" dirty="0" smtClean="0"/>
                        <a:t>int 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puts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b="1" baseline="0" dirty="0" smtClean="0"/>
                        <a:t>const  char* s</a:t>
                      </a:r>
                      <a:r>
                        <a:rPr lang="en-US" altLang="ko-KR" sz="1400" baseline="0" dirty="0" smtClean="0"/>
                        <a:t>)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baseline="0" dirty="0" smtClean="0"/>
                        <a:t>char array[10] = “Good luck”;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puts(array);  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전달된 메모리 주소의 문자열 출력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ko-KR" altLang="en-US" sz="1400" b="1" dirty="0" smtClean="0"/>
                        <a:t>성공</a:t>
                      </a:r>
                      <a:r>
                        <a:rPr lang="en-US" altLang="ko-KR" sz="1400" b="1" dirty="0" smtClean="0"/>
                        <a:t>:</a:t>
                      </a:r>
                      <a:r>
                        <a:rPr lang="en-US" altLang="ko-KR" sz="1400" dirty="0" smtClean="0"/>
                        <a:t> 0</a:t>
                      </a:r>
                      <a:r>
                        <a:rPr lang="ko-KR" altLang="en-US" sz="1400" dirty="0" smtClean="0"/>
                        <a:t>값 또는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아닌값 반환</a:t>
                      </a:r>
                      <a:endParaRPr lang="en-US" altLang="ko-KR" sz="1400" dirty="0" smtClean="0"/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실패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EOF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기타 표준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(11/11)---[2-17.c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24744"/>
            <a:ext cx="9093220" cy="540060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srand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일 때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endParaRPr lang="en-US" altLang="ko-KR" sz="1700" dirty="0" smtClean="0"/>
          </a:p>
          <a:p>
            <a:endParaRPr lang="en-US" altLang="ko-KR" dirty="0" smtClean="0"/>
          </a:p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srand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(2)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일 때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srand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(3)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일 때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7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rand()</a:t>
            </a:r>
            <a:r>
              <a:rPr lang="ko-KR" altLang="en-US" b="1" dirty="0" smtClean="0">
                <a:solidFill>
                  <a:srgbClr val="00B050"/>
                </a:solidFill>
              </a:rPr>
              <a:t>함수를 호출하면 기본적으로 </a:t>
            </a:r>
            <a:r>
              <a:rPr lang="en-US" altLang="ko-KR" b="1" dirty="0" smtClean="0">
                <a:solidFill>
                  <a:srgbClr val="00B050"/>
                </a:solidFill>
              </a:rPr>
              <a:t>srand(1)</a:t>
            </a:r>
            <a:r>
              <a:rPr lang="ko-KR" altLang="en-US" b="1" dirty="0" smtClean="0">
                <a:solidFill>
                  <a:srgbClr val="00B050"/>
                </a:solidFill>
              </a:rPr>
              <a:t> 설정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5406" y="1672244"/>
            <a:ext cx="780502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실행 결과 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41  18467  6334  26500  19169  15724  11478  29358  26962  24464</a:t>
            </a:r>
            <a:endParaRPr lang="ko-KR" altLang="en-US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5406" y="3212976"/>
            <a:ext cx="780502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실행 결과 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45  29216  24198  17795  20494  10650  14590  26431  10705  18316</a:t>
            </a:r>
            <a:endParaRPr lang="ko-KR" altLang="en-US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5406" y="4797152"/>
            <a:ext cx="780502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실행 결과 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48  7196  9294  9091  7031  23577  17702  23503  27217  12168</a:t>
            </a:r>
            <a:endParaRPr lang="ko-KR" altLang="en-US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다양한 문자열 처리 함수들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기타 표준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데이터 변환 함수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수학함수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gets( )</a:t>
            </a: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문자열 입력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/>
              <a:t>[Enter]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를 입력 받으면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문자열 끝에 자동으로 종료 문자</a:t>
            </a:r>
            <a:r>
              <a:rPr lang="en-US" altLang="ko-KR" dirty="0" smtClean="0"/>
              <a:t>(NULL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\0)</a:t>
            </a:r>
            <a:r>
              <a:rPr lang="ko-KR" altLang="en-US" dirty="0" smtClean="0"/>
              <a:t>를 붙인다</a:t>
            </a:r>
            <a:r>
              <a:rPr lang="en-US" altLang="ko-KR" dirty="0" smtClean="0"/>
              <a:t>.’</a:t>
            </a:r>
          </a:p>
          <a:p>
            <a:pPr lvl="2"/>
            <a:r>
              <a:rPr lang="ko-KR" altLang="en-US" b="1" dirty="0" smtClean="0">
                <a:solidFill>
                  <a:srgbClr val="00B050"/>
                </a:solidFill>
              </a:rPr>
              <a:t>주의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메모리 오버플로우가 발생하지 않게 문자열의 크기를 잘 할당 </a:t>
            </a:r>
            <a:r>
              <a:rPr lang="ko-KR" altLang="en-US" dirty="0" err="1" smtClean="0"/>
              <a:t>해야하자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에러가 발생하면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포인터 반환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puts( )</a:t>
            </a: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문자열 출력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출력하면서 자동으로 </a:t>
            </a:r>
            <a:r>
              <a:rPr lang="en-US" altLang="ko-KR" dirty="0" smtClean="0"/>
              <a:t>[Enter]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를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에러가 발생하면 </a:t>
            </a:r>
            <a:r>
              <a:rPr lang="en-US" altLang="ko-KR" dirty="0" smtClean="0"/>
              <a:t>EOF(-1)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788" y="1484784"/>
            <a:ext cx="8429684" cy="467820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array1[10];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array2[10] = "Good luck";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puts("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문자열을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입력하세요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");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gets(array1);        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입력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puts(array1);        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puts(array2);        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puts("Good luck");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문자열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(3/15)---[2-1.c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4539612"/>
            <a:ext cx="3348038" cy="151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788" y="1285860"/>
            <a:ext cx="8429684" cy="53245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array1[20];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array2[20];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gets(array1);                  // what is your name?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입력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puts(array1);                  // what is your name?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scanf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("%s",array2);         // what is your name?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입력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printf("%s\n", array2);     // what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</a:p>
          <a:p>
            <a:pPr algn="just"/>
            <a:endParaRPr lang="en-US" altLang="ko-KR" sz="2000" kern="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endParaRPr lang="en-US" altLang="ko-KR" sz="2000" kern="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(4/15)---[2-2.c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857760"/>
            <a:ext cx="36595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문자열 처리 함수 </a:t>
            </a:r>
            <a:r>
              <a:rPr lang="en-US" altLang="ko-KR" dirty="0" smtClean="0"/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gets(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puts(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strlen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문자열의 길이를 알려준다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strncpy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복사한다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strncat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결합한다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strncmp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    –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문자열을 비교한다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50" y="2423712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18549</TotalTime>
  <Words>2638</Words>
  <Application>Microsoft Office PowerPoint</Application>
  <PresentationFormat>화면 슬라이드 쇼(4:3)</PresentationFormat>
  <Paragraphs>790</Paragraphs>
  <Slides>51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3" baseType="lpstr">
      <vt:lpstr>Office 테마</vt:lpstr>
      <vt:lpstr>수식</vt:lpstr>
      <vt:lpstr>-Part3- 제2장 문자열 표준 함수와 기타 표준 함수 </vt:lpstr>
      <vt:lpstr>학습목차</vt:lpstr>
      <vt:lpstr>슬라이드 3</vt:lpstr>
      <vt:lpstr>2.1 문자열 처리 함수 1</vt:lpstr>
      <vt:lpstr>2.1 문자열 처리 함수 1 (1/18)</vt:lpstr>
      <vt:lpstr>2.1 문자열 처리 함수 1 (2/15)</vt:lpstr>
      <vt:lpstr>2.1 문자열 처리 함수 1 (3/15)---[2-1.c 실습]</vt:lpstr>
      <vt:lpstr>2.1 문자열 처리 함수 1 (4/15)---[2-2.c 실습]</vt:lpstr>
      <vt:lpstr>2.1 문자열 처리 함수 1</vt:lpstr>
      <vt:lpstr>2.1 문자열 처리 함수 1 (5/15)</vt:lpstr>
      <vt:lpstr>2.1 문자열 처리 함수 1 (6/15)---[2-3.c 실습]</vt:lpstr>
      <vt:lpstr>2.1 문자열 처리 함수 1</vt:lpstr>
      <vt:lpstr>2.1 문자열 처리 함수 1 (7/15)</vt:lpstr>
      <vt:lpstr>2.1 문자열 처리 함수 1 (8/15)---[2-4.c 실습]</vt:lpstr>
      <vt:lpstr>2.1 문자열 처리 함수 1 (9/15)---[2-5.c 실습]</vt:lpstr>
      <vt:lpstr>2.1 문자열 처리 함수 1</vt:lpstr>
      <vt:lpstr>2.1 문자열 처리 함수 1 (10/15)</vt:lpstr>
      <vt:lpstr>2.1 문자열 처리 함수 1 (11/15)---[2-6.c 실습]</vt:lpstr>
      <vt:lpstr>2.1 문자열 처리 함수 1 (12/15)---[2-7.c 실습]</vt:lpstr>
      <vt:lpstr>2.1 문자열 처리 함수 1</vt:lpstr>
      <vt:lpstr>2.1 문자열 처리 함수 1 (13/15)</vt:lpstr>
      <vt:lpstr>2.1 문자열 처리 함수 1 (14/15)</vt:lpstr>
      <vt:lpstr>2.1 문자열 처리 함수 1 (15/15)---[2-8.c 실습]</vt:lpstr>
      <vt:lpstr>슬라이드 24</vt:lpstr>
      <vt:lpstr>2.2 문자열 처리 함수 2</vt:lpstr>
      <vt:lpstr>2.2 문자열 처리 함수 2 (1/9)</vt:lpstr>
      <vt:lpstr>2.2 문자열 처리 함수 2 (2/9)---[2-9.c 실습]</vt:lpstr>
      <vt:lpstr>2.2 문자열 처리 함수 2</vt:lpstr>
      <vt:lpstr>2.2 문자열 처리 함수 2 (3/9)</vt:lpstr>
      <vt:lpstr>2.2 문자열 처리 함수 2 (4/9)---[2-10.c 실습]</vt:lpstr>
      <vt:lpstr>2.2 문자열 처리 함수 2 (5/9)</vt:lpstr>
      <vt:lpstr>2.2 문자열 처리 함수 2 (6/9)</vt:lpstr>
      <vt:lpstr>2.2 문자열 처리 함수 2</vt:lpstr>
      <vt:lpstr>2.2 문자열 처리 함수 2 (7/9)</vt:lpstr>
      <vt:lpstr>2.2 문자열 처리 함수 2 (8/9)---[2-10.c 실습]</vt:lpstr>
      <vt:lpstr>2.2 문자열 처리 함수 2 (9/9)---[2-12.c 실습]</vt:lpstr>
      <vt:lpstr>슬라이드 37</vt:lpstr>
      <vt:lpstr>2.3 기타 표준 함수</vt:lpstr>
      <vt:lpstr>2.3 기타 표준 함수 (1/11)</vt:lpstr>
      <vt:lpstr>2.3 기타 표준 함수 (2/11)---[2-13.c 실습]</vt:lpstr>
      <vt:lpstr>2.3 기타 표준 함수 (3/11)</vt:lpstr>
      <vt:lpstr>2.3 기타 표준 함수 (4/11)---[2-14.c 실습]</vt:lpstr>
      <vt:lpstr>2.3 기타 표준 함수</vt:lpstr>
      <vt:lpstr>2.3 기타 표준 함수 (5/11)</vt:lpstr>
      <vt:lpstr>2.3 기타 표준 함수 (6/11)---[2-15.c 실습]</vt:lpstr>
      <vt:lpstr>2.3 기타 표준 함수 (7/11)</vt:lpstr>
      <vt:lpstr>2.3 기타 표준 함수 (8/11)</vt:lpstr>
      <vt:lpstr>2.3 기타 표준 함수 (9/11)---[2-16.c 실습]</vt:lpstr>
      <vt:lpstr>2.3 기타 표준 함수 (10/11)---[2-17.c 실습]</vt:lpstr>
      <vt:lpstr>2.3 기타 표준 함수 (11/11)---[2-17.c 분석]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1324</cp:revision>
  <dcterms:created xsi:type="dcterms:W3CDTF">2009-09-09T07:37:10Z</dcterms:created>
  <dcterms:modified xsi:type="dcterms:W3CDTF">2011-03-02T03:54:04Z</dcterms:modified>
</cp:coreProperties>
</file>