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61" r:id="rId2"/>
    <p:sldId id="311" r:id="rId3"/>
    <p:sldId id="388" r:id="rId4"/>
    <p:sldId id="622" r:id="rId5"/>
    <p:sldId id="516" r:id="rId6"/>
    <p:sldId id="572" r:id="rId7"/>
    <p:sldId id="573" r:id="rId8"/>
    <p:sldId id="623" r:id="rId9"/>
    <p:sldId id="574" r:id="rId10"/>
    <p:sldId id="606" r:id="rId11"/>
    <p:sldId id="575" r:id="rId12"/>
    <p:sldId id="569" r:id="rId13"/>
    <p:sldId id="624" r:id="rId14"/>
    <p:sldId id="570" r:id="rId15"/>
    <p:sldId id="576" r:id="rId16"/>
    <p:sldId id="577" r:id="rId17"/>
    <p:sldId id="578" r:id="rId18"/>
    <p:sldId id="607" r:id="rId19"/>
    <p:sldId id="608" r:id="rId20"/>
    <p:sldId id="609" r:id="rId21"/>
    <p:sldId id="625" r:id="rId22"/>
    <p:sldId id="584" r:id="rId23"/>
    <p:sldId id="610" r:id="rId24"/>
    <p:sldId id="611" r:id="rId25"/>
    <p:sldId id="626" r:id="rId26"/>
    <p:sldId id="587" r:id="rId27"/>
    <p:sldId id="612" r:id="rId28"/>
    <p:sldId id="614" r:id="rId29"/>
    <p:sldId id="596" r:id="rId30"/>
    <p:sldId id="627" r:id="rId31"/>
    <p:sldId id="598" r:id="rId32"/>
    <p:sldId id="616" r:id="rId33"/>
    <p:sldId id="602" r:id="rId34"/>
    <p:sldId id="603" r:id="rId35"/>
    <p:sldId id="604" r:id="rId36"/>
    <p:sldId id="620" r:id="rId37"/>
    <p:sldId id="605" r:id="rId38"/>
    <p:sldId id="618" r:id="rId39"/>
    <p:sldId id="346" r:id="rId40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F0175"/>
    <a:srgbClr val="354F6F"/>
    <a:srgbClr val="0033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80638" autoAdjust="0"/>
  </p:normalViewPr>
  <p:slideViewPr>
    <p:cSldViewPr>
      <p:cViewPr varScale="1">
        <p:scale>
          <a:sx n="58" d="100"/>
          <a:sy n="58" d="100"/>
        </p:scale>
        <p:origin x="-18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196" y="-96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58575-7DF7-480C-B7A7-A15322A8CFFA}" type="datetimeFigureOut">
              <a:rPr lang="ko-KR" altLang="en-US" smtClean="0"/>
              <a:pPr/>
              <a:t>2011-03-02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E322D-88BD-42E8-8276-40ACA8C7F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7F38221-2BE1-4391-B1E9-C443B153E15F}" type="datetimeFigureOut">
              <a:rPr lang="ko-KR" altLang="en-US" smtClean="0"/>
              <a:pPr/>
              <a:t>2011-03-02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0CFACD4-296C-4A27-A8DD-7826D7A7B2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71679"/>
            <a:ext cx="7772400" cy="1214445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  <a:effectLst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171952"/>
            <a:ext cx="6400800" cy="614370"/>
          </a:xfrm>
        </p:spPr>
        <p:txBody>
          <a:bodyPr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54F6F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title" hasCustomPrompt="1"/>
          </p:nvPr>
        </p:nvSpPr>
        <p:spPr>
          <a:xfrm>
            <a:off x="71438" y="655618"/>
            <a:ext cx="9072562" cy="428628"/>
          </a:xfrm>
        </p:spPr>
        <p:txBody>
          <a:bodyPr>
            <a:noAutofit/>
          </a:bodyPr>
          <a:lstStyle>
            <a:lvl1pPr>
              <a:defRPr sz="2800" b="1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4281047" y="6601557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- </a:t>
            </a:r>
            <a:fld id="{416CE5A6-E363-4E55-B443-8C6E49C9DC55}" type="slidenum">
              <a:rPr lang="en-US" altLang="ko-KR" sz="1200" b="1" smtClean="0">
                <a:solidFill>
                  <a:schemeClr val="bg1"/>
                </a:solidFill>
              </a:rPr>
              <a:pPr/>
              <a:t>‹#›</a:t>
            </a:fld>
            <a:r>
              <a:rPr lang="en-US" altLang="ko-KR" sz="1200" b="1" dirty="0" smtClean="0">
                <a:solidFill>
                  <a:schemeClr val="bg1"/>
                </a:solidFill>
              </a:rPr>
              <a:t> -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>
            <a:lvl1pPr>
              <a:lnSpc>
                <a:spcPct val="100000"/>
              </a:lnSpc>
              <a:buFont typeface="Arial" pitchFamily="34" charset="0"/>
              <a:buChar char="►"/>
              <a:defRPr sz="2400" b="0">
                <a:solidFill>
                  <a:schemeClr val="tx1"/>
                </a:solidFill>
                <a:effectLst/>
              </a:defRPr>
            </a:lvl1pPr>
            <a:lvl2pPr>
              <a:lnSpc>
                <a:spcPct val="100000"/>
              </a:lnSpc>
              <a:buFont typeface="Wingdings" pitchFamily="2" charset="2"/>
              <a:buChar char="ü"/>
              <a:defRPr sz="2000" b="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800" b="0">
                <a:solidFill>
                  <a:schemeClr val="tx1"/>
                </a:solidFill>
              </a:defRPr>
            </a:lvl3pPr>
            <a:lvl5pPr>
              <a:lnSpc>
                <a:spcPct val="100000"/>
              </a:lnSpc>
              <a:defRPr sz="18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2776" y="1138222"/>
            <a:ext cx="9098449" cy="158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26"/>
          <p:cNvSpPr txBox="1"/>
          <p:nvPr userDrawn="1"/>
        </p:nvSpPr>
        <p:spPr>
          <a:xfrm>
            <a:off x="42895" y="6593725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 smtClean="0">
                <a:solidFill>
                  <a:schemeClr val="tx1"/>
                </a:solidFill>
              </a:rPr>
              <a:t>- </a:t>
            </a:r>
            <a:fld id="{416CE5A6-E363-4E55-B443-8C6E49C9DC55}" type="slidenum">
              <a:rPr lang="en-US" altLang="ko-KR" sz="1200" b="1" smtClean="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200" b="1" dirty="0" smtClean="0">
                <a:solidFill>
                  <a:schemeClr val="tx1"/>
                </a:solidFill>
              </a:rPr>
              <a:t> -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언어본색_배경화면_수정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14282" y="774704"/>
            <a:ext cx="8715436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14282" y="1660531"/>
            <a:ext cx="8715436" cy="4911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b="0" kern="1200" cap="none" spc="0">
          <a:ln w="12700">
            <a:solidFill>
              <a:schemeClr val="tx2">
                <a:satMod val="155000"/>
              </a:schemeClr>
            </a:solidFill>
            <a:prstDash val="solid"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000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7158" y="2463374"/>
            <a:ext cx="8429684" cy="1714511"/>
          </a:xfrm>
          <a:noFill/>
          <a:ln w="38100">
            <a:noFill/>
          </a:ln>
          <a:effectLst/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ea typeface="휴먼둥근헤드라인" pitchFamily="18" charset="-127"/>
              </a:rPr>
              <a:t>-Part3-</a:t>
            </a:r>
            <a:r>
              <a:rPr lang="en-US" altLang="ko-KR" b="1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lang="en-US" altLang="ko-KR" b="1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ko-KR" altLang="en-US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제</a:t>
            </a:r>
            <a:r>
              <a:rPr lang="en-US" altLang="ko-KR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ko-KR" altLang="en-US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장</a:t>
            </a:r>
            <a:r>
              <a:rPr lang="en-US" altLang="ko-KR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ko-KR" altLang="en-US" b="1" dirty="0" smtClean="0">
                <a:ln>
                  <a:noFill/>
                </a:ln>
                <a:solidFill>
                  <a:schemeClr val="tx1"/>
                </a:solidFill>
              </a:rPr>
              <a:t>동적 메모리 할당과 가변 인자</a:t>
            </a:r>
            <a:r>
              <a:rPr lang="en-US" altLang="ko-KR" b="1" dirty="0" smtClean="0">
                <a:ln>
                  <a:noFill/>
                </a:ln>
                <a:solidFill>
                  <a:schemeClr val="tx1"/>
                </a:solidFill>
              </a:rPr>
              <a:t/>
            </a:r>
            <a:br>
              <a:rPr lang="en-US" altLang="ko-KR" b="1" dirty="0" smtClean="0">
                <a:ln>
                  <a:noFill/>
                </a:ln>
                <a:solidFill>
                  <a:schemeClr val="tx1"/>
                </a:solidFill>
              </a:rPr>
            </a:br>
            <a:endParaRPr lang="ko-KR" altLang="en-US" sz="2000" b="1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동적 메모리 할당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(5/6)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동적 메모리 할당이 필요한 이유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654300" lvl="1" indent="-342900">
              <a:buFont typeface="+mj-lt"/>
              <a:buAutoNum type="arabicPeriod" startAt="3"/>
            </a:pPr>
            <a:endParaRPr lang="en-US" altLang="ko-KR" dirty="0" smtClean="0"/>
          </a:p>
          <a:p>
            <a:pPr marL="654300" lvl="1" indent="-342900">
              <a:buFont typeface="+mj-lt"/>
              <a:buAutoNum type="arabicPeriod" startAt="3"/>
            </a:pPr>
            <a:r>
              <a:rPr lang="ko-KR" altLang="en-US" dirty="0" smtClean="0"/>
              <a:t>배열 선언 시 배열 길이에 변수를 설정한 경우 </a:t>
            </a:r>
            <a:r>
              <a:rPr lang="ko-KR" altLang="en-US" b="1" dirty="0" smtClean="0">
                <a:solidFill>
                  <a:srgbClr val="FF0000"/>
                </a:solidFill>
              </a:rPr>
              <a:t>에러</a:t>
            </a:r>
            <a:r>
              <a:rPr lang="ko-KR" altLang="en-US" dirty="0" smtClean="0"/>
              <a:t> 발생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4519" y="2538693"/>
            <a:ext cx="8391306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kern="0" dirty="0" err="1" smtClean="0">
                <a:solidFill>
                  <a:srgbClr val="0000FF"/>
                </a:solidFill>
                <a:cs typeface="Times New Roman"/>
              </a:rPr>
              <a:t>int</a:t>
            </a:r>
            <a:r>
              <a:rPr lang="en-US" altLang="ko-KR" kern="0" dirty="0" smtClean="0">
                <a:cs typeface="Times New Roman"/>
              </a:rPr>
              <a:t> a=5;</a:t>
            </a:r>
            <a:endParaRPr lang="ko-KR" altLang="ko-KR" sz="1050" kern="100" dirty="0" smtClean="0">
              <a:cs typeface="Times New Roman"/>
            </a:endParaRPr>
          </a:p>
          <a:p>
            <a:pPr algn="just"/>
            <a:r>
              <a:rPr lang="en-US" altLang="ko-KR" kern="0" dirty="0" err="1" smtClean="0">
                <a:solidFill>
                  <a:srgbClr val="0000FF"/>
                </a:solidFill>
                <a:cs typeface="Times New Roman"/>
              </a:rPr>
              <a:t>int</a:t>
            </a:r>
            <a:r>
              <a:rPr lang="en-US" altLang="ko-KR" kern="0" dirty="0" smtClean="0">
                <a:cs typeface="Times New Roman"/>
              </a:rPr>
              <a:t> </a:t>
            </a:r>
            <a:r>
              <a:rPr lang="en-US" altLang="ko-KR" kern="0" dirty="0" smtClean="0">
                <a:solidFill>
                  <a:srgbClr val="0000FF"/>
                </a:solidFill>
                <a:cs typeface="Times New Roman"/>
              </a:rPr>
              <a:t>array</a:t>
            </a:r>
            <a:r>
              <a:rPr lang="en-US" altLang="ko-KR" kern="0" dirty="0" smtClean="0">
                <a:cs typeface="Times New Roman"/>
              </a:rPr>
              <a:t>[a]     </a:t>
            </a:r>
            <a:r>
              <a:rPr lang="en-US" altLang="ko-KR" kern="0" dirty="0" smtClean="0">
                <a:solidFill>
                  <a:srgbClr val="008000"/>
                </a:solidFill>
                <a:cs typeface="Times New Roman"/>
              </a:rPr>
              <a:t>// </a:t>
            </a:r>
            <a:r>
              <a:rPr lang="ko-KR" altLang="ko-KR" kern="0" dirty="0" smtClean="0">
                <a:solidFill>
                  <a:srgbClr val="008000"/>
                </a:solidFill>
                <a:cs typeface="Times New Roman"/>
              </a:rPr>
              <a:t>배열 선언 시 배열 </a:t>
            </a:r>
            <a:r>
              <a:rPr lang="en-US" altLang="ko-KR" kern="0" dirty="0" smtClean="0">
                <a:solidFill>
                  <a:srgbClr val="008000"/>
                </a:solidFill>
                <a:cs typeface="Times New Roman"/>
              </a:rPr>
              <a:t>a</a:t>
            </a:r>
            <a:r>
              <a:rPr lang="ko-KR" altLang="ko-KR" kern="0" dirty="0" smtClean="0">
                <a:solidFill>
                  <a:srgbClr val="008000"/>
                </a:solidFill>
                <a:cs typeface="Times New Roman"/>
              </a:rPr>
              <a:t>를 배열 길이로 사용</a:t>
            </a:r>
            <a:endParaRPr lang="ko-KR" altLang="ko-KR" sz="1050" kern="100" dirty="0"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3791554"/>
            <a:ext cx="8391306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kern="0" dirty="0" smtClean="0">
                <a:solidFill>
                  <a:srgbClr val="0000FF"/>
                </a:solidFill>
                <a:cs typeface="Times New Roman"/>
              </a:rPr>
              <a:t>void</a:t>
            </a:r>
            <a:r>
              <a:rPr lang="en-US" altLang="ko-KR" kern="0" dirty="0" smtClean="0">
                <a:cs typeface="Times New Roman"/>
              </a:rPr>
              <a:t> init(</a:t>
            </a:r>
            <a:r>
              <a:rPr lang="en-US" altLang="ko-KR" kern="0" dirty="0" err="1" smtClean="0">
                <a:solidFill>
                  <a:srgbClr val="0000FF"/>
                </a:solidFill>
                <a:cs typeface="Times New Roman"/>
              </a:rPr>
              <a:t>int</a:t>
            </a:r>
            <a:r>
              <a:rPr lang="en-US" altLang="ko-KR" kern="0" dirty="0" smtClean="0">
                <a:cs typeface="Times New Roman"/>
              </a:rPr>
              <a:t> a)</a:t>
            </a:r>
            <a:endParaRPr lang="ko-KR" altLang="ko-KR" sz="1050" kern="100" dirty="0" smtClean="0">
              <a:cs typeface="Times New Roman"/>
            </a:endParaRPr>
          </a:p>
          <a:p>
            <a:pPr latinLnBrk="0"/>
            <a:r>
              <a:rPr lang="en-US" altLang="ko-KR" kern="0" dirty="0" smtClean="0">
                <a:cs typeface="Times New Roman"/>
              </a:rPr>
              <a:t>{</a:t>
            </a:r>
            <a:endParaRPr lang="ko-KR" altLang="ko-KR" sz="1050" kern="100" dirty="0" smtClean="0">
              <a:cs typeface="Times New Roman"/>
            </a:endParaRPr>
          </a:p>
          <a:p>
            <a:pPr algn="just"/>
            <a:r>
              <a:rPr lang="en-US" altLang="ko-KR" kern="0" dirty="0" smtClean="0">
                <a:cs typeface="Times New Roman"/>
              </a:rPr>
              <a:t>    </a:t>
            </a:r>
            <a:r>
              <a:rPr lang="en-US" altLang="ko-KR" kern="0" dirty="0" err="1" smtClean="0">
                <a:solidFill>
                  <a:srgbClr val="0000FF"/>
                </a:solidFill>
                <a:cs typeface="Times New Roman"/>
              </a:rPr>
              <a:t>int</a:t>
            </a:r>
            <a:r>
              <a:rPr lang="en-US" altLang="ko-KR" kern="0" dirty="0" smtClean="0">
                <a:cs typeface="Times New Roman"/>
              </a:rPr>
              <a:t> </a:t>
            </a:r>
            <a:r>
              <a:rPr lang="en-US" altLang="ko-KR" kern="0" dirty="0" smtClean="0">
                <a:solidFill>
                  <a:srgbClr val="0000FF"/>
                </a:solidFill>
                <a:cs typeface="Times New Roman"/>
              </a:rPr>
              <a:t>array</a:t>
            </a:r>
            <a:r>
              <a:rPr lang="en-US" altLang="ko-KR" kern="0" dirty="0" smtClean="0">
                <a:cs typeface="Times New Roman"/>
              </a:rPr>
              <a:t>[a];   </a:t>
            </a:r>
            <a:r>
              <a:rPr lang="en-US" altLang="ko-KR" kern="0" dirty="0" smtClean="0">
                <a:solidFill>
                  <a:srgbClr val="008000"/>
                </a:solidFill>
                <a:cs typeface="Times New Roman"/>
              </a:rPr>
              <a:t>// </a:t>
            </a:r>
            <a:r>
              <a:rPr lang="ko-KR" altLang="ko-KR" kern="0" dirty="0" smtClean="0">
                <a:solidFill>
                  <a:srgbClr val="008000"/>
                </a:solidFill>
                <a:cs typeface="Times New Roman"/>
              </a:rPr>
              <a:t>배열 선언 시 함수의 인자</a:t>
            </a:r>
            <a:r>
              <a:rPr lang="en-US" altLang="ko-KR" kern="0" dirty="0" smtClean="0">
                <a:solidFill>
                  <a:srgbClr val="008000"/>
                </a:solidFill>
                <a:cs typeface="Times New Roman"/>
              </a:rPr>
              <a:t>(</a:t>
            </a:r>
            <a:r>
              <a:rPr lang="ko-KR" altLang="ko-KR" kern="0" dirty="0" smtClean="0">
                <a:solidFill>
                  <a:srgbClr val="008000"/>
                </a:solidFill>
                <a:cs typeface="Times New Roman"/>
              </a:rPr>
              <a:t>지역 변수</a:t>
            </a:r>
            <a:r>
              <a:rPr lang="en-US" altLang="ko-KR" kern="0" dirty="0" smtClean="0">
                <a:solidFill>
                  <a:srgbClr val="008000"/>
                </a:solidFill>
                <a:cs typeface="Times New Roman"/>
              </a:rPr>
              <a:t>) a</a:t>
            </a:r>
            <a:r>
              <a:rPr lang="ko-KR" altLang="ko-KR" kern="0" dirty="0" smtClean="0">
                <a:solidFill>
                  <a:srgbClr val="008000"/>
                </a:solidFill>
                <a:cs typeface="Times New Roman"/>
              </a:rPr>
              <a:t>를 배열 길이로 사용</a:t>
            </a:r>
            <a:endParaRPr lang="ko-KR" altLang="ko-KR" sz="1050" kern="100" dirty="0">
              <a:cs typeface="Times New Roman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596" y="5572140"/>
            <a:ext cx="8429684" cy="642942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B050"/>
                </a:solidFill>
              </a:rPr>
              <a:t>결론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: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‘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프로그래머가 필요한 메모리 크기를 예측할 수 없다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.’</a:t>
            </a:r>
          </a:p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따라서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‘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동적 메모리 할당의 필요하다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.’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4500562" y="5000636"/>
            <a:ext cx="428628" cy="428628"/>
          </a:xfrm>
          <a:prstGeom prst="downArrow">
            <a:avLst/>
          </a:prstGeom>
          <a:solidFill>
            <a:schemeClr val="accent6">
              <a:lumMod val="75000"/>
              <a:alpha val="3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동적 메모리 할당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(6/6)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동적 메모리 </a:t>
            </a:r>
            <a:r>
              <a:rPr lang="ko-KR" altLang="en-US" b="1" dirty="0" smtClean="0">
                <a:solidFill>
                  <a:srgbClr val="00B050"/>
                </a:solidFill>
              </a:rPr>
              <a:t>할당 함수</a:t>
            </a:r>
            <a:r>
              <a:rPr lang="ko-KR" altLang="en-US" dirty="0" smtClean="0"/>
              <a:t>와 </a:t>
            </a:r>
            <a:r>
              <a:rPr lang="ko-KR" altLang="en-US" b="1" dirty="0" smtClean="0">
                <a:solidFill>
                  <a:srgbClr val="00B050"/>
                </a:solidFill>
              </a:rPr>
              <a:t>해제 함수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헤더파일 </a:t>
            </a:r>
            <a:r>
              <a:rPr lang="en-US" altLang="ko-KR" dirty="0" smtClean="0"/>
              <a:t>: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stdlib.h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00034" y="3000372"/>
          <a:ext cx="7858180" cy="2688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/>
                <a:gridCol w="3388709"/>
                <a:gridCol w="1826265"/>
                <a:gridCol w="1285884"/>
              </a:tblGrid>
              <a:tr h="371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종류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함수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성공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실패</a:t>
                      </a:r>
                      <a:endParaRPr lang="ko-KR" altLang="en-US" sz="1200" dirty="0"/>
                    </a:p>
                  </a:txBody>
                  <a:tcPr/>
                </a:tc>
              </a:tr>
              <a:tr h="567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 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할당</a:t>
                      </a:r>
                      <a:r>
                        <a:rPr lang="ko-KR" altLang="en-US" sz="1600" dirty="0" smtClean="0"/>
                        <a:t> 함수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#include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&lt;stdlib.h&gt;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void*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 malloc  (size_t size)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할당된 메모리의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시작 주소 반환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NULL 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반환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67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 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할당</a:t>
                      </a:r>
                      <a:r>
                        <a:rPr lang="ko-KR" altLang="en-US" sz="1600" dirty="0" smtClean="0"/>
                        <a:t> 함수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#include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&lt;stdlib.h&gt;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void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*  calloc  (size_t num, size_t size)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할당된 메모리의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시작 주소 반환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NULL 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반환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67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 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할당</a:t>
                      </a:r>
                      <a:r>
                        <a:rPr lang="ko-KR" altLang="en-US" sz="1600" dirty="0" smtClean="0"/>
                        <a:t> 함수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#include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&lt;stdlib.h&gt;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void*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 realloc  (void* p, size_t size)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재할당된 메모리의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시작 주소 반환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NULL 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반환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67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 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해제</a:t>
                      </a:r>
                      <a:r>
                        <a:rPr lang="ko-KR" altLang="en-US" sz="1600" dirty="0" smtClean="0"/>
                        <a:t> 함수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#include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&lt;stdlib.h&gt;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1400" b="1" dirty="0" smtClean="0"/>
                        <a:t>void</a:t>
                      </a:r>
                      <a:r>
                        <a:rPr lang="en-US" altLang="ko-KR" sz="1400" b="1" baseline="0" dirty="0" smtClean="0"/>
                        <a:t>  free  (void* p)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할당된 메모리 해제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2997522"/>
            <a:ext cx="9143999" cy="1079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en-US" altLang="ko-KR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4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.2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동적 메모리 할당 함수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, </a:t>
            </a:r>
            <a:b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</a:br>
            <a:r>
              <a:rPr kumimoji="1" lang="ko-KR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해제 함수 그리고 가변인자</a:t>
            </a:r>
            <a:endParaRPr kumimoji="1" lang="ko-KR" altLang="en-US" sz="3200" b="1" kern="0" dirty="0" smtClean="0">
              <a:solidFill>
                <a:srgbClr val="FFFFFF"/>
              </a:solidFill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동적 메모리 할당 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해제 함수 그리고 가변인자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2047488"/>
            <a:ext cx="67687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B050"/>
                </a:solidFill>
              </a:rPr>
              <a:t>①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malloc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free(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ko-KR" altLang="en-US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②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calloc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free(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③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realloc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free(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④ 가변 인자</a:t>
            </a:r>
            <a:endParaRPr lang="en-US" altLang="ko-KR" sz="2400" b="1" dirty="0" smtClean="0">
              <a:solidFill>
                <a:srgbClr val="00B05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48850" y="1996634"/>
            <a:ext cx="7128792" cy="64807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sz="2400" dirty="0" smtClean="0"/>
              <a:t>4.2 </a:t>
            </a:r>
            <a:r>
              <a:rPr lang="ko-KR" altLang="en-US" sz="2400" dirty="0" smtClean="0"/>
              <a:t>동적 메모리 할당 함수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해제 함수 그리고 가변인자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(1/22)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malloc( 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함수와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free( 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23528" y="2060848"/>
          <a:ext cx="8496944" cy="24482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6704"/>
                <a:gridCol w="3003816"/>
                <a:gridCol w="2448272"/>
                <a:gridCol w="1368152"/>
              </a:tblGrid>
              <a:tr h="556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종류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함수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성공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실패</a:t>
                      </a:r>
                      <a:endParaRPr lang="ko-KR" altLang="en-US" sz="1800" b="1" dirty="0"/>
                    </a:p>
                  </a:txBody>
                  <a:tcPr anchor="ctr"/>
                </a:tc>
              </a:tr>
              <a:tr h="945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메모리 </a:t>
                      </a:r>
                      <a:endParaRPr lang="en-US" altLang="ko-KR" sz="1800" b="1" dirty="0" smtClean="0"/>
                    </a:p>
                    <a:p>
                      <a:pPr algn="ctr" latinLnBrk="1"/>
                      <a:r>
                        <a:rPr lang="ko-KR" altLang="en-US" sz="1800" b="1" dirty="0" smtClean="0"/>
                        <a:t>할당 함수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void* </a:t>
                      </a:r>
                      <a:r>
                        <a:rPr lang="en-US" altLang="ko-KR" sz="1800" b="1" dirty="0" err="1" smtClean="0">
                          <a:solidFill>
                            <a:srgbClr val="00B050"/>
                          </a:solidFill>
                        </a:rPr>
                        <a:t>malloc</a:t>
                      </a:r>
                      <a:r>
                        <a:rPr lang="en-US" altLang="ko-KR" sz="1800" b="1" dirty="0" smtClean="0"/>
                        <a:t>(</a:t>
                      </a:r>
                      <a:r>
                        <a:rPr lang="en-US" altLang="ko-KR" sz="1800" b="1" dirty="0" err="1" smtClean="0"/>
                        <a:t>size_t</a:t>
                      </a:r>
                      <a:r>
                        <a:rPr lang="en-US" altLang="ko-KR" sz="1800" b="1" baseline="0" dirty="0" smtClean="0"/>
                        <a:t> size);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할당된 메모리의 </a:t>
                      </a:r>
                      <a:endParaRPr lang="en-US" altLang="ko-KR" sz="1800" b="1" dirty="0" smtClean="0"/>
                    </a:p>
                    <a:p>
                      <a:pPr algn="ctr" latinLnBrk="1"/>
                      <a:r>
                        <a:rPr lang="ko-KR" altLang="en-US" sz="1800" b="1" dirty="0" smtClean="0"/>
                        <a:t>시작 주소 반환</a:t>
                      </a:r>
                      <a:endParaRPr lang="en-US" altLang="ko-KR" sz="1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NULL</a:t>
                      </a:r>
                      <a:r>
                        <a:rPr lang="en-US" altLang="ko-KR" sz="1800" b="1" baseline="0" dirty="0" smtClean="0"/>
                        <a:t> </a:t>
                      </a:r>
                      <a:r>
                        <a:rPr lang="ko-KR" altLang="en-US" sz="1800" b="1" baseline="0" dirty="0" smtClean="0"/>
                        <a:t>반환</a:t>
                      </a:r>
                      <a:endParaRPr lang="en-US" altLang="ko-KR" sz="1800" b="1" dirty="0" smtClean="0"/>
                    </a:p>
                  </a:txBody>
                  <a:tcPr anchor="ctr"/>
                </a:tc>
              </a:tr>
              <a:tr h="945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메모리 </a:t>
                      </a:r>
                      <a:endParaRPr lang="en-US" altLang="ko-KR" sz="1800" b="1" dirty="0" smtClean="0"/>
                    </a:p>
                    <a:p>
                      <a:pPr algn="ctr" latinLnBrk="1"/>
                      <a:r>
                        <a:rPr lang="ko-KR" altLang="en-US" sz="1800" b="1" dirty="0" smtClean="0"/>
                        <a:t>해제 함수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void </a:t>
                      </a:r>
                      <a:r>
                        <a:rPr lang="en-US" altLang="ko-KR" sz="1800" b="1" dirty="0" smtClean="0">
                          <a:solidFill>
                            <a:srgbClr val="00B050"/>
                          </a:solidFill>
                        </a:rPr>
                        <a:t>free</a:t>
                      </a:r>
                      <a:r>
                        <a:rPr lang="en-US" altLang="ko-KR" sz="1800" b="1" dirty="0" smtClean="0"/>
                        <a:t>(void*</a:t>
                      </a:r>
                      <a:r>
                        <a:rPr lang="en-US" altLang="ko-KR" sz="1800" b="1" baseline="0" dirty="0" smtClean="0"/>
                        <a:t> p);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할당된 메모리 해제</a:t>
                      </a:r>
                      <a:endParaRPr lang="en-US" altLang="ko-KR" sz="1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800" b="1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sz="2400" dirty="0" smtClean="0"/>
              <a:t>4.2 </a:t>
            </a:r>
            <a:r>
              <a:rPr lang="ko-KR" altLang="en-US" sz="2400" dirty="0" smtClean="0"/>
              <a:t>동적 메모리 할당 함수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해제 함수 그리고 가변인자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(2/22)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>
            <a:normAutofit/>
          </a:bodyPr>
          <a:lstStyle/>
          <a:p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malloc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(4)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함수를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이용한 동적 메모리 할당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071678"/>
            <a:ext cx="7356882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sz="2400" dirty="0" smtClean="0"/>
              <a:t>4.2 </a:t>
            </a:r>
            <a:r>
              <a:rPr lang="ko-KR" altLang="en-US" sz="2400" dirty="0" smtClean="0"/>
              <a:t>동적 메모리 할당 함수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해제 함수 그리고 가변인자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(3/22)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할당된 메모리의 시작 주소 형변환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(int*)</a:t>
            </a: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074" name="Picture 2" descr="C:\Documents and Settings\Gubug\바탕 화면\C언어 강의자료\re_c_\PART3\P3-Ch04_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88840"/>
            <a:ext cx="7920000" cy="42531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prstClr val="black"/>
                </a:solidFill>
              </a:rPr>
              <a:t>4.2 </a:t>
            </a:r>
            <a:r>
              <a:rPr lang="ko-KR" altLang="en-US" sz="2400" dirty="0" smtClean="0">
                <a:solidFill>
                  <a:prstClr val="black"/>
                </a:solidFill>
              </a:rPr>
              <a:t>동적 메모리 할당 함수</a:t>
            </a:r>
            <a:r>
              <a:rPr lang="en-US" altLang="ko-KR" sz="2400" dirty="0" smtClean="0">
                <a:solidFill>
                  <a:prstClr val="black"/>
                </a:solidFill>
              </a:rPr>
              <a:t>, </a:t>
            </a:r>
            <a:r>
              <a:rPr lang="ko-KR" altLang="en-US" sz="2400" dirty="0" smtClean="0">
                <a:solidFill>
                  <a:prstClr val="black"/>
                </a:solidFill>
              </a:rPr>
              <a:t>해제 함수 그리고 가변인자</a:t>
            </a:r>
            <a:r>
              <a:rPr lang="en-US" altLang="ko-KR" sz="2400" dirty="0" smtClean="0">
                <a:solidFill>
                  <a:srgbClr val="F79646">
                    <a:lumMod val="75000"/>
                  </a:srgbClr>
                </a:solidFill>
              </a:rPr>
              <a:t>(4/22)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free( )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함수를 이용한 동적 메모리 해제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098" name="Picture 2" descr="C:\Documents and Settings\Gubug\바탕 화면\C언어 강의자료\re_c_\PART3\P3-Ch04_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193" y="1988840"/>
            <a:ext cx="7920000" cy="37452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6177" y="1337233"/>
            <a:ext cx="7595108" cy="5092163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#include&lt;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#include&lt;stdlib.h&gt;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* p=NULL;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p = (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*)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malloc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(4);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if(p==NULL)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("</a:t>
            </a:r>
            <a:r>
              <a:rPr lang="ko-KR" altLang="ko-KR" kern="0" dirty="0" err="1" smtClean="0">
                <a:latin typeface="+mj-lt"/>
                <a:ea typeface="굴림" pitchFamily="50" charset="-127"/>
                <a:cs typeface="Times New Roman"/>
              </a:rPr>
              <a:t>힙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영역에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동적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메모리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할당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실패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\n");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*p = 10;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("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주소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: %x \n", p);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("  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값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: %d \n",*p);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free(p);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p = NULL;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return 0;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4.2 </a:t>
            </a:r>
            <a:r>
              <a:rPr lang="ko-KR" altLang="en-US" sz="2400" dirty="0" smtClean="0"/>
              <a:t>동적 메모리 할당 함수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해제 함수 그리고 가변인자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(5/22)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544334" y="1357298"/>
            <a:ext cx="181388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noProof="0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[4-2.c </a:t>
            </a:r>
            <a:r>
              <a:rPr lang="ko-KR" altLang="en-US" sz="2400" b="1" noProof="0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실습</a:t>
            </a:r>
            <a:r>
              <a:rPr lang="en-US" altLang="ko-KR" sz="2400" b="1" noProof="0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]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571472" y="2583222"/>
            <a:ext cx="571504" cy="500066"/>
          </a:xfrm>
          <a:prstGeom prst="ellipse">
            <a:avLst/>
          </a:prstGeom>
          <a:solidFill>
            <a:schemeClr val="accent6">
              <a:lumMod val="75000"/>
              <a:alpha val="3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smtClean="0">
                <a:solidFill>
                  <a:srgbClr val="00B050"/>
                </a:solidFill>
              </a:rPr>
              <a:t>6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행</a:t>
            </a:r>
          </a:p>
        </p:txBody>
      </p:sp>
      <p:sp>
        <p:nvSpPr>
          <p:cNvPr id="8" name="타원 7"/>
          <p:cNvSpPr/>
          <p:nvPr/>
        </p:nvSpPr>
        <p:spPr>
          <a:xfrm>
            <a:off x="428596" y="3831160"/>
            <a:ext cx="699390" cy="556514"/>
          </a:xfrm>
          <a:prstGeom prst="ellipse">
            <a:avLst/>
          </a:prstGeom>
          <a:solidFill>
            <a:schemeClr val="accent6">
              <a:lumMod val="75000"/>
              <a:alpha val="3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11</a:t>
            </a:r>
            <a:r>
              <a:rPr lang="ko-KR" altLang="en-US" b="1" dirty="0" smtClean="0">
                <a:solidFill>
                  <a:srgbClr val="00B050"/>
                </a:solidFill>
              </a:rPr>
              <a:t>행</a:t>
            </a:r>
          </a:p>
        </p:txBody>
      </p:sp>
      <p:sp>
        <p:nvSpPr>
          <p:cNvPr id="9" name="타원 8"/>
          <p:cNvSpPr/>
          <p:nvPr/>
        </p:nvSpPr>
        <p:spPr>
          <a:xfrm>
            <a:off x="428596" y="4940676"/>
            <a:ext cx="699390" cy="383658"/>
          </a:xfrm>
          <a:prstGeom prst="ellipse">
            <a:avLst/>
          </a:prstGeom>
          <a:solidFill>
            <a:schemeClr val="accent6">
              <a:lumMod val="75000"/>
              <a:alpha val="3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15</a:t>
            </a:r>
            <a:r>
              <a:rPr lang="ko-KR" altLang="en-US" b="1" dirty="0" smtClean="0">
                <a:solidFill>
                  <a:srgbClr val="00B050"/>
                </a:solidFill>
              </a:rPr>
              <a:t>행</a:t>
            </a:r>
          </a:p>
        </p:txBody>
      </p:sp>
      <p:sp>
        <p:nvSpPr>
          <p:cNvPr id="10" name="타원 9"/>
          <p:cNvSpPr/>
          <p:nvPr/>
        </p:nvSpPr>
        <p:spPr>
          <a:xfrm>
            <a:off x="428596" y="5271398"/>
            <a:ext cx="699390" cy="413638"/>
          </a:xfrm>
          <a:prstGeom prst="ellipse">
            <a:avLst/>
          </a:prstGeom>
          <a:solidFill>
            <a:schemeClr val="accent6">
              <a:lumMod val="75000"/>
              <a:alpha val="3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16</a:t>
            </a:r>
            <a:r>
              <a:rPr lang="ko-KR" altLang="en-US" b="1" dirty="0" smtClean="0">
                <a:solidFill>
                  <a:srgbClr val="00B050"/>
                </a:solidFill>
              </a:rPr>
              <a:t>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4.2 </a:t>
            </a:r>
            <a:r>
              <a:rPr lang="ko-KR" altLang="en-US" sz="2400" dirty="0" smtClean="0"/>
              <a:t>동적 메모리 할당 함수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해제 함수 그리고 가변인자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(6/22)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동적 메모리 할당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---[4-2.c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분석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857488" y="4000504"/>
            <a:ext cx="3099077" cy="2515320"/>
            <a:chOff x="4357686" y="2300982"/>
            <a:chExt cx="3884895" cy="3286148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7686" y="2300982"/>
              <a:ext cx="3884895" cy="3286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직사각형 7"/>
            <p:cNvSpPr/>
            <p:nvPr/>
          </p:nvSpPr>
          <p:spPr>
            <a:xfrm>
              <a:off x="4429124" y="2571744"/>
              <a:ext cx="3786214" cy="2928958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 smtClean="0">
                <a:solidFill>
                  <a:srgbClr val="00B050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14282" y="1785927"/>
            <a:ext cx="2643206" cy="2571767"/>
            <a:chOff x="571472" y="2500306"/>
            <a:chExt cx="3286148" cy="328965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1472" y="2500306"/>
              <a:ext cx="3286148" cy="3289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직사각형 8"/>
            <p:cNvSpPr/>
            <p:nvPr/>
          </p:nvSpPr>
          <p:spPr>
            <a:xfrm>
              <a:off x="627920" y="2586734"/>
              <a:ext cx="3214710" cy="2928958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 smtClean="0">
                <a:solidFill>
                  <a:srgbClr val="00B050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000760" y="1857364"/>
            <a:ext cx="2724152" cy="2343657"/>
            <a:chOff x="6215074" y="1695986"/>
            <a:chExt cx="2724152" cy="2505035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15074" y="1710976"/>
              <a:ext cx="2724152" cy="2490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직사각형 14"/>
            <p:cNvSpPr/>
            <p:nvPr/>
          </p:nvSpPr>
          <p:spPr>
            <a:xfrm>
              <a:off x="6286512" y="1695986"/>
              <a:ext cx="2643206" cy="250033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 smtClean="0">
                <a:solidFill>
                  <a:srgbClr val="00B050"/>
                </a:solidFill>
              </a:endParaRPr>
            </a:p>
          </p:txBody>
        </p:sp>
      </p:grpSp>
      <p:cxnSp>
        <p:nvCxnSpPr>
          <p:cNvPr id="18" name="Shape 17"/>
          <p:cNvCxnSpPr/>
          <p:nvPr/>
        </p:nvCxnSpPr>
        <p:spPr>
          <a:xfrm rot="16200000" flipH="1">
            <a:off x="1703953" y="4040145"/>
            <a:ext cx="971018" cy="1378591"/>
          </a:xfrm>
          <a:prstGeom prst="bentConnector2">
            <a:avLst/>
          </a:prstGeom>
          <a:ln w="63500">
            <a:solidFill>
              <a:srgbClr val="00B050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/>
          <p:nvPr/>
        </p:nvCxnSpPr>
        <p:spPr>
          <a:xfrm flipV="1">
            <a:off x="5979803" y="4181629"/>
            <a:ext cx="1458968" cy="1132093"/>
          </a:xfrm>
          <a:prstGeom prst="bentConnector2">
            <a:avLst/>
          </a:prstGeom>
          <a:ln w="63500">
            <a:solidFill>
              <a:srgbClr val="00B050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학습목차</a:t>
            </a:r>
            <a:endParaRPr lang="ko-KR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500034" y="2874693"/>
            <a:ext cx="8106729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4.1</a:t>
            </a:r>
            <a:r>
              <a:rPr kumimoji="1" lang="en-US" altLang="ko-KR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동적 메모리 할당</a:t>
            </a:r>
            <a:endParaRPr kumimoji="1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508390" y="3752879"/>
            <a:ext cx="8098373" cy="46193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4.2</a:t>
            </a:r>
            <a:r>
              <a:rPr kumimoji="1" lang="en-US" altLang="ko-KR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동적 메모리 할당 함수</a:t>
            </a:r>
            <a:r>
              <a:rPr kumimoji="1" lang="en-US" altLang="ko-KR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, </a:t>
            </a:r>
            <a:r>
              <a:rPr kumimoji="1" lang="ko-KR" alt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해제 함수 그리고 가변인자</a:t>
            </a:r>
            <a:endParaRPr kumimoji="1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5022" y="1207385"/>
            <a:ext cx="7917418" cy="5576911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#include&lt;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#include&lt;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stdlib.h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char*  p1 = (char*)malloc(2);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  int*  p2 = (int*)malloc(8);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p1[0] = 'A';    //  *(p1+0) = 'A';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p1[1] = 'B';    //  *(p1+1) = 'B';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   p2[0] = 10;    //  *(p2+0) = 10;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p2[1] = 20;    //  *(p2+1) = 20;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("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주소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: %x %x %x %x \n", &amp;p1[0], &amp;p1[1], &amp;p2[0], &amp;p2[1]);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("  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값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: %d %d %d %d \n",  p1[0],  p1[1],  p2[0],  p2[1]);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free(p1);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p1 = NULL;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free(p2);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p2 = NULL;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   return 0;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prstClr val="black"/>
                </a:solidFill>
              </a:rPr>
              <a:t>4.2 </a:t>
            </a:r>
            <a:r>
              <a:rPr lang="ko-KR" altLang="en-US" sz="2400" dirty="0" smtClean="0">
                <a:solidFill>
                  <a:prstClr val="black"/>
                </a:solidFill>
              </a:rPr>
              <a:t>동적 메모리 할당 함수</a:t>
            </a:r>
            <a:r>
              <a:rPr lang="en-US" altLang="ko-KR" sz="2400" dirty="0" smtClean="0">
                <a:solidFill>
                  <a:prstClr val="black"/>
                </a:solidFill>
              </a:rPr>
              <a:t>, </a:t>
            </a:r>
            <a:r>
              <a:rPr lang="ko-KR" altLang="en-US" sz="2400" dirty="0" smtClean="0">
                <a:solidFill>
                  <a:prstClr val="black"/>
                </a:solidFill>
              </a:rPr>
              <a:t>해제 함수 그리고 가변인자</a:t>
            </a:r>
            <a:r>
              <a:rPr lang="en-US" altLang="ko-KR" sz="2400" dirty="0" smtClean="0">
                <a:solidFill>
                  <a:srgbClr val="F79646">
                    <a:lumMod val="75000"/>
                  </a:srgbClr>
                </a:solidFill>
              </a:rPr>
              <a:t>(7/22)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721980" y="1124744"/>
            <a:ext cx="1850548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2400" b="1" noProof="0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[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4-3.c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동적 메모리 할당 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해제 함수 그리고 가변인자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2047488"/>
            <a:ext cx="67687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B050"/>
                </a:solidFill>
              </a:rPr>
              <a:t>①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malloc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free(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ko-KR" altLang="en-US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②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calloc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free(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③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realloc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free(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④ 가변 인자</a:t>
            </a:r>
            <a:endParaRPr lang="en-US" altLang="ko-KR" sz="2400" b="1" dirty="0" smtClean="0">
              <a:solidFill>
                <a:srgbClr val="00B05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48850" y="2708920"/>
            <a:ext cx="7128792" cy="64807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4.2 </a:t>
            </a:r>
            <a:r>
              <a:rPr lang="ko-KR" altLang="en-US" sz="2400" dirty="0" smtClean="0"/>
              <a:t>동적 메모리 할당 함수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해제 함수 그리고 가변인자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(8/22)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calloc( 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함수를 이용한 동적 메모리 할당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b="1" dirty="0" err="1" smtClean="0">
                <a:solidFill>
                  <a:srgbClr val="00B050"/>
                </a:solidFill>
              </a:rPr>
              <a:t>calloc</a:t>
            </a:r>
            <a:r>
              <a:rPr lang="en-US" altLang="ko-KR" b="1" dirty="0" smtClean="0">
                <a:solidFill>
                  <a:srgbClr val="00B050"/>
                </a:solidFill>
              </a:rPr>
              <a:t>( ) </a:t>
            </a:r>
            <a:r>
              <a:rPr lang="ko-KR" altLang="en-US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b="1" dirty="0" err="1" smtClean="0">
                <a:solidFill>
                  <a:srgbClr val="00B050"/>
                </a:solidFill>
              </a:rPr>
              <a:t>malloc</a:t>
            </a:r>
            <a:r>
              <a:rPr lang="en-US" altLang="ko-KR" b="1" dirty="0" smtClean="0">
                <a:solidFill>
                  <a:srgbClr val="00B050"/>
                </a:solidFill>
              </a:rPr>
              <a:t>( ) </a:t>
            </a:r>
            <a:r>
              <a:rPr lang="ko-KR" altLang="en-US" b="1" dirty="0" smtClean="0">
                <a:solidFill>
                  <a:srgbClr val="00B050"/>
                </a:solidFill>
              </a:rPr>
              <a:t>함수와의 차이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23528" y="1802292"/>
          <a:ext cx="8424935" cy="137263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62390"/>
                <a:gridCol w="4000528"/>
                <a:gridCol w="2962017"/>
              </a:tblGrid>
              <a:tr h="4582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종류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함수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반환 값</a:t>
                      </a:r>
                      <a:endParaRPr lang="ko-KR" altLang="en-US" sz="1800" b="1" dirty="0"/>
                    </a:p>
                  </a:txBody>
                  <a:tcPr anchor="ctr"/>
                </a:tc>
              </a:tr>
              <a:tr h="7789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/>
                        <a:t>메모리 </a:t>
                      </a:r>
                      <a:endParaRPr lang="en-US" altLang="ko-KR" sz="1800" b="1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/>
                        <a:t>할당 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void* </a:t>
                      </a:r>
                      <a:r>
                        <a:rPr lang="en-US" altLang="ko-KR" sz="1800" b="1" dirty="0" err="1" smtClean="0">
                          <a:solidFill>
                            <a:srgbClr val="00B050"/>
                          </a:solidFill>
                        </a:rPr>
                        <a:t>calloc</a:t>
                      </a:r>
                      <a:r>
                        <a:rPr lang="en-US" altLang="ko-KR" sz="1800" b="1" dirty="0" smtClean="0"/>
                        <a:t>(</a:t>
                      </a:r>
                      <a:r>
                        <a:rPr lang="en-US" altLang="ko-KR" sz="1800" b="1" dirty="0" err="1" smtClean="0"/>
                        <a:t>size_t</a:t>
                      </a:r>
                      <a:r>
                        <a:rPr lang="en-US" altLang="ko-KR" sz="1800" b="1" baseline="0" dirty="0" smtClean="0"/>
                        <a:t> num, </a:t>
                      </a:r>
                      <a:r>
                        <a:rPr lang="en-US" altLang="ko-KR" sz="1800" b="1" baseline="0" dirty="0" err="1" smtClean="0"/>
                        <a:t>size_t</a:t>
                      </a:r>
                      <a:r>
                        <a:rPr lang="en-US" altLang="ko-KR" sz="1800" b="1" baseline="0" dirty="0" smtClean="0"/>
                        <a:t> size);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/>
                        <a:t>성공 </a:t>
                      </a:r>
                      <a:r>
                        <a:rPr lang="en-US" altLang="ko-KR" sz="1800" b="1" dirty="0" smtClean="0"/>
                        <a:t>: </a:t>
                      </a:r>
                      <a:r>
                        <a:rPr lang="ko-KR" altLang="en-US" sz="1800" b="1" dirty="0" smtClean="0"/>
                        <a:t>할당된 메모리의</a:t>
                      </a:r>
                      <a:endParaRPr lang="en-US" altLang="ko-KR" sz="18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        </a:t>
                      </a:r>
                      <a:r>
                        <a:rPr lang="ko-KR" altLang="en-US" sz="1800" b="1" dirty="0" smtClean="0"/>
                        <a:t>시작 주소 반환</a:t>
                      </a:r>
                      <a:endParaRPr lang="en-US" altLang="ko-KR" sz="18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/>
                        <a:t>실패 </a:t>
                      </a:r>
                      <a:r>
                        <a:rPr lang="en-US" altLang="ko-KR" sz="1800" b="1" dirty="0" smtClean="0"/>
                        <a:t>: NULL </a:t>
                      </a:r>
                      <a:r>
                        <a:rPr lang="ko-KR" altLang="en-US" sz="1800" b="1" dirty="0" smtClean="0"/>
                        <a:t>반환</a:t>
                      </a:r>
                      <a:endParaRPr lang="en-US" altLang="ko-KR" sz="1800" b="1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170" name="Picture 2" descr="C:\Documents and Settings\Gubug\바탕 화면\C언어 강의자료\re_c_\PART3\P3-Ch04_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356" y="4077072"/>
            <a:ext cx="5681932" cy="19442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1207385"/>
            <a:ext cx="7492294" cy="5576911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#include &lt;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#include &lt;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stdlib.h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i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=0;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int* p=(int*)calloc(sizeof(int), sizeof(int));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if(p==NULL)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("</a:t>
            </a:r>
            <a:r>
              <a:rPr lang="ko-KR" altLang="ko-KR" kern="0" dirty="0" err="1" smtClean="0">
                <a:latin typeface="+mj-lt"/>
                <a:ea typeface="굴림" pitchFamily="50" charset="-127"/>
                <a:cs typeface="Times New Roman"/>
              </a:rPr>
              <a:t>힙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 영역에 동적 메모리 할당 실패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\n");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for(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i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=0;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i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&lt;4;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i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++)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{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p[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i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]=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i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;        // *(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p+i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)=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i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("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주소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: %x \n", &amp;p[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i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]);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("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값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: %d \n", p[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i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]);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}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free(p);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p=NULL;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return 0;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prstClr val="black"/>
                </a:solidFill>
              </a:rPr>
              <a:t>4.2 </a:t>
            </a:r>
            <a:r>
              <a:rPr lang="ko-KR" altLang="en-US" sz="2400" dirty="0" smtClean="0">
                <a:solidFill>
                  <a:prstClr val="black"/>
                </a:solidFill>
              </a:rPr>
              <a:t>동적 메모리 할당 함수</a:t>
            </a:r>
            <a:r>
              <a:rPr lang="en-US" altLang="ko-KR" sz="2400" dirty="0" smtClean="0">
                <a:solidFill>
                  <a:prstClr val="black"/>
                </a:solidFill>
              </a:rPr>
              <a:t>, </a:t>
            </a:r>
            <a:r>
              <a:rPr lang="ko-KR" altLang="en-US" sz="2400" dirty="0" smtClean="0">
                <a:solidFill>
                  <a:prstClr val="black"/>
                </a:solidFill>
              </a:rPr>
              <a:t>해제 함수 그리고 가변인자</a:t>
            </a:r>
            <a:r>
              <a:rPr lang="en-US" altLang="ko-KR" sz="2400" dirty="0" smtClean="0">
                <a:solidFill>
                  <a:srgbClr val="F79646">
                    <a:lumMod val="75000"/>
                  </a:srgbClr>
                </a:solidFill>
              </a:rPr>
              <a:t>(9/22)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436228" y="1142984"/>
            <a:ext cx="17791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just">
              <a:spcBef>
                <a:spcPct val="0"/>
              </a:spcBef>
            </a:pP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[4-4.c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4500570"/>
            <a:ext cx="3181350" cy="2119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1340768"/>
            <a:ext cx="7492294" cy="5078313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#include &lt;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#include &lt;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stdlib.h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* p1=( 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*) 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calloc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(1, 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sizeof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));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* p2=(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*) 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malloc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(4);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("p1 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값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: %d \n", *p1);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("p2 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값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: %d \n", *p2);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free(p1);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p1=NULL;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free(p2);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p2=NULL;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return 0;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prstClr val="black"/>
                </a:solidFill>
              </a:rPr>
              <a:t>4.2 </a:t>
            </a:r>
            <a:r>
              <a:rPr lang="ko-KR" altLang="en-US" sz="2400" dirty="0" smtClean="0">
                <a:solidFill>
                  <a:prstClr val="black"/>
                </a:solidFill>
              </a:rPr>
              <a:t>동적 메모리 할당 함수</a:t>
            </a:r>
            <a:r>
              <a:rPr lang="en-US" altLang="ko-KR" sz="2400" dirty="0" smtClean="0">
                <a:solidFill>
                  <a:prstClr val="black"/>
                </a:solidFill>
              </a:rPr>
              <a:t>, </a:t>
            </a:r>
            <a:r>
              <a:rPr lang="ko-KR" altLang="en-US" sz="2400" dirty="0" smtClean="0">
                <a:solidFill>
                  <a:prstClr val="black"/>
                </a:solidFill>
              </a:rPr>
              <a:t>해제 함수 그리고 가변인자</a:t>
            </a:r>
            <a:r>
              <a:rPr lang="en-US" altLang="ko-KR" sz="2400" dirty="0" smtClean="0">
                <a:solidFill>
                  <a:srgbClr val="F79646">
                    <a:lumMod val="75000"/>
                  </a:srgbClr>
                </a:solidFill>
              </a:rPr>
              <a:t>(10/22)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436228" y="1357298"/>
            <a:ext cx="1921986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0" algn="just">
              <a:spcBef>
                <a:spcPct val="0"/>
              </a:spcBef>
            </a:pP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[4-5.c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72" y="4849871"/>
            <a:ext cx="4105282" cy="149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동적 메모리 할당 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해제 함수 그리고 가변인자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2047488"/>
            <a:ext cx="67687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B050"/>
                </a:solidFill>
              </a:rPr>
              <a:t>①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malloc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free(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ko-KR" altLang="en-US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②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calloc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free(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③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realloc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free(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④ 가변 인자</a:t>
            </a:r>
            <a:endParaRPr lang="en-US" altLang="ko-KR" sz="2400" b="1" dirty="0" smtClean="0">
              <a:solidFill>
                <a:srgbClr val="00B05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48850" y="3439633"/>
            <a:ext cx="7128792" cy="64807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prstClr val="black"/>
                </a:solidFill>
              </a:rPr>
              <a:t>4.2 </a:t>
            </a:r>
            <a:r>
              <a:rPr lang="ko-KR" altLang="en-US" sz="2400" dirty="0" smtClean="0">
                <a:solidFill>
                  <a:prstClr val="black"/>
                </a:solidFill>
              </a:rPr>
              <a:t>동적 메모리 할당 함수</a:t>
            </a:r>
            <a:r>
              <a:rPr lang="en-US" altLang="ko-KR" sz="2400" dirty="0" smtClean="0">
                <a:solidFill>
                  <a:prstClr val="black"/>
                </a:solidFill>
              </a:rPr>
              <a:t>, </a:t>
            </a:r>
            <a:r>
              <a:rPr lang="ko-KR" altLang="en-US" sz="2400" dirty="0" smtClean="0">
                <a:solidFill>
                  <a:prstClr val="black"/>
                </a:solidFill>
              </a:rPr>
              <a:t>해제 함수 그리고 가변인자</a:t>
            </a:r>
            <a:r>
              <a:rPr lang="en-US" altLang="ko-KR" sz="2400" dirty="0" smtClean="0">
                <a:solidFill>
                  <a:srgbClr val="F79646">
                    <a:lumMod val="75000"/>
                  </a:srgbClr>
                </a:solidFill>
              </a:rPr>
              <a:t>(11/22)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realloc()</a:t>
            </a:r>
            <a:r>
              <a:rPr lang="ko-KR" altLang="en-US" b="1" dirty="0" smtClean="0"/>
              <a:t>함수를 이용한 동적 메모리 </a:t>
            </a:r>
            <a:r>
              <a:rPr lang="ko-KR" altLang="en-US" b="1" dirty="0" smtClean="0">
                <a:solidFill>
                  <a:srgbClr val="00B050"/>
                </a:solidFill>
              </a:rPr>
              <a:t>재할당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malloc( ), calloc( )</a:t>
            </a:r>
            <a:r>
              <a:rPr lang="ko-KR" altLang="en-US" dirty="0" smtClean="0"/>
              <a:t>함수는 동적 메모리를 할당 후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메모리 변경 불가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realloc( ) </a:t>
            </a: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함수로 해결</a:t>
            </a:r>
            <a:endParaRPr lang="en-US" altLang="ko-KR" sz="2000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42844" y="3214686"/>
          <a:ext cx="8814452" cy="14053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28728"/>
                <a:gridCol w="3786214"/>
                <a:gridCol w="3599510"/>
              </a:tblGrid>
              <a:tr h="490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종류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함수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/>
                        <a:t>반환</a:t>
                      </a:r>
                      <a:r>
                        <a:rPr lang="ko-KR" altLang="en-US" sz="1800" b="1" baseline="0" dirty="0" smtClean="0"/>
                        <a:t> 값</a:t>
                      </a:r>
                      <a:endParaRPr lang="ko-KR" altLang="en-US" sz="1800" b="1" dirty="0" smtClean="0"/>
                    </a:p>
                  </a:txBody>
                  <a:tcPr anchor="ctr"/>
                </a:tc>
              </a:tr>
              <a:tr h="834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메모리 </a:t>
                      </a:r>
                      <a:endParaRPr lang="en-US" altLang="ko-KR" sz="1800" b="1" dirty="0" smtClean="0"/>
                    </a:p>
                    <a:p>
                      <a:pPr algn="ctr" latinLnBrk="1"/>
                      <a:r>
                        <a:rPr lang="ko-KR" altLang="en-US" sz="1800" b="1" dirty="0" smtClean="0"/>
                        <a:t>할당 함수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void* </a:t>
                      </a:r>
                      <a:r>
                        <a:rPr lang="en-US" altLang="ko-KR" sz="1800" b="1" dirty="0" err="1" smtClean="0"/>
                        <a:t>realloc</a:t>
                      </a:r>
                      <a:r>
                        <a:rPr lang="en-US" altLang="ko-KR" sz="1800" b="1" dirty="0" smtClean="0"/>
                        <a:t>(void* p, </a:t>
                      </a:r>
                      <a:r>
                        <a:rPr lang="en-US" altLang="ko-KR" sz="1800" b="1" dirty="0" err="1" smtClean="0"/>
                        <a:t>size_t</a:t>
                      </a:r>
                      <a:r>
                        <a:rPr lang="en-US" altLang="ko-KR" sz="1800" b="1" baseline="0" dirty="0" smtClean="0"/>
                        <a:t> size);</a:t>
                      </a:r>
                      <a:endParaRPr lang="ko-KR" altLang="en-US" sz="1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/>
                        <a:t>성공 </a:t>
                      </a:r>
                      <a:r>
                        <a:rPr lang="en-US" altLang="ko-KR" sz="1800" b="1" dirty="0" smtClean="0"/>
                        <a:t>: </a:t>
                      </a:r>
                      <a:r>
                        <a:rPr lang="ko-KR" altLang="en-US" sz="1800" b="1" dirty="0" smtClean="0"/>
                        <a:t>재할당된 메모리의 </a:t>
                      </a:r>
                      <a:endParaRPr lang="en-US" altLang="ko-KR" sz="18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        </a:t>
                      </a:r>
                      <a:r>
                        <a:rPr lang="ko-KR" altLang="en-US" sz="1800" b="1" dirty="0" smtClean="0"/>
                        <a:t>시작 주소 반환</a:t>
                      </a:r>
                      <a:endParaRPr lang="en-US" altLang="ko-KR" sz="18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/>
                        <a:t>실패 </a:t>
                      </a:r>
                      <a:r>
                        <a:rPr lang="en-US" altLang="ko-KR" sz="1800" b="1" dirty="0" smtClean="0"/>
                        <a:t>: NULL</a:t>
                      </a:r>
                      <a:r>
                        <a:rPr lang="en-US" altLang="ko-KR" sz="1800" b="1" baseline="0" dirty="0" smtClean="0"/>
                        <a:t> </a:t>
                      </a:r>
                      <a:r>
                        <a:rPr lang="ko-KR" altLang="en-US" sz="1800" b="1" baseline="0" dirty="0" smtClean="0"/>
                        <a:t>반환</a:t>
                      </a:r>
                      <a:endParaRPr lang="en-US" altLang="ko-KR" sz="1800" b="1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2804" y="1285860"/>
            <a:ext cx="8726914" cy="5262979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#include &lt;</a:t>
            </a:r>
            <a:r>
              <a:rPr lang="en-US" altLang="ko-KR" sz="1600" kern="0" dirty="0" err="1" smtClean="0"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#include &lt;stdlib.h&gt;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1600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sz="1600" kern="0" dirty="0" err="1" smtClean="0">
                <a:latin typeface="+mj-lt"/>
                <a:ea typeface="굴림" pitchFamily="50" charset="-127"/>
                <a:cs typeface="Times New Roman"/>
              </a:rPr>
              <a:t>i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=0;</a:t>
            </a:r>
          </a:p>
          <a:p>
            <a:pPr latinLnBrk="0"/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int* p=(int*) malloc(sizeof(int)*2);    </a:t>
            </a:r>
            <a:endParaRPr lang="ko-KR" altLang="ko-KR" sz="1600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p[0]=10;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p[1]=20;</a:t>
            </a:r>
          </a:p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</a:t>
            </a:r>
          </a:p>
          <a:p>
            <a:pPr latinLnBrk="0"/>
            <a:r>
              <a:rPr lang="en-US" altLang="ko-KR" sz="1600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    p=(int*) realloc(p, sizeof(int)*4);        </a:t>
            </a:r>
            <a:endParaRPr lang="ko-KR" altLang="ko-KR" sz="1600" b="1" kern="100" dirty="0" smtClean="0">
              <a:solidFill>
                <a:srgbClr val="0000FF"/>
              </a:solidFill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   p[2]=30;</a:t>
            </a:r>
            <a:endParaRPr lang="ko-KR" altLang="ko-KR" sz="1600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   p[3]=40;</a:t>
            </a:r>
            <a:endParaRPr lang="ko-KR" altLang="ko-KR" sz="1600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   </a:t>
            </a:r>
            <a:endParaRPr lang="ko-KR" altLang="ko-KR" sz="1600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   for(i=0; i&lt;4; i++)</a:t>
            </a:r>
            <a:endParaRPr lang="ko-KR" altLang="ko-KR" sz="1600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       printf("p[%d] : %d \n", i, p[i]);</a:t>
            </a:r>
            <a:endParaRPr lang="ko-KR" altLang="ko-KR" sz="1600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       </a:t>
            </a:r>
            <a:endParaRPr lang="ko-KR" altLang="ko-KR" sz="1600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   </a:t>
            </a:r>
            <a:r>
              <a:rPr lang="en-US" altLang="ko-KR" sz="1600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free(p);</a:t>
            </a:r>
            <a:endParaRPr lang="ko-KR" altLang="ko-KR" sz="1600" b="1" kern="100" dirty="0" smtClean="0">
              <a:solidFill>
                <a:srgbClr val="0000FF"/>
              </a:solidFill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    p=NULL;</a:t>
            </a:r>
            <a:endParaRPr lang="ko-KR" altLang="ko-KR" sz="1600" b="1" kern="100" dirty="0" smtClean="0">
              <a:solidFill>
                <a:srgbClr val="0000FF"/>
              </a:solidFill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   return 0;</a:t>
            </a:r>
            <a:endParaRPr lang="ko-KR" altLang="ko-KR" sz="1600" kern="100" dirty="0" smtClean="0"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}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prstClr val="black"/>
                </a:solidFill>
              </a:rPr>
              <a:t>4.2 </a:t>
            </a:r>
            <a:r>
              <a:rPr lang="ko-KR" altLang="en-US" sz="2400" dirty="0" smtClean="0">
                <a:solidFill>
                  <a:prstClr val="black"/>
                </a:solidFill>
              </a:rPr>
              <a:t>동적 메모리 할당 함수</a:t>
            </a:r>
            <a:r>
              <a:rPr lang="en-US" altLang="ko-KR" sz="2400" dirty="0" smtClean="0">
                <a:solidFill>
                  <a:prstClr val="black"/>
                </a:solidFill>
              </a:rPr>
              <a:t>, </a:t>
            </a:r>
            <a:r>
              <a:rPr lang="ko-KR" altLang="en-US" sz="2400" dirty="0" smtClean="0">
                <a:solidFill>
                  <a:prstClr val="black"/>
                </a:solidFill>
              </a:rPr>
              <a:t>해제 함수 그리고 가변인자</a:t>
            </a:r>
            <a:r>
              <a:rPr lang="en-US" altLang="ko-KR" sz="2400" dirty="0" smtClean="0">
                <a:solidFill>
                  <a:srgbClr val="F79646">
                    <a:lumMod val="75000"/>
                  </a:srgbClr>
                </a:solidFill>
              </a:rPr>
              <a:t>(12/22)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072330" y="1285860"/>
            <a:ext cx="1852828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just">
              <a:spcBef>
                <a:spcPct val="0"/>
              </a:spcBef>
            </a:pP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[4-6.c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2011718"/>
            <a:ext cx="2714644" cy="1785941"/>
          </a:xfrm>
          <a:prstGeom prst="rect">
            <a:avLst/>
          </a:prstGeom>
          <a:noFill/>
          <a:ln w="3175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1398748" y="3756210"/>
            <a:ext cx="684400" cy="315732"/>
          </a:xfrm>
          <a:prstGeom prst="rect">
            <a:avLst/>
          </a:prstGeom>
          <a:solidFill>
            <a:schemeClr val="accent6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27376" y="2782546"/>
            <a:ext cx="672922" cy="289264"/>
          </a:xfrm>
          <a:prstGeom prst="rect">
            <a:avLst/>
          </a:prstGeom>
          <a:solidFill>
            <a:schemeClr val="accent6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 smtClean="0">
              <a:solidFill>
                <a:srgbClr val="00B050"/>
              </a:solidFill>
            </a:endParaRPr>
          </a:p>
        </p:txBody>
      </p:sp>
      <p:cxnSp>
        <p:nvCxnSpPr>
          <p:cNvPr id="15" name="Shape 14"/>
          <p:cNvCxnSpPr>
            <a:stCxn id="13" idx="2"/>
          </p:cNvCxnSpPr>
          <p:nvPr/>
        </p:nvCxnSpPr>
        <p:spPr>
          <a:xfrm rot="16200000" flipH="1">
            <a:off x="3495804" y="1739843"/>
            <a:ext cx="357190" cy="3021124"/>
          </a:xfrm>
          <a:prstGeom prst="bentConnector2">
            <a:avLst/>
          </a:prstGeom>
          <a:ln w="254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17"/>
          <p:cNvCxnSpPr>
            <a:stCxn id="12" idx="2"/>
          </p:cNvCxnSpPr>
          <p:nvPr/>
        </p:nvCxnSpPr>
        <p:spPr>
          <a:xfrm rot="16200000" flipH="1">
            <a:off x="3284359" y="2528531"/>
            <a:ext cx="357190" cy="3444012"/>
          </a:xfrm>
          <a:prstGeom prst="bentConnector2">
            <a:avLst/>
          </a:prstGeom>
          <a:ln w="254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4942" y="4143380"/>
            <a:ext cx="2738441" cy="2295525"/>
          </a:xfrm>
          <a:prstGeom prst="rect">
            <a:avLst/>
          </a:prstGeom>
          <a:noFill/>
          <a:ln w="3175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2844" y="1154275"/>
            <a:ext cx="8805376" cy="5632311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#include &lt;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#include &lt;stdlib.h&gt;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i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=0;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int* p=(int*) malloc(sizeof(int)*2);        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p[0]=10;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p[1]=20;</a:t>
            </a:r>
          </a:p>
          <a:p>
            <a:pPr latinLnBrk="0"/>
            <a:r>
              <a:rPr lang="en-US" altLang="ko-KR" kern="0" dirty="0" smtClean="0">
                <a:ea typeface="굴림" pitchFamily="50" charset="-127"/>
                <a:cs typeface="Times New Roman"/>
              </a:rPr>
              <a:t> </a:t>
            </a: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    p=(int*) realloc(p, sizeof(int)*1);        </a:t>
            </a:r>
            <a:endParaRPr lang="ko-KR" altLang="ko-KR" b="1" kern="100" dirty="0" smtClean="0">
              <a:solidFill>
                <a:srgbClr val="0000FF"/>
              </a:solidFill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ea typeface="굴림" pitchFamily="50" charset="-127"/>
                <a:cs typeface="Times New Roman"/>
              </a:rPr>
              <a:t>    p[0]=30;</a:t>
            </a:r>
            <a:endParaRPr lang="ko-KR" altLang="ko-KR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ea typeface="굴림" pitchFamily="50" charset="-127"/>
                <a:cs typeface="Times New Roman"/>
              </a:rPr>
              <a:t>    </a:t>
            </a:r>
            <a:endParaRPr lang="ko-KR" altLang="ko-KR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ea typeface="굴림" pitchFamily="50" charset="-127"/>
                <a:cs typeface="Times New Roman"/>
              </a:rPr>
              <a:t>    for(i=0; i&lt;2; i++)</a:t>
            </a:r>
            <a:endParaRPr lang="ko-KR" altLang="ko-KR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ea typeface="굴림" pitchFamily="50" charset="-127"/>
                <a:cs typeface="Times New Roman"/>
              </a:rPr>
              <a:t>        printf("p[%d] : %d \n", i, p[i]);</a:t>
            </a:r>
            <a:endParaRPr lang="ko-KR" altLang="ko-KR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ea typeface="굴림" pitchFamily="50" charset="-127"/>
                <a:cs typeface="Times New Roman"/>
              </a:rPr>
              <a:t>            </a:t>
            </a:r>
            <a:endParaRPr lang="ko-KR" altLang="ko-KR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    free(p);</a:t>
            </a:r>
            <a:endParaRPr lang="ko-KR" altLang="ko-KR" b="1" kern="100" dirty="0" smtClean="0">
              <a:solidFill>
                <a:srgbClr val="0000FF"/>
              </a:solidFill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    p=NULL;    </a:t>
            </a:r>
            <a:endParaRPr lang="ko-KR" altLang="ko-KR" b="1" kern="100" dirty="0" smtClean="0">
              <a:solidFill>
                <a:srgbClr val="0000FF"/>
              </a:solidFill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ea typeface="굴림" pitchFamily="50" charset="-127"/>
                <a:cs typeface="Times New Roman"/>
              </a:rPr>
              <a:t>    return 0;</a:t>
            </a:r>
            <a:endParaRPr lang="ko-KR" altLang="ko-KR" kern="100" dirty="0" smtClean="0"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kern="0" dirty="0" smtClean="0">
                <a:ea typeface="굴림" pitchFamily="50" charset="-127"/>
                <a:cs typeface="Times New Roman"/>
              </a:rPr>
              <a:t>}</a:t>
            </a:r>
            <a:endParaRPr lang="en-US" altLang="ko-KR" sz="1600" kern="0" dirty="0" smtClean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prstClr val="black"/>
                </a:solidFill>
              </a:rPr>
              <a:t>4.2 </a:t>
            </a:r>
            <a:r>
              <a:rPr lang="ko-KR" altLang="en-US" sz="2400" dirty="0" smtClean="0">
                <a:solidFill>
                  <a:prstClr val="black"/>
                </a:solidFill>
              </a:rPr>
              <a:t>동적 메모리 할당 함수</a:t>
            </a:r>
            <a:r>
              <a:rPr lang="en-US" altLang="ko-KR" sz="2400" dirty="0" smtClean="0">
                <a:solidFill>
                  <a:prstClr val="black"/>
                </a:solidFill>
              </a:rPr>
              <a:t>, </a:t>
            </a:r>
            <a:r>
              <a:rPr lang="ko-KR" altLang="en-US" sz="2400" dirty="0" smtClean="0">
                <a:solidFill>
                  <a:prstClr val="black"/>
                </a:solidFill>
              </a:rPr>
              <a:t>해제 함수 그리고 가변인자</a:t>
            </a:r>
            <a:r>
              <a:rPr lang="en-US" altLang="ko-KR" sz="2400" dirty="0" smtClean="0">
                <a:solidFill>
                  <a:srgbClr val="F79646">
                    <a:lumMod val="75000"/>
                  </a:srgbClr>
                </a:solidFill>
              </a:rPr>
              <a:t>(13/22)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135710" y="1210910"/>
            <a:ext cx="178253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[4-7.c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00166" y="3940544"/>
            <a:ext cx="684400" cy="315732"/>
          </a:xfrm>
          <a:prstGeom prst="rect">
            <a:avLst/>
          </a:prstGeom>
          <a:solidFill>
            <a:schemeClr val="accent6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88754" y="2850472"/>
            <a:ext cx="672922" cy="289264"/>
          </a:xfrm>
          <a:prstGeom prst="rect">
            <a:avLst/>
          </a:prstGeom>
          <a:solidFill>
            <a:schemeClr val="accent6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 smtClean="0">
              <a:solidFill>
                <a:srgbClr val="00B050"/>
              </a:solidFill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8" y="1673030"/>
            <a:ext cx="3352257" cy="2362212"/>
          </a:xfrm>
          <a:prstGeom prst="rect">
            <a:avLst/>
          </a:prstGeom>
          <a:noFill/>
          <a:ln w="3175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13" name="Shape 12"/>
          <p:cNvCxnSpPr>
            <a:stCxn id="8" idx="2"/>
          </p:cNvCxnSpPr>
          <p:nvPr/>
        </p:nvCxnSpPr>
        <p:spPr>
          <a:xfrm rot="16200000" flipH="1">
            <a:off x="3446851" y="2018099"/>
            <a:ext cx="432142" cy="2675415"/>
          </a:xfrm>
          <a:prstGeom prst="bentConnector2">
            <a:avLst/>
          </a:prstGeom>
          <a:ln w="254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7" idx="2"/>
          </p:cNvCxnSpPr>
          <p:nvPr/>
        </p:nvCxnSpPr>
        <p:spPr>
          <a:xfrm rot="16200000" flipH="1">
            <a:off x="3156474" y="2942168"/>
            <a:ext cx="458608" cy="3086824"/>
          </a:xfrm>
          <a:prstGeom prst="bentConnector2">
            <a:avLst/>
          </a:prstGeom>
          <a:ln w="254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4429132"/>
            <a:ext cx="3357586" cy="2214578"/>
          </a:xfrm>
          <a:prstGeom prst="rect">
            <a:avLst/>
          </a:prstGeom>
          <a:noFill/>
          <a:ln w="3175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prstClr val="black"/>
                </a:solidFill>
              </a:rPr>
              <a:t>4.2 </a:t>
            </a:r>
            <a:r>
              <a:rPr lang="ko-KR" altLang="en-US" sz="2400" dirty="0" smtClean="0">
                <a:solidFill>
                  <a:prstClr val="black"/>
                </a:solidFill>
              </a:rPr>
              <a:t>동적 메모리 할당 함수</a:t>
            </a:r>
            <a:r>
              <a:rPr lang="en-US" altLang="ko-KR" sz="2400" dirty="0" smtClean="0">
                <a:solidFill>
                  <a:prstClr val="black"/>
                </a:solidFill>
              </a:rPr>
              <a:t>, </a:t>
            </a:r>
            <a:r>
              <a:rPr lang="ko-KR" altLang="en-US" sz="2400" dirty="0" smtClean="0">
                <a:solidFill>
                  <a:prstClr val="black"/>
                </a:solidFill>
              </a:rPr>
              <a:t>해제 함수 그리고 가변인자</a:t>
            </a:r>
            <a:r>
              <a:rPr lang="en-US" altLang="ko-KR" sz="2400" dirty="0" smtClean="0">
                <a:solidFill>
                  <a:srgbClr val="F79646">
                    <a:lumMod val="75000"/>
                  </a:srgbClr>
                </a:solidFill>
              </a:rPr>
              <a:t>(14/22)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메모리 영역의 특징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71472" y="2017078"/>
          <a:ext cx="785818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128"/>
                <a:gridCol w="3018466"/>
                <a:gridCol w="335758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특징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코드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스택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데이터 영역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힙영역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메모리 할당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컴파일 시간에 할당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런타임 시간</a:t>
                      </a:r>
                      <a:r>
                        <a:rPr lang="en-US" altLang="ko-KR" sz="1800" b="1" dirty="0" smtClean="0"/>
                        <a:t>(</a:t>
                      </a:r>
                      <a:r>
                        <a:rPr lang="ko-KR" altLang="en-US" sz="1800" b="1" dirty="0" smtClean="0"/>
                        <a:t>실행 시간</a:t>
                      </a:r>
                      <a:r>
                        <a:rPr lang="en-US" altLang="ko-KR" sz="1800" b="1" dirty="0" smtClean="0"/>
                        <a:t>)</a:t>
                      </a:r>
                      <a:r>
                        <a:rPr lang="ko-KR" altLang="en-US" sz="1800" b="1" dirty="0" smtClean="0"/>
                        <a:t>에 할당</a:t>
                      </a:r>
                      <a:endParaRPr lang="ko-KR" altLang="en-US" sz="18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메모리 해제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자동 해제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free() </a:t>
                      </a:r>
                      <a:r>
                        <a:rPr lang="ko-KR" altLang="en-US" sz="1800" dirty="0" smtClean="0"/>
                        <a:t>함수로 해제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메모리 관리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컴파일러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프로그래머</a:t>
                      </a:r>
                      <a:endParaRPr lang="ko-KR" altLang="en-US" sz="18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en-US" altLang="ko-KR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4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.1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동적 메모리 할당</a:t>
            </a:r>
            <a:endParaRPr kumimoji="1" lang="ko-KR" altLang="en-US" sz="3200" b="1" kern="0" dirty="0" smtClean="0">
              <a:solidFill>
                <a:srgbClr val="FFFFFF"/>
              </a:solidFill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동적 메모리 할당 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해제 함수 그리고 가변인자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2047488"/>
            <a:ext cx="67687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B050"/>
                </a:solidFill>
              </a:rPr>
              <a:t>①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malloc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free(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ko-KR" altLang="en-US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②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calloc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free(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③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realloc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free(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④ 가변 인자</a:t>
            </a:r>
            <a:endParaRPr lang="en-US" altLang="ko-KR" sz="2400" b="1" dirty="0" smtClean="0">
              <a:solidFill>
                <a:srgbClr val="00B05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48850" y="4170346"/>
            <a:ext cx="7128792" cy="64807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prstClr val="black"/>
                </a:solidFill>
              </a:rPr>
              <a:t>4.2 </a:t>
            </a:r>
            <a:r>
              <a:rPr lang="ko-KR" altLang="en-US" sz="2400" dirty="0" smtClean="0">
                <a:solidFill>
                  <a:prstClr val="black"/>
                </a:solidFill>
              </a:rPr>
              <a:t>동적 메모리 할당 함수</a:t>
            </a:r>
            <a:r>
              <a:rPr lang="en-US" altLang="ko-KR" sz="2400" dirty="0" smtClean="0">
                <a:solidFill>
                  <a:prstClr val="black"/>
                </a:solidFill>
              </a:rPr>
              <a:t>, </a:t>
            </a:r>
            <a:r>
              <a:rPr lang="ko-KR" altLang="en-US" sz="2400" dirty="0" smtClean="0">
                <a:solidFill>
                  <a:prstClr val="black"/>
                </a:solidFill>
              </a:rPr>
              <a:t>해제 함수 그리고 가변인자</a:t>
            </a:r>
            <a:r>
              <a:rPr lang="en-US" altLang="ko-KR" sz="2400" dirty="0" smtClean="0">
                <a:solidFill>
                  <a:srgbClr val="F79646">
                    <a:lumMod val="75000"/>
                  </a:srgbClr>
                </a:solidFill>
              </a:rPr>
              <a:t>(15/22)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가변 인자 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00B050"/>
                </a:solidFill>
              </a:rPr>
              <a:t>‘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함수의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인자 수를 고정하지 않는다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.’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43108" y="3286124"/>
            <a:ext cx="4429156" cy="642942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void add(int num, … ); </a:t>
            </a:r>
            <a:endParaRPr lang="ko-KR" altLang="en-US" sz="24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5158" y="1142984"/>
            <a:ext cx="8191684" cy="5755422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#include &lt;stdio.h&gt;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void add (</a:t>
            </a:r>
            <a:r>
              <a:rPr lang="en-US" altLang="ko-KR" sz="1600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16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num, ...);        </a:t>
            </a:r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가변 인자 함수 선언</a:t>
            </a:r>
            <a:endParaRPr lang="en-US" altLang="ko-KR" sz="1600" b="1" kern="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int main(void)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1600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a=10, b=20, c=30;</a:t>
            </a:r>
          </a:p>
          <a:p>
            <a:pPr latinLnBrk="0"/>
            <a:endParaRPr lang="en-US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10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16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add(1, a);                     </a:t>
            </a:r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가변 인자 함수 호출 </a:t>
            </a:r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1</a:t>
            </a:r>
            <a:endParaRPr lang="ko-KR" altLang="ko-KR" sz="16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add(2, a, b);                 </a:t>
            </a:r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가변 인자 함수 호출 </a:t>
            </a:r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2</a:t>
            </a:r>
            <a:endParaRPr lang="ko-KR" altLang="ko-KR" sz="16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add(3, a, b, c);              </a:t>
            </a:r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가변 인자 함수 호출 </a:t>
            </a:r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3</a:t>
            </a: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return 0;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</a:p>
          <a:p>
            <a:pPr latinLnBrk="0"/>
            <a:r>
              <a:rPr lang="en-US" altLang="ko-KR" sz="1600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 void add(int num, ...)          </a:t>
            </a:r>
            <a:r>
              <a:rPr lang="en-US" altLang="ko-KR" sz="1600" b="1" kern="0" dirty="0" smtClean="0">
                <a:solidFill>
                  <a:srgbClr val="00B050"/>
                </a:solidFill>
                <a:ea typeface="굴림" pitchFamily="50" charset="-127"/>
                <a:cs typeface="Times New Roman"/>
              </a:rPr>
              <a:t>  // </a:t>
            </a:r>
            <a:r>
              <a:rPr lang="ko-KR" altLang="ko-KR" sz="1600" b="1" kern="0" dirty="0" smtClean="0">
                <a:solidFill>
                  <a:srgbClr val="00B050"/>
                </a:solidFill>
                <a:ea typeface="굴림" pitchFamily="50" charset="-127"/>
                <a:cs typeface="Times New Roman"/>
              </a:rPr>
              <a:t>가변 인자 함수 정의</a:t>
            </a:r>
            <a:endParaRPr lang="ko-KR" altLang="ko-KR" sz="1600" b="1" kern="100" dirty="0" smtClean="0">
              <a:solidFill>
                <a:srgbClr val="00B050"/>
              </a:solidFill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{</a:t>
            </a:r>
            <a:endParaRPr lang="ko-KR" altLang="ko-KR" sz="1600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   int* p=NULL;</a:t>
            </a:r>
            <a:endParaRPr lang="ko-KR" altLang="ko-KR" sz="1600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   p=&amp;num+1;</a:t>
            </a:r>
            <a:endParaRPr lang="ko-KR" altLang="ko-KR" sz="1600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 </a:t>
            </a:r>
            <a:endParaRPr lang="ko-KR" altLang="ko-KR" sz="1600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   </a:t>
            </a:r>
            <a:r>
              <a:rPr lang="en-US" altLang="ko-KR" sz="1600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if(num==1)</a:t>
            </a:r>
            <a:endParaRPr lang="ko-KR" altLang="ko-KR" sz="1600" b="1" kern="100" dirty="0" smtClean="0">
              <a:solidFill>
                <a:srgbClr val="0000FF"/>
              </a:solidFill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       printf("%d \n", p[0]);                   </a:t>
            </a:r>
            <a:r>
              <a:rPr lang="en-US" altLang="ko-KR" sz="1600" b="1" kern="0" dirty="0" smtClean="0">
                <a:solidFill>
                  <a:srgbClr val="00B050"/>
                </a:solidFill>
                <a:ea typeface="굴림" pitchFamily="50" charset="-127"/>
                <a:cs typeface="Times New Roman"/>
              </a:rPr>
              <a:t>// 10 </a:t>
            </a:r>
            <a:r>
              <a:rPr lang="ko-KR" altLang="ko-KR" sz="1600" b="1" kern="0" dirty="0" smtClean="0">
                <a:solidFill>
                  <a:srgbClr val="00B050"/>
                </a:solidFill>
                <a:ea typeface="굴림" pitchFamily="50" charset="-127"/>
                <a:cs typeface="Times New Roman"/>
              </a:rPr>
              <a:t>출력</a:t>
            </a:r>
            <a:endParaRPr lang="ko-KR" altLang="ko-KR" sz="1600" b="1" kern="100" dirty="0" smtClean="0">
              <a:solidFill>
                <a:srgbClr val="00B050"/>
              </a:solidFill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   </a:t>
            </a:r>
            <a:r>
              <a:rPr lang="en-US" altLang="ko-KR" sz="1600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else if (num==2)</a:t>
            </a:r>
            <a:endParaRPr lang="ko-KR" altLang="ko-KR" sz="1600" b="1" kern="100" dirty="0" smtClean="0">
              <a:solidFill>
                <a:srgbClr val="0000FF"/>
              </a:solidFill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       printf("%d \n", p[0]+p[1]);            </a:t>
            </a:r>
            <a:r>
              <a:rPr lang="en-US" altLang="ko-KR" sz="1600" b="1" kern="0" dirty="0" smtClean="0">
                <a:solidFill>
                  <a:srgbClr val="00B050"/>
                </a:solidFill>
                <a:ea typeface="굴림" pitchFamily="50" charset="-127"/>
                <a:cs typeface="Times New Roman"/>
              </a:rPr>
              <a:t>// 30 </a:t>
            </a:r>
            <a:r>
              <a:rPr lang="ko-KR" altLang="ko-KR" sz="1600" b="1" kern="0" dirty="0" smtClean="0">
                <a:solidFill>
                  <a:srgbClr val="00B050"/>
                </a:solidFill>
                <a:ea typeface="굴림" pitchFamily="50" charset="-127"/>
                <a:cs typeface="Times New Roman"/>
              </a:rPr>
              <a:t>출력</a:t>
            </a:r>
            <a:endParaRPr lang="ko-KR" altLang="ko-KR" sz="1600" b="1" kern="100" dirty="0" smtClean="0">
              <a:solidFill>
                <a:srgbClr val="00B050"/>
              </a:solidFill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   </a:t>
            </a:r>
            <a:r>
              <a:rPr lang="en-US" altLang="ko-KR" sz="1600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else</a:t>
            </a:r>
            <a:endParaRPr lang="ko-KR" altLang="ko-KR" sz="1600" b="1" kern="100" dirty="0" smtClean="0">
              <a:solidFill>
                <a:srgbClr val="0000FF"/>
              </a:solidFill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       printf("%d \n", p[0]+p[1]+p[2]);     </a:t>
            </a:r>
            <a:r>
              <a:rPr lang="en-US" altLang="ko-KR" sz="1600" b="1" kern="0" dirty="0" smtClean="0">
                <a:solidFill>
                  <a:srgbClr val="00B050"/>
                </a:solidFill>
                <a:ea typeface="굴림" pitchFamily="50" charset="-127"/>
                <a:cs typeface="Times New Roman"/>
              </a:rPr>
              <a:t>// 60 </a:t>
            </a:r>
            <a:r>
              <a:rPr lang="ko-KR" altLang="ko-KR" sz="1600" b="1" kern="0" dirty="0" smtClean="0">
                <a:solidFill>
                  <a:srgbClr val="00B050"/>
                </a:solidFill>
                <a:ea typeface="굴림" pitchFamily="50" charset="-127"/>
                <a:cs typeface="Times New Roman"/>
              </a:rPr>
              <a:t>출력</a:t>
            </a:r>
            <a:endParaRPr lang="en-US" altLang="ko-KR" sz="1600" b="1" kern="0" dirty="0" smtClean="0">
              <a:solidFill>
                <a:srgbClr val="00B050"/>
              </a:solidFill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}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prstClr val="black"/>
                </a:solidFill>
              </a:rPr>
              <a:t>4.2 </a:t>
            </a:r>
            <a:r>
              <a:rPr lang="ko-KR" altLang="en-US" sz="2400" dirty="0" smtClean="0">
                <a:solidFill>
                  <a:prstClr val="black"/>
                </a:solidFill>
              </a:rPr>
              <a:t>동적 메모리 할당 함수</a:t>
            </a:r>
            <a:r>
              <a:rPr lang="en-US" altLang="ko-KR" sz="2400" dirty="0" smtClean="0">
                <a:solidFill>
                  <a:prstClr val="black"/>
                </a:solidFill>
              </a:rPr>
              <a:t>, </a:t>
            </a:r>
            <a:r>
              <a:rPr lang="ko-KR" altLang="en-US" sz="2400" dirty="0" smtClean="0">
                <a:solidFill>
                  <a:prstClr val="black"/>
                </a:solidFill>
              </a:rPr>
              <a:t>해제 함수 그리고 가변인자</a:t>
            </a:r>
            <a:r>
              <a:rPr lang="en-US" altLang="ko-KR" sz="2400" dirty="0" smtClean="0">
                <a:solidFill>
                  <a:srgbClr val="F79646">
                    <a:lumMod val="75000"/>
                  </a:srgbClr>
                </a:solidFill>
              </a:rPr>
              <a:t>(16/22)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002602" y="1142984"/>
            <a:ext cx="1998554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noProof="0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[4-8.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실습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]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29272" y="2628192"/>
            <a:ext cx="714380" cy="285752"/>
          </a:xfrm>
          <a:prstGeom prst="ellipse">
            <a:avLst/>
          </a:prstGeom>
          <a:solidFill>
            <a:schemeClr val="accent6">
              <a:lumMod val="75000"/>
              <a:alpha val="3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9</a:t>
            </a:r>
            <a:r>
              <a:rPr lang="ko-KR" altLang="en-US" b="1" dirty="0" smtClean="0">
                <a:solidFill>
                  <a:srgbClr val="00B050"/>
                </a:solidFill>
              </a:rPr>
              <a:t>행</a:t>
            </a:r>
          </a:p>
        </p:txBody>
      </p:sp>
      <p:sp>
        <p:nvSpPr>
          <p:cNvPr id="7" name="타원 6"/>
          <p:cNvSpPr/>
          <p:nvPr/>
        </p:nvSpPr>
        <p:spPr>
          <a:xfrm>
            <a:off x="229272" y="2872486"/>
            <a:ext cx="729338" cy="327210"/>
          </a:xfrm>
          <a:prstGeom prst="ellipse">
            <a:avLst/>
          </a:prstGeom>
          <a:solidFill>
            <a:schemeClr val="accent6">
              <a:lumMod val="75000"/>
              <a:alpha val="3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10</a:t>
            </a:r>
            <a:r>
              <a:rPr lang="ko-KR" altLang="en-US" b="1" dirty="0" smtClean="0">
                <a:solidFill>
                  <a:srgbClr val="00B050"/>
                </a:solidFill>
              </a:rPr>
              <a:t>행</a:t>
            </a:r>
          </a:p>
        </p:txBody>
      </p:sp>
      <p:sp>
        <p:nvSpPr>
          <p:cNvPr id="8" name="타원 7"/>
          <p:cNvSpPr/>
          <p:nvPr/>
        </p:nvSpPr>
        <p:spPr>
          <a:xfrm>
            <a:off x="229272" y="3101790"/>
            <a:ext cx="729338" cy="327210"/>
          </a:xfrm>
          <a:prstGeom prst="ellipse">
            <a:avLst/>
          </a:prstGeom>
          <a:solidFill>
            <a:schemeClr val="accent6">
              <a:lumMod val="75000"/>
              <a:alpha val="3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11</a:t>
            </a:r>
            <a:r>
              <a:rPr lang="ko-KR" altLang="en-US" b="1" dirty="0" smtClean="0">
                <a:solidFill>
                  <a:srgbClr val="00B050"/>
                </a:solidFill>
              </a:rPr>
              <a:t>행</a:t>
            </a:r>
          </a:p>
        </p:txBody>
      </p:sp>
      <p:sp>
        <p:nvSpPr>
          <p:cNvPr id="9" name="타원 8"/>
          <p:cNvSpPr/>
          <p:nvPr/>
        </p:nvSpPr>
        <p:spPr>
          <a:xfrm>
            <a:off x="-15022" y="3842638"/>
            <a:ext cx="729370" cy="300742"/>
          </a:xfrm>
          <a:prstGeom prst="ellipse">
            <a:avLst/>
          </a:prstGeom>
          <a:solidFill>
            <a:schemeClr val="accent6">
              <a:lumMod val="75000"/>
              <a:alpha val="3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15</a:t>
            </a:r>
            <a:r>
              <a:rPr lang="ko-KR" altLang="en-US" b="1" dirty="0" smtClean="0">
                <a:solidFill>
                  <a:srgbClr val="00B050"/>
                </a:solidFill>
              </a:rPr>
              <a:t>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4161180" cy="5200098"/>
          </a:xfrm>
        </p:spPr>
        <p:txBody>
          <a:bodyPr>
            <a:normAutofit/>
          </a:bodyPr>
          <a:lstStyle/>
          <a:p>
            <a:endParaRPr lang="en-US" altLang="ko-KR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add(1, a)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함수의 호출</a:t>
            </a:r>
            <a:endParaRPr lang="en-US" altLang="ko-KR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716016" y="1157860"/>
            <a:ext cx="4320480" cy="520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►"/>
              <a:tabLst/>
              <a:defRPr/>
            </a:pP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►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add(2, a, b)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함수의 호출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prstClr val="black"/>
                </a:solidFill>
              </a:rPr>
              <a:t>4.2 </a:t>
            </a:r>
            <a:r>
              <a:rPr lang="ko-KR" altLang="en-US" sz="2400" dirty="0" smtClean="0">
                <a:solidFill>
                  <a:prstClr val="black"/>
                </a:solidFill>
              </a:rPr>
              <a:t>동적 메모리 할당 함수</a:t>
            </a:r>
            <a:r>
              <a:rPr lang="en-US" altLang="ko-KR" sz="2400" dirty="0" smtClean="0">
                <a:solidFill>
                  <a:prstClr val="black"/>
                </a:solidFill>
              </a:rPr>
              <a:t>, </a:t>
            </a:r>
            <a:r>
              <a:rPr lang="ko-KR" altLang="en-US" sz="2400" dirty="0" smtClean="0">
                <a:solidFill>
                  <a:prstClr val="black"/>
                </a:solidFill>
              </a:rPr>
              <a:t>해제 함수 그리고 가변인자</a:t>
            </a:r>
            <a:r>
              <a:rPr lang="en-US" altLang="ko-KR" sz="2400" dirty="0" smtClean="0">
                <a:solidFill>
                  <a:srgbClr val="F79646">
                    <a:lumMod val="75000"/>
                  </a:srgbClr>
                </a:solidFill>
              </a:rPr>
              <a:t>(17/22)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3314" name="Picture 2" descr="C:\Documents and Settings\Gubug\바탕 화면\C언어 강의자료\re_c_\PART3\P3-Ch04_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608122"/>
            <a:ext cx="3600000" cy="2421818"/>
          </a:xfrm>
          <a:prstGeom prst="rect">
            <a:avLst/>
          </a:prstGeom>
          <a:noFill/>
        </p:spPr>
      </p:pic>
      <p:pic>
        <p:nvPicPr>
          <p:cNvPr id="13315" name="Picture 3" descr="C:\Documents and Settings\Gubug\바탕 화면\C언어 강의자료\re_c_\PART3\P3-Ch04_1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536114"/>
            <a:ext cx="3600000" cy="33411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prstClr val="black"/>
                </a:solidFill>
              </a:rPr>
              <a:t>4.2 </a:t>
            </a:r>
            <a:r>
              <a:rPr lang="ko-KR" altLang="en-US" sz="2400" dirty="0" smtClean="0">
                <a:solidFill>
                  <a:prstClr val="black"/>
                </a:solidFill>
              </a:rPr>
              <a:t>동적 메모리 할당 함수</a:t>
            </a:r>
            <a:r>
              <a:rPr lang="en-US" altLang="ko-KR" sz="2400" dirty="0" smtClean="0">
                <a:solidFill>
                  <a:prstClr val="black"/>
                </a:solidFill>
              </a:rPr>
              <a:t>, </a:t>
            </a:r>
            <a:r>
              <a:rPr lang="ko-KR" altLang="en-US" sz="2400" dirty="0" smtClean="0">
                <a:solidFill>
                  <a:prstClr val="black"/>
                </a:solidFill>
              </a:rPr>
              <a:t>해제 함수 그리고 가변인자</a:t>
            </a:r>
            <a:r>
              <a:rPr lang="en-US" altLang="ko-KR" sz="2400" dirty="0" smtClean="0">
                <a:solidFill>
                  <a:srgbClr val="F79646">
                    <a:lumMod val="75000"/>
                  </a:srgbClr>
                </a:solidFill>
              </a:rPr>
              <a:t>(18/22)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add(3, a, b, c)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함수의 호출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3316" name="Picture 4" descr="C:\Documents and Settings\Gubug\바탕 화면\C언어 강의자료\re_c_\PART3\P3-Ch04_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064701"/>
            <a:ext cx="3600000" cy="42218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prstClr val="black"/>
                </a:solidFill>
              </a:rPr>
              <a:t>4.2 </a:t>
            </a:r>
            <a:r>
              <a:rPr lang="ko-KR" altLang="en-US" sz="2400" dirty="0" smtClean="0">
                <a:solidFill>
                  <a:prstClr val="black"/>
                </a:solidFill>
              </a:rPr>
              <a:t>동적 메모리 할당 함수</a:t>
            </a:r>
            <a:r>
              <a:rPr lang="en-US" altLang="ko-KR" sz="2400" dirty="0" smtClean="0">
                <a:solidFill>
                  <a:prstClr val="black"/>
                </a:solidFill>
              </a:rPr>
              <a:t>, </a:t>
            </a:r>
            <a:r>
              <a:rPr lang="ko-KR" altLang="en-US" sz="2400" dirty="0" smtClean="0">
                <a:solidFill>
                  <a:prstClr val="black"/>
                </a:solidFill>
              </a:rPr>
              <a:t>해제 함수 그리고 가변인자</a:t>
            </a:r>
            <a:r>
              <a:rPr lang="en-US" altLang="ko-KR" sz="2400" dirty="0" smtClean="0">
                <a:solidFill>
                  <a:srgbClr val="F79646">
                    <a:lumMod val="75000"/>
                  </a:srgbClr>
                </a:solidFill>
              </a:rPr>
              <a:t>(19/22)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338" name="Picture 2" descr="C:\Documents and Settings\Gubug\바탕 화면\C언어 강의자료\re_c_\PART3\P3-Ch04_1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0232" y="2060848"/>
            <a:ext cx="4680000" cy="3197748"/>
          </a:xfrm>
          <a:prstGeom prst="rect">
            <a:avLst/>
          </a:prstGeom>
          <a:noFill/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4161180" cy="5200098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num==1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인 경우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002602" y="1142984"/>
            <a:ext cx="1998554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noProof="0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[4-8.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분석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]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prstClr val="black"/>
                </a:solidFill>
              </a:rPr>
              <a:t>4.2 </a:t>
            </a:r>
            <a:r>
              <a:rPr lang="ko-KR" altLang="en-US" sz="2400" dirty="0" smtClean="0">
                <a:solidFill>
                  <a:prstClr val="black"/>
                </a:solidFill>
              </a:rPr>
              <a:t>동적 메모리 할당 함수</a:t>
            </a:r>
            <a:r>
              <a:rPr lang="en-US" altLang="ko-KR" sz="2400" dirty="0" smtClean="0">
                <a:solidFill>
                  <a:prstClr val="black"/>
                </a:solidFill>
              </a:rPr>
              <a:t>, </a:t>
            </a:r>
            <a:r>
              <a:rPr lang="ko-KR" altLang="en-US" sz="2400" dirty="0" smtClean="0">
                <a:solidFill>
                  <a:prstClr val="black"/>
                </a:solidFill>
              </a:rPr>
              <a:t>해제 함수 그리고 가변인자</a:t>
            </a:r>
            <a:r>
              <a:rPr lang="en-US" altLang="ko-KR" sz="2400" dirty="0" smtClean="0">
                <a:solidFill>
                  <a:srgbClr val="F79646">
                    <a:lumMod val="75000"/>
                  </a:srgbClr>
                </a:solidFill>
              </a:rPr>
              <a:t>(20/22)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339" name="Picture 3" descr="C:\Documents and Settings\Gubug\바탕 화면\C언어 강의자료\re_c_\PART3\P3-Ch04_1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844825"/>
            <a:ext cx="4680000" cy="3966187"/>
          </a:xfrm>
          <a:prstGeom prst="rect">
            <a:avLst/>
          </a:prstGeom>
          <a:noFill/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4161180" cy="5200098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num==2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인 경우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716016" y="1157860"/>
            <a:ext cx="4320480" cy="520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►"/>
            </a:pPr>
            <a:endParaRPr lang="en-US" altLang="ko-KR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7002602" y="1142984"/>
            <a:ext cx="1998554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noProof="0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[4-8.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분석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]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prstClr val="black"/>
                </a:solidFill>
              </a:rPr>
              <a:t>4.2 </a:t>
            </a:r>
            <a:r>
              <a:rPr lang="ko-KR" altLang="en-US" sz="2400" dirty="0" smtClean="0">
                <a:solidFill>
                  <a:prstClr val="black"/>
                </a:solidFill>
              </a:rPr>
              <a:t>동적 메모리 할당 함수</a:t>
            </a:r>
            <a:r>
              <a:rPr lang="en-US" altLang="ko-KR" sz="2400" dirty="0" smtClean="0">
                <a:solidFill>
                  <a:prstClr val="black"/>
                </a:solidFill>
              </a:rPr>
              <a:t>, </a:t>
            </a:r>
            <a:r>
              <a:rPr lang="ko-KR" altLang="en-US" sz="2400" dirty="0" smtClean="0">
                <a:solidFill>
                  <a:prstClr val="black"/>
                </a:solidFill>
              </a:rPr>
              <a:t>해제 함수 그리고 가변인자</a:t>
            </a:r>
            <a:r>
              <a:rPr lang="en-US" altLang="ko-KR" sz="2400" dirty="0" smtClean="0">
                <a:solidFill>
                  <a:srgbClr val="F79646">
                    <a:lumMod val="75000"/>
                  </a:srgbClr>
                </a:solidFill>
              </a:rPr>
              <a:t>(21/22)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>
            <a:norm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num==3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인 경우</a:t>
            </a:r>
            <a:endParaRPr lang="en-US" altLang="ko-KR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340" name="Picture 4" descr="C:\Documents and Settings\Gubug\바탕 화면\C언어 강의자료\re_c_\PART3\P3-Ch04_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700808"/>
            <a:ext cx="4680000" cy="4730267"/>
          </a:xfrm>
          <a:prstGeom prst="rect">
            <a:avLst/>
          </a:prstGeom>
          <a:noFill/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7002602" y="1142984"/>
            <a:ext cx="1998554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noProof="0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[4-8.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분석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]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4348" y="3429000"/>
            <a:ext cx="7773402" cy="830997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24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4-9.c</a:t>
            </a:r>
            <a:r>
              <a:rPr lang="ko-KR" altLang="en-US" sz="24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의 실습은 스스로 해보자</a:t>
            </a:r>
            <a:r>
              <a:rPr lang="en-US" altLang="ko-KR" sz="24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!</a:t>
            </a:r>
          </a:p>
          <a:p>
            <a:pPr algn="ctr" latinLnBrk="0"/>
            <a:r>
              <a:rPr lang="ko-KR" altLang="en-US" sz="24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그림으로  분석 하자</a:t>
            </a:r>
            <a:r>
              <a:rPr lang="en-US" altLang="ko-KR" sz="24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!</a:t>
            </a:r>
            <a:endParaRPr lang="ko-KR" altLang="ko-KR" sz="24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prstClr val="black"/>
                </a:solidFill>
              </a:rPr>
              <a:t>4.2 </a:t>
            </a:r>
            <a:r>
              <a:rPr lang="ko-KR" altLang="en-US" sz="2400" dirty="0" smtClean="0">
                <a:solidFill>
                  <a:prstClr val="black"/>
                </a:solidFill>
              </a:rPr>
              <a:t>동적 메모리 할당 함수</a:t>
            </a:r>
            <a:r>
              <a:rPr lang="en-US" altLang="ko-KR" sz="2400" dirty="0" smtClean="0">
                <a:solidFill>
                  <a:prstClr val="black"/>
                </a:solidFill>
              </a:rPr>
              <a:t>, </a:t>
            </a:r>
            <a:r>
              <a:rPr lang="ko-KR" altLang="en-US" sz="2400" dirty="0" smtClean="0">
                <a:solidFill>
                  <a:prstClr val="black"/>
                </a:solidFill>
              </a:rPr>
              <a:t>해제 함수 그리고 가변인자</a:t>
            </a:r>
            <a:r>
              <a:rPr lang="en-US" altLang="ko-KR" sz="2400" dirty="0" smtClean="0">
                <a:solidFill>
                  <a:srgbClr val="F79646">
                    <a:lumMod val="75000"/>
                  </a:srgbClr>
                </a:solidFill>
              </a:rPr>
              <a:t>(22/22)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공부한 내용 떠올리기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프로세스의 메모리 구조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코드 영역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스택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영역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데이터 영역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힙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영역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동적 메모리 할당의 필요성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dirty="0" smtClean="0"/>
              <a:t>동적 메모리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할당 함수</a:t>
            </a:r>
            <a:r>
              <a:rPr lang="ko-KR" altLang="en-US" dirty="0" smtClean="0"/>
              <a:t>들 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malloc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 ), 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calloc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 ), 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realloc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 )</a:t>
            </a: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dirty="0" smtClean="0"/>
              <a:t>동적 메모리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해제 함수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free( )</a:t>
            </a: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dirty="0" smtClean="0"/>
              <a:t>함수의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가변 인자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동적 메모리 할당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2228671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B050"/>
                </a:solidFill>
              </a:rPr>
              <a:t>① 프로세스의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메모리 공간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ko-KR" altLang="en-US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② 동적 메모리 할당의 필요성</a:t>
            </a:r>
            <a:endParaRPr lang="en-US" altLang="ko-KR" sz="2400" b="1" dirty="0" smtClean="0">
              <a:solidFill>
                <a:srgbClr val="00B05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48850" y="2132856"/>
            <a:ext cx="7128792" cy="64807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동적 메모리 할당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(1/6)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프로세스의 메모리 구조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 descr="C:\Documents and Settings\Gubug\바탕 화면\C언어 강의자료\re_c_\PART3\P3-Ch04_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2"/>
            <a:ext cx="3575149" cy="4104456"/>
          </a:xfrm>
          <a:prstGeom prst="rect">
            <a:avLst/>
          </a:prstGeom>
          <a:noFill/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3995936" y="1916832"/>
            <a:ext cx="4968552" cy="4536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62800" lvl="1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코드 영역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프로그램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실행 코드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함수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들이 저장되는 영역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2800" lvl="1" indent="-228600">
              <a:spcBef>
                <a:spcPct val="20000"/>
              </a:spcBef>
              <a:buFont typeface="Arial" pitchFamily="34" charset="0"/>
              <a:buChar char="•"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2800" lvl="1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스택 영역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매개변수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지역 변수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중괄호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블록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내부에 정의된 변수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들이 저장되는 영역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2800" lvl="1" indent="-228600">
              <a:spcBef>
                <a:spcPct val="20000"/>
              </a:spcBef>
              <a:buFont typeface="Arial" pitchFamily="34" charset="0"/>
              <a:buChar char="•"/>
            </a:pP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2800" lvl="1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데이터 영역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전역 변수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정적 변수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들이 저장되는 영역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2800" lvl="1" indent="-228600">
              <a:spcBef>
                <a:spcPct val="20000"/>
              </a:spcBef>
              <a:buFont typeface="Arial" pitchFamily="34" charset="0"/>
              <a:buChar char="•"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2800" lvl="1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ko-KR" alt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힙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영역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프로그램이 실행 되는 동안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동적으로 메모리를 할당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할 수 있는 영역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2800" indent="-285750">
              <a:spcBef>
                <a:spcPct val="20000"/>
              </a:spcBef>
              <a:buFont typeface="Wingdings" pitchFamily="2" charset="2"/>
              <a:buChar char="ü"/>
            </a:pP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364570"/>
            <a:ext cx="8788438" cy="5016758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#include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&lt;</a:t>
            </a:r>
            <a:r>
              <a:rPr lang="en-US" altLang="ko-KR" sz="2000" kern="0" dirty="0" err="1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a=10;                            </a:t>
            </a:r>
            <a:r>
              <a:rPr lang="en-US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전역</a:t>
            </a:r>
            <a:r>
              <a:rPr lang="en-US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변수</a:t>
            </a:r>
            <a:r>
              <a:rPr lang="en-US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 a </a:t>
            </a:r>
            <a:r>
              <a:rPr lang="ko-KR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선언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main(</a:t>
            </a:r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void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)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num1=10, num2=20;    </a:t>
            </a:r>
            <a:r>
              <a:rPr lang="en-US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지역변수</a:t>
            </a:r>
            <a:r>
              <a:rPr lang="en-US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 num1, num2 </a:t>
            </a:r>
            <a:r>
              <a:rPr lang="ko-KR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선언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static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sz="2000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s=20;                </a:t>
            </a:r>
            <a:r>
              <a:rPr lang="en-US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정적</a:t>
            </a:r>
            <a:r>
              <a:rPr lang="en-US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변수</a:t>
            </a:r>
            <a:r>
              <a:rPr lang="en-US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 s </a:t>
            </a:r>
            <a:r>
              <a:rPr lang="ko-KR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선언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</a:t>
            </a:r>
            <a:r>
              <a:rPr lang="ko-KR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데이터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출력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 : %d %d %d %d \n"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, a, num1, num2, s);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</a:t>
            </a:r>
            <a:r>
              <a:rPr lang="ko-KR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코드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영역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 : %x %x \n"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, main,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);         </a:t>
            </a:r>
            <a:r>
              <a:rPr lang="en-US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함수</a:t>
            </a:r>
            <a:r>
              <a:rPr lang="en-US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이름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</a:t>
            </a:r>
            <a:r>
              <a:rPr lang="ko-KR" altLang="ko-KR" sz="2000" kern="0" dirty="0" err="1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스택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영역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 : %x %x \n"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, &amp;num1, &amp;num2);   </a:t>
            </a:r>
            <a:r>
              <a:rPr lang="en-US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지역</a:t>
            </a:r>
            <a:r>
              <a:rPr lang="en-US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변수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</a:t>
            </a:r>
            <a:r>
              <a:rPr lang="ko-KR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데이터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영역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 : %x %x \n"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, &amp;a, &amp;s);         </a:t>
            </a:r>
            <a:r>
              <a:rPr lang="en-US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전역</a:t>
            </a:r>
            <a:r>
              <a:rPr lang="en-US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변수</a:t>
            </a:r>
            <a:r>
              <a:rPr lang="en-US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, </a:t>
            </a:r>
            <a:r>
              <a:rPr lang="ko-KR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정적</a:t>
            </a:r>
            <a:r>
              <a:rPr lang="en-US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변수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return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0;    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sz="2000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동적 메모리 할당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(2/6)---[4-1.c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동적 메모리 할당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(3/6)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동적 메모리 할당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힙영역에 할당 된다</a:t>
            </a:r>
            <a:r>
              <a:rPr lang="en-US" altLang="ko-KR" dirty="0" smtClean="0"/>
              <a:t>.’</a:t>
            </a:r>
          </a:p>
          <a:p>
            <a:pPr lvl="1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‘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런타임 중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실행 시간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ko-KR" altLang="en-US" dirty="0" smtClean="0"/>
              <a:t>에 이루어 진다</a:t>
            </a:r>
            <a:r>
              <a:rPr lang="en-US" altLang="ko-KR" dirty="0" smtClean="0"/>
              <a:t>.’</a:t>
            </a:r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프로그래머가 동적 메모리 할당을 요구한다</a:t>
            </a:r>
            <a:r>
              <a:rPr lang="en-US" altLang="ko-KR" dirty="0" smtClean="0"/>
              <a:t>.’</a:t>
            </a:r>
          </a:p>
          <a:p>
            <a:pPr lvl="2"/>
            <a:endParaRPr lang="en-US" altLang="ko-KR" dirty="0" smtClean="0"/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 descr="C:\Documents and Settings\Gubug\바탕 화면\C언어 강의자료\re_c_\PART3\P3-Ch04_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3000372"/>
            <a:ext cx="3575149" cy="3357586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2681561" y="5550106"/>
            <a:ext cx="3500462" cy="785818"/>
          </a:xfrm>
          <a:prstGeom prst="rect">
            <a:avLst/>
          </a:prstGeom>
          <a:noFill/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동적 메모리 할당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2228671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B050"/>
                </a:solidFill>
              </a:rPr>
              <a:t>① 프로세스의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메모리 공간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ko-KR" altLang="en-US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② 동적 메모리 할당의 필요성</a:t>
            </a:r>
            <a:endParaRPr lang="en-US" altLang="ko-KR" sz="2400" b="1" dirty="0" smtClean="0">
              <a:solidFill>
                <a:srgbClr val="00B05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48850" y="2877134"/>
            <a:ext cx="7128792" cy="64807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동적 메모리 할당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(4/6)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동적 메모리 할당이 필요한 이유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654300" lvl="1" indent="-342900">
              <a:buFont typeface="+mj-lt"/>
              <a:buAutoNum type="arabicPeriod"/>
            </a:pPr>
            <a:endParaRPr lang="en-US" altLang="ko-KR" dirty="0" smtClean="0"/>
          </a:p>
          <a:p>
            <a:pPr marL="654300" lvl="1" indent="-342900">
              <a:buFont typeface="+mj-lt"/>
              <a:buAutoNum type="arabicPeriod"/>
            </a:pPr>
            <a:r>
              <a:rPr lang="ko-KR" altLang="en-US" dirty="0" smtClean="0"/>
              <a:t>선언된 배열 요소의 수가 사용된 요소 수 보다 많은 경우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메모리 낭비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pPr marL="834300" lvl="2" indent="-342900">
              <a:buFont typeface="+mj-lt"/>
              <a:buAutoNum type="arabicPeriod"/>
            </a:pPr>
            <a:endParaRPr lang="en-US" altLang="ko-KR" dirty="0" smtClean="0"/>
          </a:p>
          <a:p>
            <a:pPr marL="834300" lvl="2" indent="-342900">
              <a:buFont typeface="+mj-lt"/>
              <a:buAutoNum type="arabicPeriod"/>
            </a:pPr>
            <a:endParaRPr lang="en-US" altLang="ko-KR" dirty="0" smtClean="0"/>
          </a:p>
          <a:p>
            <a:pPr marL="834300" lvl="2" indent="-342900">
              <a:buFont typeface="+mj-lt"/>
              <a:buAutoNum type="arabicPeriod"/>
            </a:pPr>
            <a:endParaRPr lang="en-US" altLang="ko-KR" dirty="0" smtClean="0"/>
          </a:p>
          <a:p>
            <a:pPr marL="834300" lvl="2" indent="-342900">
              <a:buFont typeface="+mj-lt"/>
              <a:buAutoNum type="arabicPeriod"/>
            </a:pPr>
            <a:endParaRPr lang="en-US" altLang="ko-KR" dirty="0" smtClean="0"/>
          </a:p>
          <a:p>
            <a:pPr marL="834300" lvl="2" indent="-342900">
              <a:buFont typeface="+mj-lt"/>
              <a:buAutoNum type="arabicPeriod"/>
            </a:pPr>
            <a:endParaRPr lang="en-US" altLang="ko-KR" sz="900" dirty="0" smtClean="0"/>
          </a:p>
          <a:p>
            <a:pPr marL="654300" lvl="1" indent="-342900">
              <a:buFont typeface="+mj-lt"/>
              <a:buAutoNum type="arabicPeriod"/>
            </a:pPr>
            <a:endParaRPr lang="en-US" altLang="ko-KR" dirty="0" smtClean="0"/>
          </a:p>
          <a:p>
            <a:pPr marL="654300" lvl="1" indent="-342900">
              <a:buFont typeface="+mj-lt"/>
              <a:buAutoNum type="arabicPeriod"/>
            </a:pPr>
            <a:r>
              <a:rPr lang="ko-KR" altLang="en-US" dirty="0" smtClean="0"/>
              <a:t>선언된 배열 요소의 수가 사용된 요소의 수보다 적은 경우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메모리 부족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pPr marL="834300" lvl="2" indent="-342900">
              <a:buFont typeface="+mj-lt"/>
              <a:buAutoNum type="arabicPeriod"/>
            </a:pPr>
            <a:endParaRPr lang="en-US" altLang="ko-KR" sz="2000" dirty="0" smtClean="0"/>
          </a:p>
          <a:p>
            <a:pPr marL="834300" lvl="2" indent="-342900">
              <a:buFont typeface="+mj-lt"/>
              <a:buAutoNum type="arabicPeriod"/>
            </a:pPr>
            <a:endParaRPr lang="en-US" altLang="ko-KR" sz="2000" dirty="0" smtClean="0"/>
          </a:p>
          <a:p>
            <a:pPr marL="834300" lvl="2" indent="-342900">
              <a:buFont typeface="+mj-lt"/>
              <a:buAutoNum type="arabicPeriod"/>
            </a:pPr>
            <a:endParaRPr lang="en-US" altLang="ko-KR" sz="1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95536" y="2469376"/>
            <a:ext cx="8640960" cy="8156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endParaRPr lang="en-US" altLang="ko-KR" sz="500" kern="0" dirty="0" smtClean="0">
              <a:solidFill>
                <a:srgbClr val="0000FF"/>
              </a:solidFill>
              <a:cs typeface="Times New Roman"/>
            </a:endParaRPr>
          </a:p>
          <a:p>
            <a:pPr latinLnBrk="0"/>
            <a:r>
              <a:rPr lang="en-US" altLang="ko-KR" kern="0" dirty="0" err="1" smtClean="0">
                <a:solidFill>
                  <a:srgbClr val="0000FF"/>
                </a:solidFill>
                <a:cs typeface="Times New Roman"/>
              </a:rPr>
              <a:t>int</a:t>
            </a:r>
            <a:r>
              <a:rPr lang="en-US" altLang="ko-KR" kern="0" dirty="0" smtClean="0">
                <a:cs typeface="Times New Roman"/>
              </a:rPr>
              <a:t> </a:t>
            </a:r>
            <a:r>
              <a:rPr lang="en-US" altLang="ko-KR" kern="0" dirty="0" smtClean="0">
                <a:solidFill>
                  <a:srgbClr val="0000FF"/>
                </a:solidFill>
                <a:cs typeface="Times New Roman"/>
              </a:rPr>
              <a:t>array</a:t>
            </a:r>
            <a:r>
              <a:rPr lang="en-US" altLang="ko-KR" kern="0" dirty="0" smtClean="0">
                <a:cs typeface="Times New Roman"/>
              </a:rPr>
              <a:t>[5];                                      </a:t>
            </a:r>
            <a:r>
              <a:rPr lang="en-US" altLang="ko-KR" kern="0" dirty="0" smtClean="0">
                <a:solidFill>
                  <a:srgbClr val="008000"/>
                </a:solidFill>
                <a:cs typeface="Times New Roman"/>
              </a:rPr>
              <a:t>//  </a:t>
            </a:r>
            <a:r>
              <a:rPr lang="ko-KR" altLang="ko-KR" kern="0" dirty="0" smtClean="0">
                <a:solidFill>
                  <a:srgbClr val="008000"/>
                </a:solidFill>
                <a:cs typeface="Times New Roman"/>
              </a:rPr>
              <a:t>선언된</a:t>
            </a:r>
            <a:r>
              <a:rPr lang="en-US" altLang="ko-KR" kern="0" dirty="0" smtClean="0">
                <a:solidFill>
                  <a:srgbClr val="008000"/>
                </a:solidFill>
                <a:cs typeface="Times New Roman"/>
              </a:rPr>
              <a:t> </a:t>
            </a:r>
            <a:r>
              <a:rPr lang="ko-KR" altLang="ko-KR" kern="0" dirty="0" smtClean="0">
                <a:solidFill>
                  <a:srgbClr val="008000"/>
                </a:solidFill>
                <a:cs typeface="Times New Roman"/>
              </a:rPr>
              <a:t>배열</a:t>
            </a:r>
            <a:r>
              <a:rPr lang="en-US" altLang="ko-KR" kern="0" dirty="0" smtClean="0">
                <a:solidFill>
                  <a:srgbClr val="008000"/>
                </a:solidFill>
                <a:cs typeface="Times New Roman"/>
              </a:rPr>
              <a:t> </a:t>
            </a:r>
            <a:r>
              <a:rPr lang="ko-KR" altLang="ko-KR" kern="0" dirty="0" smtClean="0">
                <a:solidFill>
                  <a:srgbClr val="008000"/>
                </a:solidFill>
                <a:cs typeface="Times New Roman"/>
              </a:rPr>
              <a:t>요소</a:t>
            </a:r>
            <a:r>
              <a:rPr lang="en-US" altLang="ko-KR" kern="0" dirty="0" smtClean="0">
                <a:solidFill>
                  <a:srgbClr val="008000"/>
                </a:solidFill>
                <a:cs typeface="Times New Roman"/>
              </a:rPr>
              <a:t> </a:t>
            </a:r>
            <a:r>
              <a:rPr lang="ko-KR" altLang="ko-KR" kern="0" dirty="0" smtClean="0">
                <a:solidFill>
                  <a:srgbClr val="008000"/>
                </a:solidFill>
                <a:cs typeface="Times New Roman"/>
              </a:rPr>
              <a:t>수</a:t>
            </a:r>
            <a:r>
              <a:rPr lang="en-US" altLang="ko-KR" kern="0" dirty="0" smtClean="0">
                <a:solidFill>
                  <a:srgbClr val="008000"/>
                </a:solidFill>
                <a:cs typeface="Times New Roman"/>
              </a:rPr>
              <a:t>: 5</a:t>
            </a:r>
            <a:r>
              <a:rPr lang="ko-KR" altLang="ko-KR" kern="0" dirty="0" smtClean="0">
                <a:solidFill>
                  <a:srgbClr val="008000"/>
                </a:solidFill>
                <a:cs typeface="Times New Roman"/>
              </a:rPr>
              <a:t>개</a:t>
            </a:r>
            <a:r>
              <a:rPr lang="en-US" altLang="ko-KR" kern="0" dirty="0" smtClean="0">
                <a:solidFill>
                  <a:srgbClr val="008000"/>
                </a:solidFill>
                <a:cs typeface="Times New Roman"/>
              </a:rPr>
              <a:t>(20</a:t>
            </a:r>
            <a:r>
              <a:rPr lang="ko-KR" altLang="en-US" kern="0" dirty="0" smtClean="0">
                <a:solidFill>
                  <a:srgbClr val="008000"/>
                </a:solidFill>
                <a:cs typeface="Times New Roman"/>
              </a:rPr>
              <a:t>바이트</a:t>
            </a:r>
            <a:r>
              <a:rPr lang="en-US" altLang="ko-KR" kern="0" dirty="0" smtClean="0">
                <a:solidFill>
                  <a:srgbClr val="008000"/>
                </a:solidFill>
                <a:cs typeface="Times New Roman"/>
              </a:rPr>
              <a:t>)</a:t>
            </a:r>
            <a:endParaRPr lang="ko-KR" altLang="ko-KR" sz="1050" kern="100" dirty="0" smtClean="0">
              <a:cs typeface="Times New Roman"/>
            </a:endParaRPr>
          </a:p>
          <a:p>
            <a:pPr algn="just"/>
            <a:r>
              <a:rPr lang="en-US" altLang="ko-KR" kern="0" dirty="0" smtClean="0">
                <a:solidFill>
                  <a:srgbClr val="0000FF"/>
                </a:solidFill>
                <a:cs typeface="Times New Roman"/>
              </a:rPr>
              <a:t>array</a:t>
            </a:r>
            <a:r>
              <a:rPr lang="en-US" altLang="ko-KR" kern="0" dirty="0" smtClean="0">
                <a:cs typeface="Times New Roman"/>
              </a:rPr>
              <a:t>[0]=10, </a:t>
            </a:r>
            <a:r>
              <a:rPr lang="en-US" altLang="ko-KR" kern="0" dirty="0" smtClean="0">
                <a:solidFill>
                  <a:srgbClr val="0000FF"/>
                </a:solidFill>
                <a:cs typeface="Times New Roman"/>
              </a:rPr>
              <a:t>array</a:t>
            </a:r>
            <a:r>
              <a:rPr lang="en-US" altLang="ko-KR" kern="0" dirty="0" smtClean="0">
                <a:cs typeface="Times New Roman"/>
              </a:rPr>
              <a:t>[1]=20, </a:t>
            </a:r>
            <a:r>
              <a:rPr lang="en-US" altLang="ko-KR" kern="0" dirty="0" smtClean="0">
                <a:solidFill>
                  <a:srgbClr val="0000FF"/>
                </a:solidFill>
                <a:cs typeface="Times New Roman"/>
              </a:rPr>
              <a:t>array</a:t>
            </a:r>
            <a:r>
              <a:rPr lang="en-US" altLang="ko-KR" kern="0" dirty="0" smtClean="0">
                <a:cs typeface="Times New Roman"/>
              </a:rPr>
              <a:t>[2]=30;    </a:t>
            </a:r>
            <a:r>
              <a:rPr lang="en-US" altLang="ko-KR" kern="0" dirty="0" smtClean="0">
                <a:solidFill>
                  <a:srgbClr val="008000"/>
                </a:solidFill>
                <a:cs typeface="Times New Roman"/>
              </a:rPr>
              <a:t>//  </a:t>
            </a:r>
            <a:r>
              <a:rPr lang="ko-KR" altLang="ko-KR" kern="0" dirty="0" smtClean="0">
                <a:solidFill>
                  <a:srgbClr val="008000"/>
                </a:solidFill>
                <a:cs typeface="Times New Roman"/>
              </a:rPr>
              <a:t>사용된</a:t>
            </a:r>
            <a:r>
              <a:rPr lang="en-US" altLang="ko-KR" kern="0" dirty="0" smtClean="0">
                <a:solidFill>
                  <a:srgbClr val="008000"/>
                </a:solidFill>
                <a:cs typeface="Times New Roman"/>
              </a:rPr>
              <a:t> </a:t>
            </a:r>
            <a:r>
              <a:rPr lang="ko-KR" altLang="ko-KR" kern="0" dirty="0" smtClean="0">
                <a:solidFill>
                  <a:srgbClr val="008000"/>
                </a:solidFill>
                <a:cs typeface="Times New Roman"/>
              </a:rPr>
              <a:t>배열</a:t>
            </a:r>
            <a:r>
              <a:rPr lang="en-US" altLang="ko-KR" kern="0" dirty="0" smtClean="0">
                <a:solidFill>
                  <a:srgbClr val="008000"/>
                </a:solidFill>
                <a:cs typeface="Times New Roman"/>
              </a:rPr>
              <a:t> </a:t>
            </a:r>
            <a:r>
              <a:rPr lang="ko-KR" altLang="ko-KR" kern="0" dirty="0" smtClean="0">
                <a:solidFill>
                  <a:srgbClr val="008000"/>
                </a:solidFill>
                <a:cs typeface="Times New Roman"/>
              </a:rPr>
              <a:t>요소</a:t>
            </a:r>
            <a:r>
              <a:rPr lang="en-US" altLang="ko-KR" kern="0" dirty="0" smtClean="0">
                <a:solidFill>
                  <a:srgbClr val="008000"/>
                </a:solidFill>
                <a:cs typeface="Times New Roman"/>
              </a:rPr>
              <a:t> </a:t>
            </a:r>
            <a:r>
              <a:rPr lang="ko-KR" altLang="ko-KR" kern="0" dirty="0" smtClean="0">
                <a:solidFill>
                  <a:srgbClr val="008000"/>
                </a:solidFill>
                <a:cs typeface="Times New Roman"/>
              </a:rPr>
              <a:t>수</a:t>
            </a:r>
            <a:r>
              <a:rPr lang="en-US" altLang="ko-KR" kern="0" dirty="0" smtClean="0">
                <a:solidFill>
                  <a:srgbClr val="008000"/>
                </a:solidFill>
                <a:cs typeface="Times New Roman"/>
              </a:rPr>
              <a:t>: 3</a:t>
            </a:r>
            <a:r>
              <a:rPr lang="ko-KR" altLang="ko-KR" kern="0" dirty="0" smtClean="0">
                <a:solidFill>
                  <a:srgbClr val="008000"/>
                </a:solidFill>
                <a:cs typeface="Times New Roman"/>
              </a:rPr>
              <a:t>개</a:t>
            </a:r>
            <a:r>
              <a:rPr lang="en-US" altLang="ko-KR" kern="0" dirty="0" smtClean="0">
                <a:solidFill>
                  <a:srgbClr val="008000"/>
                </a:solidFill>
                <a:cs typeface="Times New Roman"/>
              </a:rPr>
              <a:t>(12</a:t>
            </a:r>
            <a:r>
              <a:rPr lang="ko-KR" altLang="en-US" kern="0" dirty="0" smtClean="0">
                <a:solidFill>
                  <a:srgbClr val="008000"/>
                </a:solidFill>
                <a:cs typeface="Times New Roman"/>
              </a:rPr>
              <a:t>바이트</a:t>
            </a:r>
            <a:r>
              <a:rPr lang="en-US" altLang="ko-KR" kern="0" dirty="0" smtClean="0">
                <a:solidFill>
                  <a:srgbClr val="008000"/>
                </a:solidFill>
                <a:cs typeface="Times New Roman"/>
              </a:rPr>
              <a:t>)</a:t>
            </a:r>
          </a:p>
          <a:p>
            <a:pPr algn="just"/>
            <a:endParaRPr lang="ko-KR" altLang="ko-KR" sz="500" kern="100" dirty="0"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45005"/>
            <a:ext cx="8640960" cy="8002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endParaRPr lang="en-US" altLang="ko-KR" sz="500" kern="0" dirty="0" smtClean="0">
              <a:solidFill>
                <a:srgbClr val="0000FF"/>
              </a:solidFill>
              <a:cs typeface="Times New Roman"/>
            </a:endParaRPr>
          </a:p>
          <a:p>
            <a:pPr latinLnBrk="0"/>
            <a:r>
              <a:rPr lang="en-US" altLang="ko-KR" kern="0" dirty="0" err="1" smtClean="0">
                <a:solidFill>
                  <a:srgbClr val="0000FF"/>
                </a:solidFill>
                <a:cs typeface="Times New Roman"/>
              </a:rPr>
              <a:t>int</a:t>
            </a:r>
            <a:r>
              <a:rPr lang="en-US" altLang="ko-KR" kern="0" dirty="0" smtClean="0">
                <a:cs typeface="Times New Roman"/>
              </a:rPr>
              <a:t> </a:t>
            </a:r>
            <a:r>
              <a:rPr lang="en-US" altLang="ko-KR" kern="0" dirty="0" smtClean="0">
                <a:solidFill>
                  <a:srgbClr val="0000FF"/>
                </a:solidFill>
                <a:cs typeface="Times New Roman"/>
              </a:rPr>
              <a:t>array</a:t>
            </a:r>
            <a:r>
              <a:rPr lang="en-US" altLang="ko-KR" kern="0" dirty="0" smtClean="0">
                <a:cs typeface="Times New Roman"/>
              </a:rPr>
              <a:t>[2];                                      </a:t>
            </a:r>
            <a:r>
              <a:rPr lang="en-US" altLang="ko-KR" kern="0" dirty="0" smtClean="0">
                <a:solidFill>
                  <a:srgbClr val="008000"/>
                </a:solidFill>
                <a:cs typeface="Times New Roman"/>
              </a:rPr>
              <a:t>//  </a:t>
            </a:r>
            <a:r>
              <a:rPr lang="ko-KR" altLang="ko-KR" kern="0" dirty="0" smtClean="0">
                <a:solidFill>
                  <a:srgbClr val="008000"/>
                </a:solidFill>
                <a:cs typeface="Times New Roman"/>
              </a:rPr>
              <a:t>선언된</a:t>
            </a:r>
            <a:r>
              <a:rPr lang="en-US" altLang="ko-KR" kern="0" dirty="0" smtClean="0">
                <a:solidFill>
                  <a:srgbClr val="008000"/>
                </a:solidFill>
                <a:cs typeface="Times New Roman"/>
              </a:rPr>
              <a:t> </a:t>
            </a:r>
            <a:r>
              <a:rPr lang="ko-KR" altLang="ko-KR" kern="0" dirty="0" smtClean="0">
                <a:solidFill>
                  <a:srgbClr val="008000"/>
                </a:solidFill>
                <a:cs typeface="Times New Roman"/>
              </a:rPr>
              <a:t>배열</a:t>
            </a:r>
            <a:r>
              <a:rPr lang="en-US" altLang="ko-KR" kern="0" dirty="0" smtClean="0">
                <a:solidFill>
                  <a:srgbClr val="008000"/>
                </a:solidFill>
                <a:cs typeface="Times New Roman"/>
              </a:rPr>
              <a:t> </a:t>
            </a:r>
            <a:r>
              <a:rPr lang="ko-KR" altLang="ko-KR" kern="0" dirty="0" smtClean="0">
                <a:solidFill>
                  <a:srgbClr val="008000"/>
                </a:solidFill>
                <a:cs typeface="Times New Roman"/>
              </a:rPr>
              <a:t>요소</a:t>
            </a:r>
            <a:r>
              <a:rPr lang="en-US" altLang="ko-KR" kern="0" dirty="0" smtClean="0">
                <a:solidFill>
                  <a:srgbClr val="008000"/>
                </a:solidFill>
                <a:cs typeface="Times New Roman"/>
              </a:rPr>
              <a:t> </a:t>
            </a:r>
            <a:r>
              <a:rPr lang="ko-KR" altLang="ko-KR" kern="0" dirty="0" smtClean="0">
                <a:solidFill>
                  <a:srgbClr val="008000"/>
                </a:solidFill>
                <a:cs typeface="Times New Roman"/>
              </a:rPr>
              <a:t>수</a:t>
            </a:r>
            <a:r>
              <a:rPr lang="en-US" altLang="ko-KR" kern="0" dirty="0" smtClean="0">
                <a:solidFill>
                  <a:srgbClr val="008000"/>
                </a:solidFill>
                <a:cs typeface="Times New Roman"/>
              </a:rPr>
              <a:t>: 2</a:t>
            </a:r>
            <a:r>
              <a:rPr lang="ko-KR" altLang="ko-KR" kern="0" dirty="0" smtClean="0">
                <a:solidFill>
                  <a:srgbClr val="008000"/>
                </a:solidFill>
                <a:cs typeface="Times New Roman"/>
              </a:rPr>
              <a:t>개</a:t>
            </a:r>
            <a:r>
              <a:rPr lang="en-US" altLang="ko-KR" kern="0" dirty="0" smtClean="0">
                <a:solidFill>
                  <a:srgbClr val="008000"/>
                </a:solidFill>
                <a:cs typeface="Times New Roman"/>
              </a:rPr>
              <a:t>(8</a:t>
            </a:r>
            <a:r>
              <a:rPr lang="ko-KR" altLang="en-US" kern="0" dirty="0" smtClean="0">
                <a:solidFill>
                  <a:srgbClr val="008000"/>
                </a:solidFill>
                <a:cs typeface="Times New Roman"/>
              </a:rPr>
              <a:t>바이트</a:t>
            </a:r>
            <a:r>
              <a:rPr lang="en-US" altLang="ko-KR" kern="0" dirty="0" smtClean="0">
                <a:solidFill>
                  <a:srgbClr val="008000"/>
                </a:solidFill>
                <a:cs typeface="Times New Roman"/>
              </a:rPr>
              <a:t>)</a:t>
            </a:r>
            <a:endParaRPr lang="ko-KR" altLang="ko-KR" sz="1050" kern="100" dirty="0" smtClean="0">
              <a:cs typeface="Times New Roman"/>
            </a:endParaRPr>
          </a:p>
          <a:p>
            <a:pPr algn="just"/>
            <a:r>
              <a:rPr lang="en-US" altLang="ko-KR" kern="0" dirty="0" smtClean="0">
                <a:solidFill>
                  <a:srgbClr val="0000FF"/>
                </a:solidFill>
                <a:cs typeface="Times New Roman"/>
              </a:rPr>
              <a:t>array</a:t>
            </a:r>
            <a:r>
              <a:rPr lang="en-US" altLang="ko-KR" kern="0" dirty="0" smtClean="0">
                <a:cs typeface="Times New Roman"/>
              </a:rPr>
              <a:t>[0]=10, </a:t>
            </a:r>
            <a:r>
              <a:rPr lang="en-US" altLang="ko-KR" kern="0" dirty="0" smtClean="0">
                <a:solidFill>
                  <a:srgbClr val="0000FF"/>
                </a:solidFill>
                <a:cs typeface="Times New Roman"/>
              </a:rPr>
              <a:t>array</a:t>
            </a:r>
            <a:r>
              <a:rPr lang="en-US" altLang="ko-KR" kern="0" dirty="0" smtClean="0">
                <a:cs typeface="Times New Roman"/>
              </a:rPr>
              <a:t>[1]=20, </a:t>
            </a:r>
            <a:r>
              <a:rPr lang="en-US" altLang="ko-KR" kern="0" dirty="0" smtClean="0">
                <a:solidFill>
                  <a:srgbClr val="0000FF"/>
                </a:solidFill>
                <a:cs typeface="Times New Roman"/>
              </a:rPr>
              <a:t>array</a:t>
            </a:r>
            <a:r>
              <a:rPr lang="en-US" altLang="ko-KR" kern="0" dirty="0" smtClean="0">
                <a:cs typeface="Times New Roman"/>
              </a:rPr>
              <a:t>[2]=30;    </a:t>
            </a:r>
            <a:r>
              <a:rPr lang="en-US" altLang="ko-KR" kern="0" dirty="0" smtClean="0">
                <a:solidFill>
                  <a:srgbClr val="008000"/>
                </a:solidFill>
                <a:cs typeface="Times New Roman"/>
              </a:rPr>
              <a:t>//  </a:t>
            </a:r>
            <a:r>
              <a:rPr lang="ko-KR" altLang="ko-KR" kern="0" dirty="0" smtClean="0">
                <a:solidFill>
                  <a:srgbClr val="008000"/>
                </a:solidFill>
                <a:cs typeface="Times New Roman"/>
              </a:rPr>
              <a:t>사용된</a:t>
            </a:r>
            <a:r>
              <a:rPr lang="en-US" altLang="ko-KR" kern="0" dirty="0" smtClean="0">
                <a:solidFill>
                  <a:srgbClr val="008000"/>
                </a:solidFill>
                <a:cs typeface="Times New Roman"/>
              </a:rPr>
              <a:t> </a:t>
            </a:r>
            <a:r>
              <a:rPr lang="ko-KR" altLang="ko-KR" kern="0" dirty="0" smtClean="0">
                <a:solidFill>
                  <a:srgbClr val="008000"/>
                </a:solidFill>
                <a:cs typeface="Times New Roman"/>
              </a:rPr>
              <a:t>배열</a:t>
            </a:r>
            <a:r>
              <a:rPr lang="en-US" altLang="ko-KR" kern="0" dirty="0" smtClean="0">
                <a:solidFill>
                  <a:srgbClr val="008000"/>
                </a:solidFill>
                <a:cs typeface="Times New Roman"/>
              </a:rPr>
              <a:t> </a:t>
            </a:r>
            <a:r>
              <a:rPr lang="ko-KR" altLang="ko-KR" kern="0" dirty="0" smtClean="0">
                <a:solidFill>
                  <a:srgbClr val="008000"/>
                </a:solidFill>
                <a:cs typeface="Times New Roman"/>
              </a:rPr>
              <a:t>요소</a:t>
            </a:r>
            <a:r>
              <a:rPr lang="en-US" altLang="ko-KR" kern="0" dirty="0" smtClean="0">
                <a:solidFill>
                  <a:srgbClr val="008000"/>
                </a:solidFill>
                <a:cs typeface="Times New Roman"/>
              </a:rPr>
              <a:t> </a:t>
            </a:r>
            <a:r>
              <a:rPr lang="ko-KR" altLang="ko-KR" kern="0" dirty="0" smtClean="0">
                <a:solidFill>
                  <a:srgbClr val="008000"/>
                </a:solidFill>
                <a:cs typeface="Times New Roman"/>
              </a:rPr>
              <a:t>수</a:t>
            </a:r>
            <a:r>
              <a:rPr lang="en-US" altLang="ko-KR" kern="0" dirty="0" smtClean="0">
                <a:solidFill>
                  <a:srgbClr val="008000"/>
                </a:solidFill>
                <a:cs typeface="Times New Roman"/>
              </a:rPr>
              <a:t>: 3</a:t>
            </a:r>
            <a:r>
              <a:rPr lang="ko-KR" altLang="ko-KR" kern="0" dirty="0" smtClean="0">
                <a:solidFill>
                  <a:srgbClr val="008000"/>
                </a:solidFill>
                <a:cs typeface="Times New Roman"/>
              </a:rPr>
              <a:t>개</a:t>
            </a:r>
            <a:r>
              <a:rPr lang="en-US" altLang="ko-KR" kern="0" dirty="0" smtClean="0">
                <a:solidFill>
                  <a:srgbClr val="008000"/>
                </a:solidFill>
                <a:cs typeface="Times New Roman"/>
              </a:rPr>
              <a:t>(12</a:t>
            </a:r>
            <a:r>
              <a:rPr lang="ko-KR" altLang="en-US" kern="0" dirty="0" smtClean="0">
                <a:solidFill>
                  <a:srgbClr val="008000"/>
                </a:solidFill>
                <a:cs typeface="Times New Roman"/>
              </a:rPr>
              <a:t>바이트</a:t>
            </a:r>
            <a:r>
              <a:rPr lang="en-US" altLang="ko-KR" kern="0" dirty="0" smtClean="0">
                <a:solidFill>
                  <a:srgbClr val="008000"/>
                </a:solidFill>
                <a:cs typeface="Times New Roman"/>
              </a:rPr>
              <a:t>)</a:t>
            </a:r>
          </a:p>
          <a:p>
            <a:pPr algn="just"/>
            <a:endParaRPr lang="ko-KR" altLang="ko-KR" sz="500" kern="100" dirty="0"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75000"/>
            <a:alpha val="30000"/>
          </a:schemeClr>
        </a:solidFill>
        <a:ln>
          <a:solidFill>
            <a:schemeClr val="accent6">
              <a:lumMod val="75000"/>
            </a:schemeClr>
          </a:solidFill>
        </a:ln>
      </a:spPr>
      <a:bodyPr rtlCol="0" anchor="ctr"/>
      <a:lstStyle>
        <a:defPPr algn="ctr">
          <a:defRPr sz="2000" b="1" dirty="0" smtClean="0">
            <a:solidFill>
              <a:srgbClr val="00B05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00B050"/>
          </a:solidFill>
          <a:prstDash val="sys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18711</TotalTime>
  <Words>1909</Words>
  <Application>Microsoft Office PowerPoint</Application>
  <PresentationFormat>화면 슬라이드 쇼(4:3)</PresentationFormat>
  <Paragraphs>457</Paragraphs>
  <Slides>39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-Part3- 제4장 동적 메모리 할당과 가변 인자 </vt:lpstr>
      <vt:lpstr>학습목차</vt:lpstr>
      <vt:lpstr>슬라이드 3</vt:lpstr>
      <vt:lpstr>4.1 동적 메모리 할당</vt:lpstr>
      <vt:lpstr>4.1 동적 메모리 할당 (1/6)</vt:lpstr>
      <vt:lpstr>4.1 동적 메모리 할당 (2/6)---[4-1.c 실습]</vt:lpstr>
      <vt:lpstr>4.1 동적 메모리 할당 (3/6)</vt:lpstr>
      <vt:lpstr>4.1 동적 메모리 할당</vt:lpstr>
      <vt:lpstr>4.1 동적 메모리 할당 (4/6)</vt:lpstr>
      <vt:lpstr>4.1 동적 메모리 할당 (5/6)</vt:lpstr>
      <vt:lpstr>4.1 동적 메모리 할당 (6/6)</vt:lpstr>
      <vt:lpstr>슬라이드 12</vt:lpstr>
      <vt:lpstr>4.2 동적 메모리 할당 함수, 해제 함수 그리고 가변인자</vt:lpstr>
      <vt:lpstr>4.2 동적 메모리 할당 함수, 해제 함수 그리고 가변인자(1/22)</vt:lpstr>
      <vt:lpstr>4.2 동적 메모리 할당 함수, 해제 함수 그리고 가변인자 (2/22)</vt:lpstr>
      <vt:lpstr>4.2 동적 메모리 할당 함수, 해제 함수 그리고 가변인자(3/22)</vt:lpstr>
      <vt:lpstr>4.2 동적 메모리 할당 함수, 해제 함수 그리고 가변인자(4/22)</vt:lpstr>
      <vt:lpstr>4.2 동적 메모리 할당 함수, 해제 함수 그리고 가변인자(5/22)</vt:lpstr>
      <vt:lpstr>4.2 동적 메모리 할당 함수, 해제 함수 그리고 가변인자(6/22)</vt:lpstr>
      <vt:lpstr>4.2 동적 메모리 할당 함수, 해제 함수 그리고 가변인자(7/22)</vt:lpstr>
      <vt:lpstr>4.2 동적 메모리 할당 함수, 해제 함수 그리고 가변인자</vt:lpstr>
      <vt:lpstr>4.2 동적 메모리 할당 함수, 해제 함수 그리고 가변인자(8/22)</vt:lpstr>
      <vt:lpstr>4.2 동적 메모리 할당 함수, 해제 함수 그리고 가변인자(9/22)</vt:lpstr>
      <vt:lpstr>4.2 동적 메모리 할당 함수, 해제 함수 그리고 가변인자(10/22)</vt:lpstr>
      <vt:lpstr>4.2 동적 메모리 할당 함수, 해제 함수 그리고 가변인자</vt:lpstr>
      <vt:lpstr>4.2 동적 메모리 할당 함수, 해제 함수 그리고 가변인자(11/22)</vt:lpstr>
      <vt:lpstr>4.2 동적 메모리 할당 함수, 해제 함수 그리고 가변인자(12/22)</vt:lpstr>
      <vt:lpstr>4.2 동적 메모리 할당 함수, 해제 함수 그리고 가변인자(13/22)</vt:lpstr>
      <vt:lpstr>4.2 동적 메모리 할당 함수, 해제 함수 그리고 가변인자(14/22)</vt:lpstr>
      <vt:lpstr>4.2 동적 메모리 할당 함수, 해제 함수 그리고 가변인자</vt:lpstr>
      <vt:lpstr>4.2 동적 메모리 할당 함수, 해제 함수 그리고 가변인자(15/22)</vt:lpstr>
      <vt:lpstr>4.2 동적 메모리 할당 함수, 해제 함수 그리고 가변인자(16/22)</vt:lpstr>
      <vt:lpstr>4.2 동적 메모리 할당 함수, 해제 함수 그리고 가변인자(17/22)</vt:lpstr>
      <vt:lpstr>4.2 동적 메모리 할당 함수, 해제 함수 그리고 가변인자(18/22)</vt:lpstr>
      <vt:lpstr>4.2 동적 메모리 할당 함수, 해제 함수 그리고 가변인자(19/22)</vt:lpstr>
      <vt:lpstr>4.2 동적 메모리 할당 함수, 해제 함수 그리고 가변인자(20/22)</vt:lpstr>
      <vt:lpstr>4.2 동적 메모리 할당 함수, 해제 함수 그리고 가변인자(21/22)</vt:lpstr>
      <vt:lpstr>4.2 동적 메모리 할당 함수, 해제 함수 그리고 가변인자(22/22)</vt:lpstr>
      <vt:lpstr>공부한 내용 떠올리기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R.XeNoz</dc:creator>
  <cp:lastModifiedBy>minor</cp:lastModifiedBy>
  <cp:revision>1363</cp:revision>
  <dcterms:created xsi:type="dcterms:W3CDTF">2009-09-09T07:37:10Z</dcterms:created>
  <dcterms:modified xsi:type="dcterms:W3CDTF">2011-03-02T03:55:27Z</dcterms:modified>
</cp:coreProperties>
</file>