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292F96-8526-4B9C-98FF-8C5F3C17198D}">
  <a:tblStyle styleId="{B3292F96-8526-4B9C-98FF-8C5F3C1719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66acb7afc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66acb7afc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66acb7afc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66acb7afc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66acb7afc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66acb7afc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b697da048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b697da048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697da04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b697da048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b697da048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b697da048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66acb7afc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66acb7afc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66acb7afc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66acb7afc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697da048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697da048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697da04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697da04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697da048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697da048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697da048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697da04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b697da048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697da048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66acb7afc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66acb7afc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docs.google.com/spreadsheets/d/1SmMh9ZBmvsahgBf05QPuoT_5uPUBnMYhykC9ULK_aSs/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drive.google.com/file/d/1Gd1euP5pyhe-awdgmcQ-u7GQaQo7iRWc/view"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google.com/spreadsheets/d/1SmMh9ZBmvsahgBf05QPuoT_5uPUBnMYhykC9ULK_aSs/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Meeting 00</a:t>
            </a:r>
            <a:endParaRPr/>
          </a:p>
        </p:txBody>
      </p:sp>
      <p:sp>
        <p:nvSpPr>
          <p:cNvPr id="65" name="Google Shape;65;p13"/>
          <p:cNvSpPr txBox="1"/>
          <p:nvPr>
            <p:ph idx="1" type="subTitle"/>
          </p:nvPr>
        </p:nvSpPr>
        <p:spPr>
          <a:xfrm>
            <a:off x="311700" y="1672139"/>
            <a:ext cx="4242600" cy="15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Phần 1: </a:t>
            </a:r>
            <a:r>
              <a:rPr lang="vi"/>
              <a:t>Thứ Hai, 06/03/2023 </a:t>
            </a:r>
            <a:r>
              <a:rPr lang="vi"/>
              <a:t>17h00 - 18h00</a:t>
            </a:r>
            <a:endParaRPr/>
          </a:p>
          <a:p>
            <a:pPr indent="0" lvl="0" marL="0" rtl="0" algn="l">
              <a:spcBef>
                <a:spcPts val="0"/>
              </a:spcBef>
              <a:spcAft>
                <a:spcPts val="0"/>
              </a:spcAft>
              <a:buNone/>
            </a:pPr>
            <a:r>
              <a:rPr lang="vi"/>
              <a:t>Phần 2: T</a:t>
            </a:r>
            <a:r>
              <a:rPr lang="vi"/>
              <a:t>hứ Tư, 08/03/2023 17h00 - ?h00</a:t>
            </a:r>
            <a:endParaRPr/>
          </a:p>
        </p:txBody>
      </p:sp>
      <p:sp>
        <p:nvSpPr>
          <p:cNvPr id="66" name="Google Shape;66;p13"/>
          <p:cNvSpPr txBox="1"/>
          <p:nvPr/>
        </p:nvSpPr>
        <p:spPr>
          <a:xfrm>
            <a:off x="311700" y="1195150"/>
            <a:ext cx="8239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900">
                <a:solidFill>
                  <a:schemeClr val="lt2"/>
                </a:solidFill>
                <a:latin typeface="Roboto"/>
                <a:ea typeface="Roboto"/>
                <a:cs typeface="Roboto"/>
                <a:sym typeface="Roboto"/>
              </a:rPr>
              <a:t>Kick-off meeting(s); thông tin trong đây sẽ có ích trong suốt quá trình</a:t>
            </a:r>
            <a:endParaRPr b="1" i="1" sz="17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28800" y="248850"/>
            <a:ext cx="8486400" cy="105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vi" sz="2640"/>
              <a:t>Nhiệm vụ 0.2: Nghiên cứu về các loại cơ chế mobile robot đã có người từng làm</a:t>
            </a:r>
            <a:endParaRPr sz="2640"/>
          </a:p>
        </p:txBody>
      </p:sp>
      <p:sp>
        <p:nvSpPr>
          <p:cNvPr id="140" name="Google Shape;140;p22"/>
          <p:cNvSpPr txBox="1"/>
          <p:nvPr/>
        </p:nvSpPr>
        <p:spPr>
          <a:xfrm>
            <a:off x="387000" y="1251250"/>
            <a:ext cx="837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a:latin typeface="Roboto"/>
                <a:ea typeface="Roboto"/>
                <a:cs typeface="Roboto"/>
                <a:sym typeface="Roboto"/>
              </a:rPr>
              <a:t>Cách học hỏi thông minh nhất là “đứng trên vai người khổng lồ” - dựa trên một cái gì đó đã có sẵn và điều chỉnh cho phù hợp với scope của project.</a:t>
            </a:r>
            <a:endParaRPr i="1">
              <a:latin typeface="Roboto"/>
              <a:ea typeface="Roboto"/>
              <a:cs typeface="Roboto"/>
              <a:sym typeface="Roboto"/>
            </a:endParaRPr>
          </a:p>
        </p:txBody>
      </p:sp>
      <p:sp>
        <p:nvSpPr>
          <p:cNvPr id="141" name="Google Shape;141;p22"/>
          <p:cNvSpPr txBox="1"/>
          <p:nvPr/>
        </p:nvSpPr>
        <p:spPr>
          <a:xfrm>
            <a:off x="387000" y="1866850"/>
            <a:ext cx="8190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Roboto"/>
                <a:ea typeface="Roboto"/>
                <a:cs typeface="Roboto"/>
                <a:sym typeface="Roboto"/>
              </a:rPr>
              <a:t>Các bạn có khoảng hơn 24h để dạo quanh Internet tìm hiểu thêm các cơ chế mobile robot trên thị trường, xem cách chúng hoạt động và có đánh giá của riêng mình.</a:t>
            </a:r>
            <a:endParaRPr>
              <a:latin typeface="Roboto"/>
              <a:ea typeface="Roboto"/>
              <a:cs typeface="Roboto"/>
              <a:sym typeface="Roboto"/>
            </a:endParaRPr>
          </a:p>
          <a:p>
            <a:pPr indent="0" lvl="0" marL="0" rtl="0" algn="l">
              <a:spcBef>
                <a:spcPts val="0"/>
              </a:spcBef>
              <a:spcAft>
                <a:spcPts val="0"/>
              </a:spcAft>
              <a:buNone/>
            </a:pPr>
            <a:r>
              <a:rPr lang="vi">
                <a:latin typeface="Roboto"/>
                <a:ea typeface="Roboto"/>
                <a:cs typeface="Roboto"/>
                <a:sym typeface="Roboto"/>
              </a:rPr>
              <a:t>Sau đó chấm điểm đánh giá từng idea trên nhiều tiêu chí (bảng ở slide sau). Thang điểm 1-10.</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vi">
                <a:latin typeface="Roboto"/>
                <a:ea typeface="Roboto"/>
                <a:cs typeface="Roboto"/>
                <a:sym typeface="Roboto"/>
              </a:rPr>
              <a:t>Lưu ý:</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vi">
                <a:latin typeface="Roboto"/>
                <a:ea typeface="Roboto"/>
                <a:cs typeface="Roboto"/>
                <a:sym typeface="Roboto"/>
              </a:rPr>
              <a:t>Có thể thêm ý mới vào bảng, nếu nhắm là loại robot đó có thể làm được ở kích thước 40x40x80 (cm). Nếu robot đó phải làm bự mới được, thì loại luôn từ đầu.</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i="1" lang="vi">
                <a:latin typeface="Roboto"/>
                <a:ea typeface="Roboto"/>
                <a:cs typeface="Roboto"/>
                <a:sym typeface="Roboto"/>
              </a:rPr>
              <a:t>[chà chưa biết còn lưu ý gì khác k nữa]</a:t>
            </a:r>
            <a:endParaRPr i="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p:nvPr/>
        </p:nvSpPr>
        <p:spPr>
          <a:xfrm>
            <a:off x="248800" y="1087200"/>
            <a:ext cx="1436100" cy="3840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RC car 4 bánh truyền thống</a:t>
            </a:r>
            <a:endParaRPr/>
          </a:p>
        </p:txBody>
      </p:sp>
      <p:sp>
        <p:nvSpPr>
          <p:cNvPr id="147" name="Google Shape;147;p23"/>
          <p:cNvSpPr/>
          <p:nvPr/>
        </p:nvSpPr>
        <p:spPr>
          <a:xfrm>
            <a:off x="248800" y="1797000"/>
            <a:ext cx="1436100" cy="3840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Robot chó 4 chân</a:t>
            </a:r>
            <a:endParaRPr/>
          </a:p>
        </p:txBody>
      </p:sp>
      <p:sp>
        <p:nvSpPr>
          <p:cNvPr id="148" name="Google Shape;148;p23"/>
          <p:cNvSpPr/>
          <p:nvPr/>
        </p:nvSpPr>
        <p:spPr>
          <a:xfrm>
            <a:off x="248800" y="2465050"/>
            <a:ext cx="1436100" cy="3840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Robot nhện 8 chân</a:t>
            </a:r>
            <a:endParaRPr/>
          </a:p>
        </p:txBody>
      </p:sp>
      <p:sp>
        <p:nvSpPr>
          <p:cNvPr id="149" name="Google Shape;149;p23"/>
          <p:cNvSpPr/>
          <p:nvPr/>
        </p:nvSpPr>
        <p:spPr>
          <a:xfrm>
            <a:off x="2231778" y="243750"/>
            <a:ext cx="1695000" cy="5427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sz="1100">
                <a:solidFill>
                  <a:schemeClr val="lt1"/>
                </a:solidFill>
              </a:rPr>
              <a:t>Tính linh hoạt (dễ thực hiện nhiều kiểu tác vụ ko?)</a:t>
            </a:r>
            <a:endParaRPr sz="1100">
              <a:solidFill>
                <a:schemeClr val="lt1"/>
              </a:solidFill>
            </a:endParaRPr>
          </a:p>
        </p:txBody>
      </p:sp>
      <p:sp>
        <p:nvSpPr>
          <p:cNvPr id="150" name="Google Shape;150;p23"/>
          <p:cNvSpPr/>
          <p:nvPr/>
        </p:nvSpPr>
        <p:spPr>
          <a:xfrm>
            <a:off x="8123069" y="177281"/>
            <a:ext cx="398400" cy="384000"/>
          </a:xfrm>
          <a:prstGeom prst="foldedCorner">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6117653" y="1087212"/>
            <a:ext cx="398400" cy="384000"/>
          </a:xfrm>
          <a:prstGeom prst="foldedCorner">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5</a:t>
            </a:r>
            <a:endParaRPr/>
          </a:p>
        </p:txBody>
      </p:sp>
      <p:sp>
        <p:nvSpPr>
          <p:cNvPr id="152" name="Google Shape;152;p23"/>
          <p:cNvSpPr/>
          <p:nvPr/>
        </p:nvSpPr>
        <p:spPr>
          <a:xfrm>
            <a:off x="4372789" y="1087195"/>
            <a:ext cx="398400" cy="384000"/>
          </a:xfrm>
          <a:prstGeom prst="foldedCorner">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8</a:t>
            </a:r>
            <a:endParaRPr/>
          </a:p>
        </p:txBody>
      </p:sp>
      <p:sp>
        <p:nvSpPr>
          <p:cNvPr id="153" name="Google Shape;153;p23"/>
          <p:cNvSpPr/>
          <p:nvPr/>
        </p:nvSpPr>
        <p:spPr>
          <a:xfrm>
            <a:off x="2501023" y="1087191"/>
            <a:ext cx="398400" cy="384000"/>
          </a:xfrm>
          <a:prstGeom prst="foldedCorner">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highlight>
                  <a:schemeClr val="lt1"/>
                </a:highlight>
              </a:rPr>
              <a:t>5</a:t>
            </a:r>
            <a:endParaRPr>
              <a:highlight>
                <a:schemeClr val="lt1"/>
              </a:highlight>
            </a:endParaRPr>
          </a:p>
        </p:txBody>
      </p:sp>
      <p:sp>
        <p:nvSpPr>
          <p:cNvPr id="154" name="Google Shape;154;p23"/>
          <p:cNvSpPr/>
          <p:nvPr/>
        </p:nvSpPr>
        <p:spPr>
          <a:xfrm>
            <a:off x="8123069" y="1181527"/>
            <a:ext cx="398400" cy="384000"/>
          </a:xfrm>
          <a:prstGeom prst="foldedCorner">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8238178" y="1294961"/>
            <a:ext cx="398400" cy="384000"/>
          </a:xfrm>
          <a:prstGeom prst="foldedCorner">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8353286" y="1408394"/>
            <a:ext cx="398400" cy="384000"/>
          </a:xfrm>
          <a:prstGeom prst="foldedCorner">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8475982" y="1521852"/>
            <a:ext cx="398400" cy="384000"/>
          </a:xfrm>
          <a:prstGeom prst="foldedCorner">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8189102" y="2333259"/>
            <a:ext cx="398400" cy="384000"/>
          </a:xfrm>
          <a:prstGeom prst="foldedCorner">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8304210" y="2446693"/>
            <a:ext cx="398400" cy="384000"/>
          </a:xfrm>
          <a:prstGeom prst="foldedCorner">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8419319" y="2560126"/>
            <a:ext cx="398400" cy="384000"/>
          </a:xfrm>
          <a:prstGeom prst="foldedCorner">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8521477" y="2639534"/>
            <a:ext cx="398400" cy="384000"/>
          </a:xfrm>
          <a:prstGeom prst="foldedCorner">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5904184" y="243756"/>
            <a:ext cx="1695000" cy="5427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sz="1100">
                <a:solidFill>
                  <a:schemeClr val="lt1"/>
                </a:solidFill>
              </a:rPr>
              <a:t>Tính thẩm mỹ (trông có gây ấn tượng không?)</a:t>
            </a:r>
            <a:endParaRPr sz="1100">
              <a:solidFill>
                <a:schemeClr val="lt1"/>
              </a:solidFill>
            </a:endParaRPr>
          </a:p>
        </p:txBody>
      </p:sp>
      <p:sp>
        <p:nvSpPr>
          <p:cNvPr id="163" name="Google Shape;163;p23"/>
          <p:cNvSpPr/>
          <p:nvPr/>
        </p:nvSpPr>
        <p:spPr>
          <a:xfrm>
            <a:off x="4067984" y="243756"/>
            <a:ext cx="1695000" cy="5427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sz="1100">
                <a:solidFill>
                  <a:schemeClr val="lt1"/>
                </a:solidFill>
              </a:rPr>
              <a:t>Khả năng hiện thực hóa (trông có dễ làm không?)</a:t>
            </a:r>
            <a:endParaRPr sz="1100">
              <a:solidFill>
                <a:schemeClr val="lt1"/>
              </a:solidFill>
            </a:endParaRPr>
          </a:p>
        </p:txBody>
      </p:sp>
      <p:sp>
        <p:nvSpPr>
          <p:cNvPr id="164" name="Google Shape;164;p23"/>
          <p:cNvSpPr/>
          <p:nvPr/>
        </p:nvSpPr>
        <p:spPr>
          <a:xfrm>
            <a:off x="8189089" y="3371559"/>
            <a:ext cx="398400" cy="3840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a:off x="8304198" y="3484993"/>
            <a:ext cx="398400" cy="3840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8419331" y="3598401"/>
            <a:ext cx="398400" cy="3840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8189089" y="4182984"/>
            <a:ext cx="398400" cy="384000"/>
          </a:xfrm>
          <a:prstGeom prst="foldedCorner">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8304198" y="4296418"/>
            <a:ext cx="398400" cy="384000"/>
          </a:xfrm>
          <a:prstGeom prst="foldedCorner">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8475981" y="4409876"/>
            <a:ext cx="398400" cy="384000"/>
          </a:xfrm>
          <a:prstGeom prst="foldedCorner">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a:off x="4372798" y="2410818"/>
            <a:ext cx="398400" cy="384000"/>
          </a:xfrm>
          <a:prstGeom prst="foldedCorner">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0</a:t>
            </a:r>
            <a:endParaRPr/>
          </a:p>
        </p:txBody>
      </p:sp>
      <p:sp>
        <p:nvSpPr>
          <p:cNvPr id="171" name="Google Shape;171;p23"/>
          <p:cNvSpPr/>
          <p:nvPr/>
        </p:nvSpPr>
        <p:spPr>
          <a:xfrm>
            <a:off x="4414248" y="1796993"/>
            <a:ext cx="398400" cy="384000"/>
          </a:xfrm>
          <a:prstGeom prst="foldedCorner">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2</a:t>
            </a:r>
            <a:endParaRPr/>
          </a:p>
        </p:txBody>
      </p:sp>
      <p:sp>
        <p:nvSpPr>
          <p:cNvPr id="172" name="Google Shape;172;p23"/>
          <p:cNvSpPr/>
          <p:nvPr/>
        </p:nvSpPr>
        <p:spPr>
          <a:xfrm>
            <a:off x="6147173" y="2446693"/>
            <a:ext cx="398400" cy="384000"/>
          </a:xfrm>
          <a:prstGeom prst="foldedCorner">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8</a:t>
            </a:r>
            <a:endParaRPr/>
          </a:p>
        </p:txBody>
      </p:sp>
      <p:sp>
        <p:nvSpPr>
          <p:cNvPr id="173" name="Google Shape;173;p23"/>
          <p:cNvSpPr/>
          <p:nvPr/>
        </p:nvSpPr>
        <p:spPr>
          <a:xfrm>
            <a:off x="6117648" y="1766943"/>
            <a:ext cx="398400" cy="384000"/>
          </a:xfrm>
          <a:prstGeom prst="foldedCorner">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4</a:t>
            </a:r>
            <a:endParaRPr/>
          </a:p>
        </p:txBody>
      </p:sp>
      <p:sp>
        <p:nvSpPr>
          <p:cNvPr id="174" name="Google Shape;174;p23"/>
          <p:cNvSpPr/>
          <p:nvPr/>
        </p:nvSpPr>
        <p:spPr>
          <a:xfrm>
            <a:off x="2556223" y="2465043"/>
            <a:ext cx="398400" cy="384000"/>
          </a:xfrm>
          <a:prstGeom prst="foldedCorner">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8</a:t>
            </a:r>
            <a:endParaRPr/>
          </a:p>
        </p:txBody>
      </p:sp>
      <p:sp>
        <p:nvSpPr>
          <p:cNvPr id="175" name="Google Shape;175;p23"/>
          <p:cNvSpPr/>
          <p:nvPr/>
        </p:nvSpPr>
        <p:spPr>
          <a:xfrm>
            <a:off x="2556223" y="1776118"/>
            <a:ext cx="398400" cy="384000"/>
          </a:xfrm>
          <a:prstGeom prst="foldedCorner">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6</a:t>
            </a:r>
            <a:endParaRPr/>
          </a:p>
        </p:txBody>
      </p:sp>
      <p:sp>
        <p:nvSpPr>
          <p:cNvPr id="176" name="Google Shape;176;p23"/>
          <p:cNvSpPr/>
          <p:nvPr/>
        </p:nvSpPr>
        <p:spPr>
          <a:xfrm>
            <a:off x="248800" y="3133100"/>
            <a:ext cx="1436100" cy="3840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RC car 4 bánh omni</a:t>
            </a:r>
            <a:endParaRPr/>
          </a:p>
        </p:txBody>
      </p:sp>
      <p:sp>
        <p:nvSpPr>
          <p:cNvPr id="177" name="Google Shape;177;p23"/>
          <p:cNvSpPr/>
          <p:nvPr/>
        </p:nvSpPr>
        <p:spPr>
          <a:xfrm>
            <a:off x="248800" y="3755550"/>
            <a:ext cx="1436100" cy="3840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RC car 2 bánh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463500" y="286350"/>
            <a:ext cx="8217000" cy="7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vi" sz="3000"/>
              <a:t>Nhiệm vụ 0.3: Đánh giá chéo idea lẫn nhau</a:t>
            </a:r>
            <a:endParaRPr sz="3000"/>
          </a:p>
        </p:txBody>
      </p:sp>
      <p:sp>
        <p:nvSpPr>
          <p:cNvPr id="183" name="Google Shape;183;p24"/>
          <p:cNvSpPr txBox="1"/>
          <p:nvPr>
            <p:ph idx="1" type="body"/>
          </p:nvPr>
        </p:nvSpPr>
        <p:spPr>
          <a:xfrm>
            <a:off x="463500" y="1190200"/>
            <a:ext cx="64107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Mình có nhận được vài inbox riêng, và nghĩ là hoạt động này có thể thú vị.</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311700" y="4448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5. Tài nguyên về con người</a:t>
            </a:r>
            <a:endParaRPr/>
          </a:p>
        </p:txBody>
      </p:sp>
      <p:sp>
        <p:nvSpPr>
          <p:cNvPr id="189" name="Google Shape;189;p25"/>
          <p:cNvSpPr txBox="1"/>
          <p:nvPr/>
        </p:nvSpPr>
        <p:spPr>
          <a:xfrm>
            <a:off x="136550" y="3057600"/>
            <a:ext cx="865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0" name="Google Shape;190;p25"/>
          <p:cNvSpPr txBox="1"/>
          <p:nvPr>
            <p:ph idx="4294967295" type="body"/>
          </p:nvPr>
        </p:nvSpPr>
        <p:spPr>
          <a:xfrm>
            <a:off x="311700" y="1396650"/>
            <a:ext cx="5535600" cy="71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vi" sz="1800">
                <a:solidFill>
                  <a:schemeClr val="accent5"/>
                </a:solidFill>
              </a:rPr>
              <a:t>5.1   Thời gian có thể dành cho dự án (số giờ/tuần)</a:t>
            </a:r>
            <a:endParaRPr b="1" sz="1800">
              <a:solidFill>
                <a:schemeClr val="accent5"/>
              </a:solidFill>
            </a:endParaRPr>
          </a:p>
        </p:txBody>
      </p:sp>
      <p:graphicFrame>
        <p:nvGraphicFramePr>
          <p:cNvPr id="191" name="Google Shape;191;p25"/>
          <p:cNvGraphicFramePr/>
          <p:nvPr/>
        </p:nvGraphicFramePr>
        <p:xfrm>
          <a:off x="334188" y="1962750"/>
          <a:ext cx="3000000" cy="3000000"/>
        </p:xfrm>
        <a:graphic>
          <a:graphicData uri="http://schemas.openxmlformats.org/drawingml/2006/table">
            <a:tbl>
              <a:tblPr>
                <a:noFill/>
                <a:tableStyleId>{B3292F96-8526-4B9C-98FF-8C5F3C17198D}</a:tableStyleId>
              </a:tblPr>
              <a:tblGrid>
                <a:gridCol w="655850"/>
                <a:gridCol w="1481850"/>
                <a:gridCol w="1665225"/>
                <a:gridCol w="1612950"/>
                <a:gridCol w="1602775"/>
                <a:gridCol w="1456950"/>
              </a:tblGrid>
              <a:tr h="60957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b="1" i="1" lang="vi" sz="1300"/>
                        <a:t>Tuần 1 </a:t>
                      </a:r>
                      <a:endParaRPr b="1" i="1" sz="1300"/>
                    </a:p>
                    <a:p>
                      <a:pPr indent="0" lvl="0" marL="0" rtl="0" algn="ctr">
                        <a:spcBef>
                          <a:spcPts val="0"/>
                        </a:spcBef>
                        <a:spcAft>
                          <a:spcPts val="0"/>
                        </a:spcAft>
                        <a:buNone/>
                      </a:pPr>
                      <a:r>
                        <a:rPr b="1" i="1" lang="vi" sz="1300"/>
                        <a:t>(08/03 - 12/03)</a:t>
                      </a:r>
                      <a:endParaRPr b="1" i="1" sz="1300"/>
                    </a:p>
                    <a:p>
                      <a:pPr indent="0" lvl="0" marL="0" rtl="0" algn="ctr">
                        <a:spcBef>
                          <a:spcPts val="0"/>
                        </a:spcBef>
                        <a:spcAft>
                          <a:spcPts val="0"/>
                        </a:spcAft>
                        <a:buNone/>
                      </a:pPr>
                      <a:r>
                        <a:rPr b="1" i="1" lang="vi" sz="1300"/>
                        <a:t>5 ngày</a:t>
                      </a:r>
                      <a:endParaRPr b="1" i="1" sz="1300"/>
                    </a:p>
                  </a:txBody>
                  <a:tcPr marT="91425" marB="91425" marR="91425" marL="91425" anchor="ctr"/>
                </a:tc>
                <a:tc>
                  <a:txBody>
                    <a:bodyPr/>
                    <a:lstStyle/>
                    <a:p>
                      <a:pPr indent="0" lvl="0" marL="0" rtl="0" algn="ctr">
                        <a:spcBef>
                          <a:spcPts val="0"/>
                        </a:spcBef>
                        <a:spcAft>
                          <a:spcPts val="0"/>
                        </a:spcAft>
                        <a:buNone/>
                      </a:pPr>
                      <a:r>
                        <a:rPr b="1" i="1" lang="vi" sz="1300"/>
                        <a:t>Tuần 2 </a:t>
                      </a:r>
                      <a:endParaRPr b="1" i="1" sz="1300"/>
                    </a:p>
                    <a:p>
                      <a:pPr indent="0" lvl="0" marL="0" rtl="0" algn="ctr">
                        <a:spcBef>
                          <a:spcPts val="0"/>
                        </a:spcBef>
                        <a:spcAft>
                          <a:spcPts val="0"/>
                        </a:spcAft>
                        <a:buNone/>
                      </a:pPr>
                      <a:r>
                        <a:rPr b="1" i="1" lang="vi" sz="1300"/>
                        <a:t>(13/03 - 19/03)</a:t>
                      </a:r>
                      <a:endParaRPr b="1" i="1" sz="1300"/>
                    </a:p>
                    <a:p>
                      <a:pPr indent="0" lvl="0" marL="0" rtl="0" algn="ctr">
                        <a:spcBef>
                          <a:spcPts val="0"/>
                        </a:spcBef>
                        <a:spcAft>
                          <a:spcPts val="0"/>
                        </a:spcAft>
                        <a:buNone/>
                      </a:pPr>
                      <a:r>
                        <a:rPr b="1" i="1" lang="vi" sz="1300"/>
                        <a:t>7 ngày</a:t>
                      </a:r>
                      <a:endParaRPr b="1" i="1" sz="1300"/>
                    </a:p>
                  </a:txBody>
                  <a:tcPr marT="91425" marB="91425" marR="91425" marL="91425" anchor="ctr"/>
                </a:tc>
                <a:tc>
                  <a:txBody>
                    <a:bodyPr/>
                    <a:lstStyle/>
                    <a:p>
                      <a:pPr indent="0" lvl="0" marL="0" rtl="0" algn="ctr">
                        <a:spcBef>
                          <a:spcPts val="0"/>
                        </a:spcBef>
                        <a:spcAft>
                          <a:spcPts val="0"/>
                        </a:spcAft>
                        <a:buNone/>
                      </a:pPr>
                      <a:r>
                        <a:rPr b="1" i="1" lang="vi" sz="1300"/>
                        <a:t>Tuần 3 </a:t>
                      </a:r>
                      <a:endParaRPr b="1" i="1" sz="1300"/>
                    </a:p>
                    <a:p>
                      <a:pPr indent="0" lvl="0" marL="0" rtl="0" algn="ctr">
                        <a:spcBef>
                          <a:spcPts val="0"/>
                        </a:spcBef>
                        <a:spcAft>
                          <a:spcPts val="0"/>
                        </a:spcAft>
                        <a:buNone/>
                      </a:pPr>
                      <a:r>
                        <a:rPr b="1" i="1" lang="vi" sz="1300"/>
                        <a:t>(20/03 - 26/03)</a:t>
                      </a:r>
                      <a:endParaRPr b="1" i="1" sz="1300"/>
                    </a:p>
                    <a:p>
                      <a:pPr indent="0" lvl="0" marL="0" rtl="0" algn="ctr">
                        <a:spcBef>
                          <a:spcPts val="0"/>
                        </a:spcBef>
                        <a:spcAft>
                          <a:spcPts val="0"/>
                        </a:spcAft>
                        <a:buNone/>
                      </a:pPr>
                      <a:r>
                        <a:rPr b="1" i="1" lang="vi" sz="1300"/>
                        <a:t>7 ngày</a:t>
                      </a:r>
                      <a:endParaRPr b="1" i="1" sz="1300"/>
                    </a:p>
                  </a:txBody>
                  <a:tcPr marT="91425" marB="91425" marR="91425" marL="91425" anchor="ctr"/>
                </a:tc>
                <a:tc>
                  <a:txBody>
                    <a:bodyPr/>
                    <a:lstStyle/>
                    <a:p>
                      <a:pPr indent="0" lvl="0" marL="0" rtl="0" algn="ctr">
                        <a:spcBef>
                          <a:spcPts val="0"/>
                        </a:spcBef>
                        <a:spcAft>
                          <a:spcPts val="0"/>
                        </a:spcAft>
                        <a:buNone/>
                      </a:pPr>
                      <a:r>
                        <a:rPr b="1" i="1" lang="vi" sz="1300"/>
                        <a:t>Tuần 4 </a:t>
                      </a:r>
                      <a:endParaRPr b="1" i="1" sz="1300"/>
                    </a:p>
                    <a:p>
                      <a:pPr indent="0" lvl="0" marL="0" rtl="0" algn="ctr">
                        <a:spcBef>
                          <a:spcPts val="0"/>
                        </a:spcBef>
                        <a:spcAft>
                          <a:spcPts val="0"/>
                        </a:spcAft>
                        <a:buNone/>
                      </a:pPr>
                      <a:r>
                        <a:rPr b="1" i="1" lang="vi" sz="1300"/>
                        <a:t>(27/03 - 01/03)</a:t>
                      </a:r>
                      <a:endParaRPr b="1" i="1" sz="1300"/>
                    </a:p>
                    <a:p>
                      <a:pPr indent="0" lvl="0" marL="0" rtl="0" algn="ctr">
                        <a:spcBef>
                          <a:spcPts val="0"/>
                        </a:spcBef>
                        <a:spcAft>
                          <a:spcPts val="0"/>
                        </a:spcAft>
                        <a:buNone/>
                      </a:pPr>
                      <a:r>
                        <a:rPr b="1" i="1" lang="vi" sz="1300"/>
                        <a:t>7 ngày</a:t>
                      </a:r>
                      <a:endParaRPr b="1" i="1" sz="1300"/>
                    </a:p>
                  </a:txBody>
                  <a:tcPr marT="91425" marB="91425" marR="91425" marL="91425" anchor="ctr"/>
                </a:tc>
                <a:tc>
                  <a:txBody>
                    <a:bodyPr/>
                    <a:lstStyle/>
                    <a:p>
                      <a:pPr indent="0" lvl="0" marL="0" rtl="0" algn="ctr">
                        <a:spcBef>
                          <a:spcPts val="0"/>
                        </a:spcBef>
                        <a:spcAft>
                          <a:spcPts val="0"/>
                        </a:spcAft>
                        <a:buNone/>
                      </a:pPr>
                      <a:r>
                        <a:rPr b="1" i="1" lang="vi" sz="1300"/>
                        <a:t>Tổng thời gian</a:t>
                      </a:r>
                      <a:endParaRPr b="1" i="1" sz="1300"/>
                    </a:p>
                  </a:txBody>
                  <a:tcPr marT="91425" marB="91425" marR="91425" marL="91425" anchor="ctr"/>
                </a:tc>
              </a:tr>
              <a:tr h="409575">
                <a:tc>
                  <a:txBody>
                    <a:bodyPr/>
                    <a:lstStyle/>
                    <a:p>
                      <a:pPr indent="0" lvl="0" marL="0" rtl="0" algn="ctr">
                        <a:spcBef>
                          <a:spcPts val="0"/>
                        </a:spcBef>
                        <a:spcAft>
                          <a:spcPts val="0"/>
                        </a:spcAft>
                        <a:buNone/>
                      </a:pPr>
                      <a:r>
                        <a:rPr lang="vi"/>
                        <a:t>Hằng</a:t>
                      </a:r>
                      <a:endParaRPr/>
                    </a:p>
                  </a:txBody>
                  <a:tcPr marT="91425" marB="91425" marR="91425" marL="91425" anchor="ctr"/>
                </a:tc>
                <a:tc>
                  <a:txBody>
                    <a:bodyPr/>
                    <a:lstStyle/>
                    <a:p>
                      <a:pPr indent="0" lvl="0" marL="0" rtl="0" algn="ctr">
                        <a:spcBef>
                          <a:spcPts val="0"/>
                        </a:spcBef>
                        <a:spcAft>
                          <a:spcPts val="0"/>
                        </a:spcAft>
                        <a:buNone/>
                      </a:pPr>
                      <a:r>
                        <a:rPr lang="vi"/>
                        <a:t>35</a:t>
                      </a:r>
                      <a:endParaRPr/>
                    </a:p>
                  </a:txBody>
                  <a:tcPr marT="91425" marB="91425" marR="91425" marL="91425" anchor="ctr"/>
                </a:tc>
                <a:tc>
                  <a:txBody>
                    <a:bodyPr/>
                    <a:lstStyle/>
                    <a:p>
                      <a:pPr indent="0" lvl="0" marL="0" rtl="0" algn="ctr">
                        <a:spcBef>
                          <a:spcPts val="0"/>
                        </a:spcBef>
                        <a:spcAft>
                          <a:spcPts val="0"/>
                        </a:spcAft>
                        <a:buNone/>
                      </a:pPr>
                      <a:r>
                        <a:rPr lang="vi"/>
                        <a:t>49</a:t>
                      </a:r>
                      <a:endParaRPr/>
                    </a:p>
                  </a:txBody>
                  <a:tcPr marT="91425" marB="91425" marR="91425" marL="91425" anchor="ctr"/>
                </a:tc>
                <a:tc>
                  <a:txBody>
                    <a:bodyPr/>
                    <a:lstStyle/>
                    <a:p>
                      <a:pPr indent="0" lvl="0" marL="0" rtl="0" algn="ctr">
                        <a:spcBef>
                          <a:spcPts val="0"/>
                        </a:spcBef>
                        <a:spcAft>
                          <a:spcPts val="0"/>
                        </a:spcAft>
                        <a:buNone/>
                      </a:pPr>
                      <a:r>
                        <a:rPr lang="vi"/>
                        <a:t>49</a:t>
                      </a:r>
                      <a:endParaRPr/>
                    </a:p>
                  </a:txBody>
                  <a:tcPr marT="91425" marB="91425" marR="91425" marL="91425" anchor="ctr"/>
                </a:tc>
                <a:tc>
                  <a:txBody>
                    <a:bodyPr/>
                    <a:lstStyle/>
                    <a:p>
                      <a:pPr indent="0" lvl="0" marL="0" rtl="0" algn="ctr">
                        <a:spcBef>
                          <a:spcPts val="0"/>
                        </a:spcBef>
                        <a:spcAft>
                          <a:spcPts val="0"/>
                        </a:spcAft>
                        <a:buNone/>
                      </a:pPr>
                      <a:r>
                        <a:rPr lang="vi"/>
                        <a:t>42</a:t>
                      </a:r>
                      <a:endParaRPr/>
                    </a:p>
                  </a:txBody>
                  <a:tcPr marT="91425" marB="91425" marR="91425" marL="91425" anchor="ctr"/>
                </a:tc>
                <a:tc>
                  <a:txBody>
                    <a:bodyPr/>
                    <a:lstStyle/>
                    <a:p>
                      <a:pPr indent="0" lvl="0" marL="0" rtl="0" algn="ctr">
                        <a:spcBef>
                          <a:spcPts val="0"/>
                        </a:spcBef>
                        <a:spcAft>
                          <a:spcPts val="0"/>
                        </a:spcAft>
                        <a:buNone/>
                      </a:pPr>
                      <a:r>
                        <a:rPr lang="vi"/>
                        <a:t>175</a:t>
                      </a:r>
                      <a:endParaRPr/>
                    </a:p>
                  </a:txBody>
                  <a:tcPr marT="91425" marB="91425" marR="91425" marL="91425" anchor="ctr"/>
                </a:tc>
              </a:tr>
              <a:tr h="409575">
                <a:tc>
                  <a:txBody>
                    <a:bodyPr/>
                    <a:lstStyle/>
                    <a:p>
                      <a:pPr indent="0" lvl="0" marL="0" rtl="0" algn="ctr">
                        <a:spcBef>
                          <a:spcPts val="0"/>
                        </a:spcBef>
                        <a:spcAft>
                          <a:spcPts val="0"/>
                        </a:spcAft>
                        <a:buNone/>
                      </a:pPr>
                      <a:r>
                        <a:rPr lang="vi"/>
                        <a:t>Tân</a:t>
                      </a:r>
                      <a:endParaRPr/>
                    </a:p>
                  </a:txBody>
                  <a:tcPr marT="91425" marB="91425" marR="91425" marL="91425" anchor="ctr"/>
                </a:tc>
                <a:tc>
                  <a:txBody>
                    <a:bodyPr/>
                    <a:lstStyle/>
                    <a:p>
                      <a:pPr indent="0" lvl="0" marL="0" rtl="0" algn="ctr">
                        <a:spcBef>
                          <a:spcPts val="0"/>
                        </a:spcBef>
                        <a:spcAft>
                          <a:spcPts val="0"/>
                        </a:spcAft>
                        <a:buNone/>
                      </a:pPr>
                      <a:r>
                        <a:rPr lang="vi"/>
                        <a:t>25</a:t>
                      </a:r>
                      <a:endParaRPr/>
                    </a:p>
                  </a:txBody>
                  <a:tcPr marT="91425" marB="91425" marR="91425" marL="91425" anchor="ctr"/>
                </a:tc>
                <a:tc>
                  <a:txBody>
                    <a:bodyPr/>
                    <a:lstStyle/>
                    <a:p>
                      <a:pPr indent="0" lvl="0" marL="0" rtl="0" algn="ctr">
                        <a:spcBef>
                          <a:spcPts val="0"/>
                        </a:spcBef>
                        <a:spcAft>
                          <a:spcPts val="0"/>
                        </a:spcAft>
                        <a:buNone/>
                      </a:pPr>
                      <a:r>
                        <a:rPr lang="vi"/>
                        <a:t>25</a:t>
                      </a:r>
                      <a:endParaRPr/>
                    </a:p>
                  </a:txBody>
                  <a:tcPr marT="91425" marB="91425" marR="91425" marL="91425" anchor="ctr"/>
                </a:tc>
                <a:tc>
                  <a:txBody>
                    <a:bodyPr/>
                    <a:lstStyle/>
                    <a:p>
                      <a:pPr indent="0" lvl="0" marL="0" rtl="0" algn="ctr">
                        <a:spcBef>
                          <a:spcPts val="0"/>
                        </a:spcBef>
                        <a:spcAft>
                          <a:spcPts val="0"/>
                        </a:spcAft>
                        <a:buNone/>
                      </a:pPr>
                      <a:r>
                        <a:rPr lang="vi"/>
                        <a:t>25</a:t>
                      </a:r>
                      <a:endParaRPr/>
                    </a:p>
                  </a:txBody>
                  <a:tcPr marT="91425" marB="91425" marR="91425" marL="91425" anchor="ctr"/>
                </a:tc>
                <a:tc>
                  <a:txBody>
                    <a:bodyPr/>
                    <a:lstStyle/>
                    <a:p>
                      <a:pPr indent="0" lvl="0" marL="0" rtl="0" algn="ctr">
                        <a:spcBef>
                          <a:spcPts val="0"/>
                        </a:spcBef>
                        <a:spcAft>
                          <a:spcPts val="0"/>
                        </a:spcAft>
                        <a:buNone/>
                      </a:pPr>
                      <a:r>
                        <a:rPr lang="vi"/>
                        <a:t>30</a:t>
                      </a:r>
                      <a:endParaRPr/>
                    </a:p>
                  </a:txBody>
                  <a:tcPr marT="91425" marB="91425" marR="91425" marL="91425" anchor="ctr"/>
                </a:tc>
                <a:tc>
                  <a:txBody>
                    <a:bodyPr/>
                    <a:lstStyle/>
                    <a:p>
                      <a:pPr indent="0" lvl="0" marL="0" rtl="0" algn="ctr">
                        <a:spcBef>
                          <a:spcPts val="0"/>
                        </a:spcBef>
                        <a:spcAft>
                          <a:spcPts val="0"/>
                        </a:spcAft>
                        <a:buNone/>
                      </a:pPr>
                      <a:r>
                        <a:rPr lang="vi"/>
                        <a:t>105</a:t>
                      </a:r>
                      <a:endParaRPr/>
                    </a:p>
                  </a:txBody>
                  <a:tcPr marT="91425" marB="91425" marR="91425" marL="91425" anchor="ctr"/>
                </a:tc>
              </a:tr>
              <a:tr h="409575">
                <a:tc>
                  <a:txBody>
                    <a:bodyPr/>
                    <a:lstStyle/>
                    <a:p>
                      <a:pPr indent="0" lvl="0" marL="0" rtl="0" algn="ctr">
                        <a:spcBef>
                          <a:spcPts val="0"/>
                        </a:spcBef>
                        <a:spcAft>
                          <a:spcPts val="0"/>
                        </a:spcAft>
                        <a:buNone/>
                      </a:pPr>
                      <a:r>
                        <a:rPr lang="vi"/>
                        <a:t>Huy</a:t>
                      </a:r>
                      <a:endParaRPr/>
                    </a:p>
                  </a:txBody>
                  <a:tcPr marT="91425" marB="91425" marR="91425" marL="91425" anchor="ctr"/>
                </a:tc>
                <a:tc>
                  <a:txBody>
                    <a:bodyPr/>
                    <a:lstStyle/>
                    <a:p>
                      <a:pPr indent="0" lvl="0" marL="0" rtl="0" algn="ctr">
                        <a:spcBef>
                          <a:spcPts val="0"/>
                        </a:spcBef>
                        <a:spcAft>
                          <a:spcPts val="0"/>
                        </a:spcAft>
                        <a:buNone/>
                      </a:pPr>
                      <a:r>
                        <a:rPr lang="vi"/>
                        <a:t>24</a:t>
                      </a:r>
                      <a:endParaRPr/>
                    </a:p>
                  </a:txBody>
                  <a:tcPr marT="91425" marB="91425" marR="91425" marL="91425" anchor="ctr"/>
                </a:tc>
                <a:tc>
                  <a:txBody>
                    <a:bodyPr/>
                    <a:lstStyle/>
                    <a:p>
                      <a:pPr indent="0" lvl="0" marL="0" rtl="0" algn="ctr">
                        <a:spcBef>
                          <a:spcPts val="0"/>
                        </a:spcBef>
                        <a:spcAft>
                          <a:spcPts val="0"/>
                        </a:spcAft>
                        <a:buNone/>
                      </a:pPr>
                      <a:r>
                        <a:rPr lang="vi"/>
                        <a:t>24</a:t>
                      </a:r>
                      <a:endParaRPr/>
                    </a:p>
                  </a:txBody>
                  <a:tcPr marT="91425" marB="91425" marR="91425" marL="91425" anchor="ctr"/>
                </a:tc>
                <a:tc>
                  <a:txBody>
                    <a:bodyPr/>
                    <a:lstStyle/>
                    <a:p>
                      <a:pPr indent="0" lvl="0" marL="0" rtl="0" algn="ctr">
                        <a:spcBef>
                          <a:spcPts val="0"/>
                        </a:spcBef>
                        <a:spcAft>
                          <a:spcPts val="0"/>
                        </a:spcAft>
                        <a:buNone/>
                      </a:pPr>
                      <a:r>
                        <a:rPr lang="vi"/>
                        <a:t>24</a:t>
                      </a:r>
                      <a:endParaRPr/>
                    </a:p>
                  </a:txBody>
                  <a:tcPr marT="91425" marB="91425" marR="91425" marL="91425" anchor="ctr"/>
                </a:tc>
                <a:tc>
                  <a:txBody>
                    <a:bodyPr/>
                    <a:lstStyle/>
                    <a:p>
                      <a:pPr indent="0" lvl="0" marL="0" rtl="0" algn="ctr">
                        <a:spcBef>
                          <a:spcPts val="0"/>
                        </a:spcBef>
                        <a:spcAft>
                          <a:spcPts val="0"/>
                        </a:spcAft>
                        <a:buNone/>
                      </a:pPr>
                      <a:r>
                        <a:rPr lang="vi"/>
                        <a:t>30</a:t>
                      </a:r>
                      <a:endParaRPr/>
                    </a:p>
                  </a:txBody>
                  <a:tcPr marT="91425" marB="91425" marR="91425" marL="91425" anchor="ctr"/>
                </a:tc>
                <a:tc>
                  <a:txBody>
                    <a:bodyPr/>
                    <a:lstStyle/>
                    <a:p>
                      <a:pPr indent="0" lvl="0" marL="0" rtl="0" algn="ctr">
                        <a:spcBef>
                          <a:spcPts val="0"/>
                        </a:spcBef>
                        <a:spcAft>
                          <a:spcPts val="0"/>
                        </a:spcAft>
                        <a:buNone/>
                      </a:pPr>
                      <a:r>
                        <a:rPr lang="vi"/>
                        <a:t>103</a:t>
                      </a:r>
                      <a:endParaRPr/>
                    </a:p>
                  </a:txBody>
                  <a:tcPr marT="91425" marB="91425" marR="91425" marL="91425" anchor="ctr"/>
                </a:tc>
              </a:tr>
              <a:tr h="449950">
                <a:tc>
                  <a:txBody>
                    <a:bodyPr/>
                    <a:lstStyle/>
                    <a:p>
                      <a:pPr indent="0" lvl="0" marL="0" rtl="0" algn="ctr">
                        <a:spcBef>
                          <a:spcPts val="0"/>
                        </a:spcBef>
                        <a:spcAft>
                          <a:spcPts val="0"/>
                        </a:spcAft>
                        <a:buNone/>
                      </a:pPr>
                      <a:r>
                        <a:rPr lang="vi"/>
                        <a:t>Bảo</a:t>
                      </a:r>
                      <a:endParaRPr/>
                    </a:p>
                  </a:txBody>
                  <a:tcPr marT="91425" marB="91425" marR="91425" marL="91425" anchor="ctr"/>
                </a:tc>
                <a:tc>
                  <a:txBody>
                    <a:bodyPr/>
                    <a:lstStyle/>
                    <a:p>
                      <a:pPr indent="0" lvl="0" marL="0" rtl="0" algn="ctr">
                        <a:spcBef>
                          <a:spcPts val="0"/>
                        </a:spcBef>
                        <a:spcAft>
                          <a:spcPts val="0"/>
                        </a:spcAft>
                        <a:buNone/>
                      </a:pPr>
                      <a:r>
                        <a:rPr lang="vi"/>
                        <a:t>14</a:t>
                      </a:r>
                      <a:endParaRPr/>
                    </a:p>
                  </a:txBody>
                  <a:tcPr marT="91425" marB="91425" marR="91425" marL="91425" anchor="ctr"/>
                </a:tc>
                <a:tc>
                  <a:txBody>
                    <a:bodyPr/>
                    <a:lstStyle/>
                    <a:p>
                      <a:pPr indent="0" lvl="0" marL="0" rtl="0" algn="ctr">
                        <a:spcBef>
                          <a:spcPts val="0"/>
                        </a:spcBef>
                        <a:spcAft>
                          <a:spcPts val="0"/>
                        </a:spcAft>
                        <a:buNone/>
                      </a:pPr>
                      <a:r>
                        <a:rPr lang="vi"/>
                        <a:t>20</a:t>
                      </a:r>
                      <a:endParaRPr/>
                    </a:p>
                  </a:txBody>
                  <a:tcPr marT="91425" marB="91425" marR="91425" marL="91425" anchor="ctr"/>
                </a:tc>
                <a:tc>
                  <a:txBody>
                    <a:bodyPr/>
                    <a:lstStyle/>
                    <a:p>
                      <a:pPr indent="0" lvl="0" marL="0" rtl="0" algn="ctr">
                        <a:spcBef>
                          <a:spcPts val="0"/>
                        </a:spcBef>
                        <a:spcAft>
                          <a:spcPts val="0"/>
                        </a:spcAft>
                        <a:buNone/>
                      </a:pPr>
                      <a:r>
                        <a:rPr lang="vi"/>
                        <a:t>20</a:t>
                      </a:r>
                      <a:endParaRPr/>
                    </a:p>
                  </a:txBody>
                  <a:tcPr marT="91425" marB="91425" marR="91425" marL="91425" anchor="ctr"/>
                </a:tc>
                <a:tc>
                  <a:txBody>
                    <a:bodyPr/>
                    <a:lstStyle/>
                    <a:p>
                      <a:pPr indent="0" lvl="0" marL="0" rtl="0" algn="ctr">
                        <a:spcBef>
                          <a:spcPts val="0"/>
                        </a:spcBef>
                        <a:spcAft>
                          <a:spcPts val="0"/>
                        </a:spcAft>
                        <a:buNone/>
                      </a:pPr>
                      <a:r>
                        <a:rPr lang="vi"/>
                        <a:t>20</a:t>
                      </a:r>
                      <a:endParaRPr/>
                    </a:p>
                  </a:txBody>
                  <a:tcPr marT="91425" marB="91425" marR="91425" marL="91425" anchor="ctr"/>
                </a:tc>
                <a:tc>
                  <a:txBody>
                    <a:bodyPr/>
                    <a:lstStyle/>
                    <a:p>
                      <a:pPr indent="0" lvl="0" marL="0" rtl="0" algn="ctr">
                        <a:spcBef>
                          <a:spcPts val="0"/>
                        </a:spcBef>
                        <a:spcAft>
                          <a:spcPts val="0"/>
                        </a:spcAft>
                        <a:buNone/>
                      </a:pPr>
                      <a:r>
                        <a:rPr lang="vi"/>
                        <a:t>74</a:t>
                      </a:r>
                      <a:endParaRPr/>
                    </a:p>
                  </a:txBody>
                  <a:tcPr marT="91425" marB="91425" marR="91425" marL="91425" anchor="ctr"/>
                </a:tc>
              </a:tr>
              <a:tr h="449950">
                <a:tc>
                  <a:txBody>
                    <a:bodyPr/>
                    <a:lstStyle/>
                    <a:p>
                      <a:pPr indent="0" lvl="0" marL="0" rtl="0" algn="ctr">
                        <a:spcBef>
                          <a:spcPts val="0"/>
                        </a:spcBef>
                        <a:spcAft>
                          <a:spcPts val="0"/>
                        </a:spcAft>
                        <a:buNone/>
                      </a:pPr>
                      <a:r>
                        <a:rPr lang="vi"/>
                        <a:t>Ân</a:t>
                      </a:r>
                      <a:endParaRPr/>
                    </a:p>
                  </a:txBody>
                  <a:tcPr marT="91425" marB="91425" marR="91425" marL="91425" anchor="ctr"/>
                </a:tc>
                <a:tc>
                  <a:txBody>
                    <a:bodyPr/>
                    <a:lstStyle/>
                    <a:p>
                      <a:pPr indent="0" lvl="0" marL="0" rtl="0" algn="ctr">
                        <a:spcBef>
                          <a:spcPts val="0"/>
                        </a:spcBef>
                        <a:spcAft>
                          <a:spcPts val="0"/>
                        </a:spcAft>
                        <a:buNone/>
                      </a:pPr>
                      <a:r>
                        <a:rPr lang="vi"/>
                        <a:t>10</a:t>
                      </a:r>
                      <a:endParaRPr/>
                    </a:p>
                  </a:txBody>
                  <a:tcPr marT="91425" marB="91425" marR="91425" marL="91425" anchor="ctr"/>
                </a:tc>
                <a:tc>
                  <a:txBody>
                    <a:bodyPr/>
                    <a:lstStyle/>
                    <a:p>
                      <a:pPr indent="0" lvl="0" marL="0" rtl="0" algn="ctr">
                        <a:spcBef>
                          <a:spcPts val="0"/>
                        </a:spcBef>
                        <a:spcAft>
                          <a:spcPts val="0"/>
                        </a:spcAft>
                        <a:buNone/>
                      </a:pPr>
                      <a:r>
                        <a:rPr lang="vi"/>
                        <a:t>20</a:t>
                      </a:r>
                      <a:endParaRPr/>
                    </a:p>
                  </a:txBody>
                  <a:tcPr marT="91425" marB="91425" marR="91425" marL="91425" anchor="ctr"/>
                </a:tc>
                <a:tc>
                  <a:txBody>
                    <a:bodyPr/>
                    <a:lstStyle/>
                    <a:p>
                      <a:pPr indent="0" lvl="0" marL="0" rtl="0" algn="ctr">
                        <a:spcBef>
                          <a:spcPts val="0"/>
                        </a:spcBef>
                        <a:spcAft>
                          <a:spcPts val="0"/>
                        </a:spcAft>
                        <a:buNone/>
                      </a:pPr>
                      <a:r>
                        <a:rPr lang="vi"/>
                        <a:t>20</a:t>
                      </a:r>
                      <a:endParaRPr/>
                    </a:p>
                  </a:txBody>
                  <a:tcPr marT="91425" marB="91425" marR="91425" marL="91425" anchor="ctr"/>
                </a:tc>
                <a:tc>
                  <a:txBody>
                    <a:bodyPr/>
                    <a:lstStyle/>
                    <a:p>
                      <a:pPr indent="0" lvl="0" marL="0" rtl="0" algn="ctr">
                        <a:spcBef>
                          <a:spcPts val="0"/>
                        </a:spcBef>
                        <a:spcAft>
                          <a:spcPts val="0"/>
                        </a:spcAft>
                        <a:buNone/>
                      </a:pPr>
                      <a:r>
                        <a:rPr lang="vi"/>
                        <a:t>20</a:t>
                      </a:r>
                      <a:endParaRPr/>
                    </a:p>
                  </a:txBody>
                  <a:tcPr marT="91425" marB="91425" marR="91425" marL="91425" anchor="ctr"/>
                </a:tc>
                <a:tc>
                  <a:txBody>
                    <a:bodyPr/>
                    <a:lstStyle/>
                    <a:p>
                      <a:pPr indent="0" lvl="0" marL="0" rtl="0" algn="ctr">
                        <a:spcBef>
                          <a:spcPts val="0"/>
                        </a:spcBef>
                        <a:spcAft>
                          <a:spcPts val="0"/>
                        </a:spcAft>
                        <a:buNone/>
                      </a:pPr>
                      <a:r>
                        <a:rPr lang="vi"/>
                        <a:t>70</a:t>
                      </a:r>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311700" y="4448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5. Tài nguyên về con người</a:t>
            </a:r>
            <a:endParaRPr/>
          </a:p>
        </p:txBody>
      </p:sp>
      <p:sp>
        <p:nvSpPr>
          <p:cNvPr id="197" name="Google Shape;197;p26"/>
          <p:cNvSpPr txBox="1"/>
          <p:nvPr/>
        </p:nvSpPr>
        <p:spPr>
          <a:xfrm>
            <a:off x="136550" y="3057600"/>
            <a:ext cx="865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198" name="Google Shape;198;p26"/>
          <p:cNvGraphicFramePr/>
          <p:nvPr/>
        </p:nvGraphicFramePr>
        <p:xfrm>
          <a:off x="334188" y="1962750"/>
          <a:ext cx="3000000" cy="3000000"/>
        </p:xfrm>
        <a:graphic>
          <a:graphicData uri="http://schemas.openxmlformats.org/drawingml/2006/table">
            <a:tbl>
              <a:tblPr>
                <a:noFill/>
                <a:tableStyleId>{B3292F96-8526-4B9C-98FF-8C5F3C17198D}</a:tableStyleId>
              </a:tblPr>
              <a:tblGrid>
                <a:gridCol w="655850"/>
                <a:gridCol w="1481850"/>
                <a:gridCol w="1665225"/>
                <a:gridCol w="1612950"/>
                <a:gridCol w="1602775"/>
                <a:gridCol w="1456950"/>
              </a:tblGrid>
              <a:tr h="60957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b="1" i="1" lang="vi" sz="1300"/>
                        <a:t>Tuần 1 </a:t>
                      </a:r>
                      <a:endParaRPr b="1" i="1" sz="1300"/>
                    </a:p>
                    <a:p>
                      <a:pPr indent="0" lvl="0" marL="0" rtl="0" algn="ctr">
                        <a:spcBef>
                          <a:spcPts val="0"/>
                        </a:spcBef>
                        <a:spcAft>
                          <a:spcPts val="0"/>
                        </a:spcAft>
                        <a:buNone/>
                      </a:pPr>
                      <a:r>
                        <a:rPr b="1" i="1" lang="vi" sz="1300"/>
                        <a:t>(08/03 - 12/03)</a:t>
                      </a:r>
                      <a:endParaRPr b="1" i="1" sz="1300"/>
                    </a:p>
                    <a:p>
                      <a:pPr indent="0" lvl="0" marL="0" rtl="0" algn="ctr">
                        <a:spcBef>
                          <a:spcPts val="0"/>
                        </a:spcBef>
                        <a:spcAft>
                          <a:spcPts val="0"/>
                        </a:spcAft>
                        <a:buNone/>
                      </a:pPr>
                      <a:r>
                        <a:rPr b="1" i="1" lang="vi" sz="1300"/>
                        <a:t>5 ngày</a:t>
                      </a:r>
                      <a:endParaRPr b="1" i="1" sz="1300"/>
                    </a:p>
                  </a:txBody>
                  <a:tcPr marT="91425" marB="91425" marR="91425" marL="91425" anchor="ctr"/>
                </a:tc>
                <a:tc>
                  <a:txBody>
                    <a:bodyPr/>
                    <a:lstStyle/>
                    <a:p>
                      <a:pPr indent="0" lvl="0" marL="0" rtl="0" algn="ctr">
                        <a:spcBef>
                          <a:spcPts val="0"/>
                        </a:spcBef>
                        <a:spcAft>
                          <a:spcPts val="0"/>
                        </a:spcAft>
                        <a:buNone/>
                      </a:pPr>
                      <a:r>
                        <a:rPr b="1" i="1" lang="vi" sz="1300"/>
                        <a:t>Tuần 2 </a:t>
                      </a:r>
                      <a:endParaRPr b="1" i="1" sz="1300"/>
                    </a:p>
                    <a:p>
                      <a:pPr indent="0" lvl="0" marL="0" rtl="0" algn="ctr">
                        <a:spcBef>
                          <a:spcPts val="0"/>
                        </a:spcBef>
                        <a:spcAft>
                          <a:spcPts val="0"/>
                        </a:spcAft>
                        <a:buNone/>
                      </a:pPr>
                      <a:r>
                        <a:rPr b="1" i="1" lang="vi" sz="1300"/>
                        <a:t>(13/03 - 19/03)</a:t>
                      </a:r>
                      <a:endParaRPr b="1" i="1" sz="1300"/>
                    </a:p>
                    <a:p>
                      <a:pPr indent="0" lvl="0" marL="0" rtl="0" algn="ctr">
                        <a:spcBef>
                          <a:spcPts val="0"/>
                        </a:spcBef>
                        <a:spcAft>
                          <a:spcPts val="0"/>
                        </a:spcAft>
                        <a:buNone/>
                      </a:pPr>
                      <a:r>
                        <a:rPr b="1" i="1" lang="vi" sz="1300"/>
                        <a:t>7 ngày</a:t>
                      </a:r>
                      <a:endParaRPr b="1" i="1" sz="1300"/>
                    </a:p>
                  </a:txBody>
                  <a:tcPr marT="91425" marB="91425" marR="91425" marL="91425" anchor="ctr"/>
                </a:tc>
                <a:tc>
                  <a:txBody>
                    <a:bodyPr/>
                    <a:lstStyle/>
                    <a:p>
                      <a:pPr indent="0" lvl="0" marL="0" rtl="0" algn="ctr">
                        <a:spcBef>
                          <a:spcPts val="0"/>
                        </a:spcBef>
                        <a:spcAft>
                          <a:spcPts val="0"/>
                        </a:spcAft>
                        <a:buNone/>
                      </a:pPr>
                      <a:r>
                        <a:rPr b="1" i="1" lang="vi" sz="1300"/>
                        <a:t>Tuần 3 </a:t>
                      </a:r>
                      <a:endParaRPr b="1" i="1" sz="1300"/>
                    </a:p>
                    <a:p>
                      <a:pPr indent="0" lvl="0" marL="0" rtl="0" algn="ctr">
                        <a:spcBef>
                          <a:spcPts val="0"/>
                        </a:spcBef>
                        <a:spcAft>
                          <a:spcPts val="0"/>
                        </a:spcAft>
                        <a:buNone/>
                      </a:pPr>
                      <a:r>
                        <a:rPr b="1" i="1" lang="vi" sz="1300"/>
                        <a:t>(20/03 - 26/03)</a:t>
                      </a:r>
                      <a:endParaRPr b="1" i="1" sz="1300"/>
                    </a:p>
                    <a:p>
                      <a:pPr indent="0" lvl="0" marL="0" rtl="0" algn="ctr">
                        <a:spcBef>
                          <a:spcPts val="0"/>
                        </a:spcBef>
                        <a:spcAft>
                          <a:spcPts val="0"/>
                        </a:spcAft>
                        <a:buNone/>
                      </a:pPr>
                      <a:r>
                        <a:rPr b="1" i="1" lang="vi" sz="1300"/>
                        <a:t>7 ngày</a:t>
                      </a:r>
                      <a:endParaRPr b="1" i="1" sz="1300"/>
                    </a:p>
                  </a:txBody>
                  <a:tcPr marT="91425" marB="91425" marR="91425" marL="91425" anchor="ctr"/>
                </a:tc>
                <a:tc>
                  <a:txBody>
                    <a:bodyPr/>
                    <a:lstStyle/>
                    <a:p>
                      <a:pPr indent="0" lvl="0" marL="0" rtl="0" algn="ctr">
                        <a:spcBef>
                          <a:spcPts val="0"/>
                        </a:spcBef>
                        <a:spcAft>
                          <a:spcPts val="0"/>
                        </a:spcAft>
                        <a:buNone/>
                      </a:pPr>
                      <a:r>
                        <a:rPr b="1" i="1" lang="vi" sz="1300"/>
                        <a:t>Tuần 4 </a:t>
                      </a:r>
                      <a:endParaRPr b="1" i="1" sz="1300"/>
                    </a:p>
                    <a:p>
                      <a:pPr indent="0" lvl="0" marL="0" rtl="0" algn="ctr">
                        <a:spcBef>
                          <a:spcPts val="0"/>
                        </a:spcBef>
                        <a:spcAft>
                          <a:spcPts val="0"/>
                        </a:spcAft>
                        <a:buNone/>
                      </a:pPr>
                      <a:r>
                        <a:rPr b="1" i="1" lang="vi" sz="1300"/>
                        <a:t>(27/03 - 01/03)</a:t>
                      </a:r>
                      <a:endParaRPr b="1" i="1" sz="1300"/>
                    </a:p>
                    <a:p>
                      <a:pPr indent="0" lvl="0" marL="0" rtl="0" algn="ctr">
                        <a:spcBef>
                          <a:spcPts val="0"/>
                        </a:spcBef>
                        <a:spcAft>
                          <a:spcPts val="0"/>
                        </a:spcAft>
                        <a:buNone/>
                      </a:pPr>
                      <a:r>
                        <a:rPr b="1" i="1" lang="vi" sz="1300"/>
                        <a:t>7 ngày</a:t>
                      </a:r>
                      <a:endParaRPr b="1" i="1" sz="1300"/>
                    </a:p>
                  </a:txBody>
                  <a:tcPr marT="91425" marB="91425" marR="91425" marL="91425" anchor="ctr"/>
                </a:tc>
                <a:tc>
                  <a:txBody>
                    <a:bodyPr/>
                    <a:lstStyle/>
                    <a:p>
                      <a:pPr indent="0" lvl="0" marL="0" rtl="0" algn="ctr">
                        <a:spcBef>
                          <a:spcPts val="0"/>
                        </a:spcBef>
                        <a:spcAft>
                          <a:spcPts val="0"/>
                        </a:spcAft>
                        <a:buNone/>
                      </a:pPr>
                      <a:r>
                        <a:rPr b="1" i="1" lang="vi" sz="1300"/>
                        <a:t>Tổng thời gian</a:t>
                      </a:r>
                      <a:endParaRPr b="1" i="1" sz="1300"/>
                    </a:p>
                  </a:txBody>
                  <a:tcPr marT="91425" marB="91425" marR="91425" marL="91425" anchor="ctr"/>
                </a:tc>
              </a:tr>
              <a:tr h="409575">
                <a:tc>
                  <a:txBody>
                    <a:bodyPr/>
                    <a:lstStyle/>
                    <a:p>
                      <a:pPr indent="0" lvl="0" marL="0" rtl="0" algn="ctr">
                        <a:spcBef>
                          <a:spcPts val="0"/>
                        </a:spcBef>
                        <a:spcAft>
                          <a:spcPts val="0"/>
                        </a:spcAft>
                        <a:buNone/>
                      </a:pPr>
                      <a:r>
                        <a:rPr lang="vi"/>
                        <a:t>Hằng</a:t>
                      </a:r>
                      <a:endParaRPr/>
                    </a:p>
                  </a:txBody>
                  <a:tcPr marT="91425" marB="91425" marR="91425" marL="91425" anchor="ctr"/>
                </a:tc>
                <a:tc>
                  <a:txBody>
                    <a:bodyPr/>
                    <a:lstStyle/>
                    <a:p>
                      <a:pPr indent="0" lvl="0" marL="0" rtl="0" algn="ctr">
                        <a:spcBef>
                          <a:spcPts val="0"/>
                        </a:spcBef>
                        <a:spcAft>
                          <a:spcPts val="0"/>
                        </a:spcAft>
                        <a:buNone/>
                      </a:pPr>
                      <a:r>
                        <a:rPr lang="vi"/>
                        <a:t>35</a:t>
                      </a:r>
                      <a:endParaRPr/>
                    </a:p>
                  </a:txBody>
                  <a:tcPr marT="91425" marB="91425" marR="91425" marL="91425" anchor="ctr"/>
                </a:tc>
                <a:tc>
                  <a:txBody>
                    <a:bodyPr/>
                    <a:lstStyle/>
                    <a:p>
                      <a:pPr indent="0" lvl="0" marL="0" rtl="0" algn="ctr">
                        <a:spcBef>
                          <a:spcPts val="0"/>
                        </a:spcBef>
                        <a:spcAft>
                          <a:spcPts val="0"/>
                        </a:spcAft>
                        <a:buNone/>
                      </a:pPr>
                      <a:r>
                        <a:rPr lang="vi"/>
                        <a:t>49</a:t>
                      </a:r>
                      <a:endParaRPr/>
                    </a:p>
                  </a:txBody>
                  <a:tcPr marT="91425" marB="91425" marR="91425" marL="91425" anchor="ctr"/>
                </a:tc>
                <a:tc>
                  <a:txBody>
                    <a:bodyPr/>
                    <a:lstStyle/>
                    <a:p>
                      <a:pPr indent="0" lvl="0" marL="0" rtl="0" algn="ctr">
                        <a:spcBef>
                          <a:spcPts val="0"/>
                        </a:spcBef>
                        <a:spcAft>
                          <a:spcPts val="0"/>
                        </a:spcAft>
                        <a:buNone/>
                      </a:pPr>
                      <a:r>
                        <a:rPr lang="vi"/>
                        <a:t>49</a:t>
                      </a:r>
                      <a:endParaRPr/>
                    </a:p>
                  </a:txBody>
                  <a:tcPr marT="91425" marB="91425" marR="91425" marL="91425" anchor="ctr"/>
                </a:tc>
                <a:tc>
                  <a:txBody>
                    <a:bodyPr/>
                    <a:lstStyle/>
                    <a:p>
                      <a:pPr indent="0" lvl="0" marL="0" rtl="0" algn="ctr">
                        <a:spcBef>
                          <a:spcPts val="0"/>
                        </a:spcBef>
                        <a:spcAft>
                          <a:spcPts val="0"/>
                        </a:spcAft>
                        <a:buNone/>
                      </a:pPr>
                      <a:r>
                        <a:rPr lang="vi"/>
                        <a:t>42</a:t>
                      </a:r>
                      <a:endParaRPr/>
                    </a:p>
                  </a:txBody>
                  <a:tcPr marT="91425" marB="91425" marR="91425" marL="91425" anchor="ctr"/>
                </a:tc>
                <a:tc>
                  <a:txBody>
                    <a:bodyPr/>
                    <a:lstStyle/>
                    <a:p>
                      <a:pPr indent="0" lvl="0" marL="0" rtl="0" algn="ctr">
                        <a:spcBef>
                          <a:spcPts val="0"/>
                        </a:spcBef>
                        <a:spcAft>
                          <a:spcPts val="0"/>
                        </a:spcAft>
                        <a:buNone/>
                      </a:pPr>
                      <a:r>
                        <a:rPr lang="vi"/>
                        <a:t>175</a:t>
                      </a:r>
                      <a:endParaRPr/>
                    </a:p>
                  </a:txBody>
                  <a:tcPr marT="91425" marB="91425" marR="91425" marL="91425" anchor="ctr"/>
                </a:tc>
              </a:tr>
              <a:tr h="409575">
                <a:tc>
                  <a:txBody>
                    <a:bodyPr/>
                    <a:lstStyle/>
                    <a:p>
                      <a:pPr indent="0" lvl="0" marL="0" rtl="0" algn="ctr">
                        <a:spcBef>
                          <a:spcPts val="0"/>
                        </a:spcBef>
                        <a:spcAft>
                          <a:spcPts val="0"/>
                        </a:spcAft>
                        <a:buNone/>
                      </a:pPr>
                      <a:r>
                        <a:rPr lang="vi"/>
                        <a:t>Tân</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409575">
                <a:tc>
                  <a:txBody>
                    <a:bodyPr/>
                    <a:lstStyle/>
                    <a:p>
                      <a:pPr indent="0" lvl="0" marL="0" rtl="0" algn="ctr">
                        <a:spcBef>
                          <a:spcPts val="0"/>
                        </a:spcBef>
                        <a:spcAft>
                          <a:spcPts val="0"/>
                        </a:spcAft>
                        <a:buNone/>
                      </a:pPr>
                      <a:r>
                        <a:rPr lang="vi"/>
                        <a:t>Huy</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449950">
                <a:tc>
                  <a:txBody>
                    <a:bodyPr/>
                    <a:lstStyle/>
                    <a:p>
                      <a:pPr indent="0" lvl="0" marL="0" rtl="0" algn="ctr">
                        <a:spcBef>
                          <a:spcPts val="0"/>
                        </a:spcBef>
                        <a:spcAft>
                          <a:spcPts val="0"/>
                        </a:spcAft>
                        <a:buNone/>
                      </a:pPr>
                      <a:r>
                        <a:rPr lang="vi"/>
                        <a:t>Bảo</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449950">
                <a:tc>
                  <a:txBody>
                    <a:bodyPr/>
                    <a:lstStyle/>
                    <a:p>
                      <a:pPr indent="0" lvl="0" marL="0" rtl="0" algn="ctr">
                        <a:spcBef>
                          <a:spcPts val="0"/>
                        </a:spcBef>
                        <a:spcAft>
                          <a:spcPts val="0"/>
                        </a:spcAft>
                        <a:buNone/>
                      </a:pPr>
                      <a:r>
                        <a:rPr lang="vi"/>
                        <a:t>Ân</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sp>
        <p:nvSpPr>
          <p:cNvPr id="199" name="Google Shape;199;p26"/>
          <p:cNvSpPr txBox="1"/>
          <p:nvPr>
            <p:ph idx="4294967295" type="body"/>
          </p:nvPr>
        </p:nvSpPr>
        <p:spPr>
          <a:xfrm>
            <a:off x="311700" y="1396650"/>
            <a:ext cx="5535600" cy="71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vi" sz="1800">
                <a:solidFill>
                  <a:schemeClr val="accent5"/>
                </a:solidFill>
              </a:rPr>
              <a:t>5.2   Năng lực cá nhân</a:t>
            </a:r>
            <a:endParaRPr b="1" sz="1800">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311700" y="4448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5. Tài nguyên về con người</a:t>
            </a:r>
            <a:endParaRPr/>
          </a:p>
        </p:txBody>
      </p:sp>
      <p:sp>
        <p:nvSpPr>
          <p:cNvPr id="205" name="Google Shape;205;p27"/>
          <p:cNvSpPr txBox="1"/>
          <p:nvPr/>
        </p:nvSpPr>
        <p:spPr>
          <a:xfrm>
            <a:off x="136550" y="3057600"/>
            <a:ext cx="865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206" name="Google Shape;206;p27"/>
          <p:cNvGraphicFramePr/>
          <p:nvPr/>
        </p:nvGraphicFramePr>
        <p:xfrm>
          <a:off x="334188" y="1962750"/>
          <a:ext cx="3000000" cy="3000000"/>
        </p:xfrm>
        <a:graphic>
          <a:graphicData uri="http://schemas.openxmlformats.org/drawingml/2006/table">
            <a:tbl>
              <a:tblPr>
                <a:noFill/>
                <a:tableStyleId>{B3292F96-8526-4B9C-98FF-8C5F3C17198D}</a:tableStyleId>
              </a:tblPr>
              <a:tblGrid>
                <a:gridCol w="2393025"/>
                <a:gridCol w="5406850"/>
              </a:tblGrid>
              <a:tr h="777200">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b="1" i="1" lang="vi" sz="1300"/>
                        <a:t>aaaaaaa</a:t>
                      </a:r>
                      <a:endParaRPr b="1" i="1" sz="1300"/>
                    </a:p>
                  </a:txBody>
                  <a:tcPr marT="91425" marB="91425" marR="91425" marL="91425" anchor="ctr"/>
                </a:tc>
              </a:tr>
              <a:tr h="409575">
                <a:tc>
                  <a:txBody>
                    <a:bodyPr/>
                    <a:lstStyle/>
                    <a:p>
                      <a:pPr indent="0" lvl="0" marL="0" rtl="0" algn="ctr">
                        <a:spcBef>
                          <a:spcPts val="0"/>
                        </a:spcBef>
                        <a:spcAft>
                          <a:spcPts val="0"/>
                        </a:spcAft>
                        <a:buNone/>
                      </a:pPr>
                      <a:r>
                        <a:rPr lang="vi"/>
                        <a:t>Hằng</a:t>
                      </a:r>
                      <a:endParaRPr/>
                    </a:p>
                  </a:txBody>
                  <a:tcPr marT="91425" marB="91425" marR="91425" marL="91425" anchor="ctr"/>
                </a:tc>
                <a:tc>
                  <a:txBody>
                    <a:bodyPr/>
                    <a:lstStyle/>
                    <a:p>
                      <a:pPr indent="0" lvl="0" marL="0" rtl="0" algn="ctr">
                        <a:spcBef>
                          <a:spcPts val="0"/>
                        </a:spcBef>
                        <a:spcAft>
                          <a:spcPts val="0"/>
                        </a:spcAft>
                        <a:buNone/>
                      </a:pPr>
                      <a:r>
                        <a:rPr lang="vi"/>
                        <a:t>Muốn áp dụng Dêp Learning vào xử lý sa bàn; simulation bằng RÓ2 và Gazebo</a:t>
                      </a:r>
                      <a:endParaRPr/>
                    </a:p>
                  </a:txBody>
                  <a:tcPr marT="91425" marB="91425" marR="91425" marL="91425" anchor="ctr"/>
                </a:tc>
              </a:tr>
              <a:tr h="409575">
                <a:tc>
                  <a:txBody>
                    <a:bodyPr/>
                    <a:lstStyle/>
                    <a:p>
                      <a:pPr indent="0" lvl="0" marL="0" rtl="0" algn="ctr">
                        <a:spcBef>
                          <a:spcPts val="0"/>
                        </a:spcBef>
                        <a:spcAft>
                          <a:spcPts val="0"/>
                        </a:spcAft>
                        <a:buNone/>
                      </a:pPr>
                      <a:r>
                        <a:rPr lang="vi"/>
                        <a:t>Tân</a:t>
                      </a:r>
                      <a:endParaRPr/>
                    </a:p>
                  </a:txBody>
                  <a:tcPr marT="91425" marB="91425" marR="91425" marL="91425" anchor="ctr"/>
                </a:tc>
                <a:tc>
                  <a:txBody>
                    <a:bodyPr/>
                    <a:lstStyle/>
                    <a:p>
                      <a:pPr indent="0" lvl="0" marL="0" rtl="0" algn="ctr">
                        <a:spcBef>
                          <a:spcPts val="0"/>
                        </a:spcBef>
                        <a:spcAft>
                          <a:spcPts val="0"/>
                        </a:spcAft>
                        <a:buNone/>
                      </a:pPr>
                      <a:r>
                        <a:rPr lang="vi"/>
                        <a:t>Inverse Kinematic và grippper</a:t>
                      </a:r>
                      <a:endParaRPr/>
                    </a:p>
                  </a:txBody>
                  <a:tcPr marT="91425" marB="91425" marR="91425" marL="91425" anchor="ctr"/>
                </a:tc>
              </a:tr>
              <a:tr h="409575">
                <a:tc>
                  <a:txBody>
                    <a:bodyPr/>
                    <a:lstStyle/>
                    <a:p>
                      <a:pPr indent="0" lvl="0" marL="0" rtl="0" algn="ctr">
                        <a:spcBef>
                          <a:spcPts val="0"/>
                        </a:spcBef>
                        <a:spcAft>
                          <a:spcPts val="0"/>
                        </a:spcAft>
                        <a:buNone/>
                      </a:pPr>
                      <a:r>
                        <a:rPr lang="vi"/>
                        <a:t>Huy</a:t>
                      </a:r>
                      <a:endParaRPr/>
                    </a:p>
                  </a:txBody>
                  <a:tcPr marT="91425" marB="91425" marR="91425" marL="91425" anchor="ctr"/>
                </a:tc>
                <a:tc>
                  <a:txBody>
                    <a:bodyPr/>
                    <a:lstStyle/>
                    <a:p>
                      <a:pPr indent="0" lvl="0" marL="0" rtl="0" algn="ctr">
                        <a:spcBef>
                          <a:spcPts val="0"/>
                        </a:spcBef>
                        <a:spcAft>
                          <a:spcPts val="0"/>
                        </a:spcAft>
                        <a:buNone/>
                      </a:pPr>
                      <a:r>
                        <a:rPr lang="vi"/>
                        <a:t>không, tôi chỉ muốn bình yên</a:t>
                      </a:r>
                      <a:endParaRPr/>
                    </a:p>
                  </a:txBody>
                  <a:tcPr marT="91425" marB="91425" marR="91425" marL="91425" anchor="ctr"/>
                </a:tc>
              </a:tr>
              <a:tr h="449950">
                <a:tc>
                  <a:txBody>
                    <a:bodyPr/>
                    <a:lstStyle/>
                    <a:p>
                      <a:pPr indent="0" lvl="0" marL="0" rtl="0" algn="ctr">
                        <a:spcBef>
                          <a:spcPts val="0"/>
                        </a:spcBef>
                        <a:spcAft>
                          <a:spcPts val="0"/>
                        </a:spcAft>
                        <a:buNone/>
                      </a:pPr>
                      <a:r>
                        <a:rPr lang="vi"/>
                        <a:t>Bảo</a:t>
                      </a:r>
                      <a:endParaRPr/>
                    </a:p>
                  </a:txBody>
                  <a:tcPr marT="91425" marB="91425" marR="91425" marL="91425" anchor="ctr"/>
                </a:tc>
                <a:tc>
                  <a:txBody>
                    <a:bodyPr/>
                    <a:lstStyle/>
                    <a:p>
                      <a:pPr indent="0" lvl="0" marL="0" rtl="0" algn="ctr">
                        <a:spcBef>
                          <a:spcPts val="0"/>
                        </a:spcBef>
                        <a:spcAft>
                          <a:spcPts val="0"/>
                        </a:spcAft>
                        <a:buNone/>
                      </a:pPr>
                      <a:r>
                        <a:rPr lang="vi"/>
                        <a:t>kinh nghiệm để diền vào CV</a:t>
                      </a:r>
                      <a:endParaRPr/>
                    </a:p>
                  </a:txBody>
                  <a:tcPr marT="91425" marB="91425" marR="91425" marL="91425" anchor="ctr"/>
                </a:tc>
              </a:tr>
              <a:tr h="449950">
                <a:tc>
                  <a:txBody>
                    <a:bodyPr/>
                    <a:lstStyle/>
                    <a:p>
                      <a:pPr indent="0" lvl="0" marL="0" rtl="0" algn="ctr">
                        <a:spcBef>
                          <a:spcPts val="0"/>
                        </a:spcBef>
                        <a:spcAft>
                          <a:spcPts val="0"/>
                        </a:spcAft>
                        <a:buNone/>
                      </a:pPr>
                      <a:r>
                        <a:rPr lang="vi"/>
                        <a:t>Ân</a:t>
                      </a:r>
                      <a:endParaRPr/>
                    </a:p>
                  </a:txBody>
                  <a:tcPr marT="91425" marB="91425" marR="91425" marL="91425" anchor="ctr"/>
                </a:tc>
                <a:tc>
                  <a:txBody>
                    <a:bodyPr/>
                    <a:lstStyle/>
                    <a:p>
                      <a:pPr indent="0" lvl="0" marL="0" rtl="0" algn="ctr">
                        <a:spcBef>
                          <a:spcPts val="0"/>
                        </a:spcBef>
                        <a:spcAft>
                          <a:spcPts val="0"/>
                        </a:spcAft>
                        <a:buNone/>
                      </a:pPr>
                      <a:r>
                        <a:rPr lang="vi"/>
                        <a:t>học Raspberry Pi</a:t>
                      </a:r>
                      <a:endParaRPr/>
                    </a:p>
                  </a:txBody>
                  <a:tcPr marT="91425" marB="91425" marR="91425" marL="91425" anchor="ctr"/>
                </a:tc>
              </a:tr>
            </a:tbl>
          </a:graphicData>
        </a:graphic>
      </p:graphicFrame>
      <p:sp>
        <p:nvSpPr>
          <p:cNvPr id="207" name="Google Shape;207;p27"/>
          <p:cNvSpPr txBox="1"/>
          <p:nvPr>
            <p:ph idx="4294967295" type="body"/>
          </p:nvPr>
        </p:nvSpPr>
        <p:spPr>
          <a:xfrm>
            <a:off x="311700" y="1396650"/>
            <a:ext cx="5535600" cy="71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vi" sz="1800">
                <a:solidFill>
                  <a:schemeClr val="accent5"/>
                </a:solidFill>
              </a:rPr>
              <a:t>5.3   Mục tiêu phát triển cá nhân</a:t>
            </a:r>
            <a:endParaRPr b="1" sz="1800">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6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700"/>
              <a:t>Thành viên tham dự</a:t>
            </a:r>
            <a:endParaRPr sz="2700"/>
          </a:p>
        </p:txBody>
      </p:sp>
      <p:sp>
        <p:nvSpPr>
          <p:cNvPr id="72" name="Google Shape;72;p14"/>
          <p:cNvSpPr txBox="1"/>
          <p:nvPr>
            <p:ph idx="1" type="body"/>
          </p:nvPr>
        </p:nvSpPr>
        <p:spPr>
          <a:xfrm>
            <a:off x="4572000" y="557025"/>
            <a:ext cx="4215000" cy="18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100"/>
              <a:t>Buổi 1: </a:t>
            </a:r>
            <a:r>
              <a:rPr lang="vi" sz="2100"/>
              <a:t>Hằng, Tân, Ân, Huy, Bảo</a:t>
            </a:r>
            <a:endParaRPr sz="2100"/>
          </a:p>
          <a:p>
            <a:pPr indent="0" lvl="0" marL="0" rtl="0" algn="l">
              <a:spcBef>
                <a:spcPts val="1200"/>
              </a:spcBef>
              <a:spcAft>
                <a:spcPts val="1200"/>
              </a:spcAft>
              <a:buNone/>
            </a:pPr>
            <a:r>
              <a:rPr lang="vi" sz="2100"/>
              <a:t>Buổi 2: ?</a:t>
            </a:r>
            <a:endParaRPr sz="2100"/>
          </a:p>
        </p:txBody>
      </p:sp>
      <p:sp>
        <p:nvSpPr>
          <p:cNvPr id="73" name="Google Shape;73;p14"/>
          <p:cNvSpPr txBox="1"/>
          <p:nvPr>
            <p:ph type="title"/>
          </p:nvPr>
        </p:nvSpPr>
        <p:spPr>
          <a:xfrm>
            <a:off x="311725" y="2135475"/>
            <a:ext cx="3706500" cy="6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700"/>
              <a:t>umm ghi gì ở đây z?</a:t>
            </a:r>
            <a:endParaRPr sz="2700"/>
          </a:p>
        </p:txBody>
      </p:sp>
      <p:sp>
        <p:nvSpPr>
          <p:cNvPr id="74" name="Google Shape;74;p14"/>
          <p:cNvSpPr txBox="1"/>
          <p:nvPr>
            <p:ph idx="1" type="body"/>
          </p:nvPr>
        </p:nvSpPr>
        <p:spPr>
          <a:xfrm>
            <a:off x="4572000" y="2190400"/>
            <a:ext cx="4215000" cy="180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2100"/>
              <a:t>ai bik?????</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Nội dung</a:t>
            </a:r>
            <a:endParaRPr/>
          </a:p>
        </p:txBody>
      </p:sp>
      <p:sp>
        <p:nvSpPr>
          <p:cNvPr id="80" name="Google Shape;80;p15"/>
          <p:cNvSpPr txBox="1"/>
          <p:nvPr>
            <p:ph idx="1" type="body"/>
          </p:nvPr>
        </p:nvSpPr>
        <p:spPr>
          <a:xfrm>
            <a:off x="311700" y="1584225"/>
            <a:ext cx="3999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1. Thông tin của đội</a:t>
            </a:r>
            <a:endParaRPr/>
          </a:p>
        </p:txBody>
      </p:sp>
      <p:sp>
        <p:nvSpPr>
          <p:cNvPr id="81" name="Google Shape;81;p15"/>
          <p:cNvSpPr txBox="1"/>
          <p:nvPr>
            <p:ph idx="1" type="body"/>
          </p:nvPr>
        </p:nvSpPr>
        <p:spPr>
          <a:xfrm>
            <a:off x="311700" y="2013250"/>
            <a:ext cx="3999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2. Sơ lược về thể lệ và đề bài của MERC</a:t>
            </a:r>
            <a:endParaRPr/>
          </a:p>
        </p:txBody>
      </p:sp>
      <p:sp>
        <p:nvSpPr>
          <p:cNvPr id="82" name="Google Shape;82;p15"/>
          <p:cNvSpPr txBox="1"/>
          <p:nvPr>
            <p:ph idx="1" type="body"/>
          </p:nvPr>
        </p:nvSpPr>
        <p:spPr>
          <a:xfrm>
            <a:off x="311700" y="2443150"/>
            <a:ext cx="3999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3</a:t>
            </a:r>
            <a:r>
              <a:rPr lang="vi"/>
              <a:t>. Mục tiêu của nhóm khi tham gia thi đấu tại MERC 2023</a:t>
            </a:r>
            <a:endParaRPr/>
          </a:p>
        </p:txBody>
      </p:sp>
      <p:sp>
        <p:nvSpPr>
          <p:cNvPr id="83" name="Google Shape;83;p15"/>
          <p:cNvSpPr txBox="1"/>
          <p:nvPr>
            <p:ph idx="1" type="body"/>
          </p:nvPr>
        </p:nvSpPr>
        <p:spPr>
          <a:xfrm>
            <a:off x="311700" y="2989363"/>
            <a:ext cx="3999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4</a:t>
            </a:r>
            <a:r>
              <a:rPr lang="vi"/>
              <a:t>. Quy mô (scope) của project</a:t>
            </a:r>
            <a:endParaRPr/>
          </a:p>
        </p:txBody>
      </p:sp>
      <p:sp>
        <p:nvSpPr>
          <p:cNvPr id="84" name="Google Shape;84;p15"/>
          <p:cNvSpPr txBox="1"/>
          <p:nvPr>
            <p:ph idx="1" type="body"/>
          </p:nvPr>
        </p:nvSpPr>
        <p:spPr>
          <a:xfrm>
            <a:off x="4832425" y="1572650"/>
            <a:ext cx="3999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7</a:t>
            </a:r>
            <a:r>
              <a:rPr lang="vi"/>
              <a:t>. Vai trò của các thành viên</a:t>
            </a:r>
            <a:endParaRPr/>
          </a:p>
        </p:txBody>
      </p:sp>
      <p:sp>
        <p:nvSpPr>
          <p:cNvPr id="85" name="Google Shape;85;p15"/>
          <p:cNvSpPr txBox="1"/>
          <p:nvPr>
            <p:ph idx="1" type="body"/>
          </p:nvPr>
        </p:nvSpPr>
        <p:spPr>
          <a:xfrm>
            <a:off x="311700" y="4029438"/>
            <a:ext cx="3999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6</a:t>
            </a:r>
            <a:r>
              <a:rPr lang="vi"/>
              <a:t>. Các tài nguyên vật lý và trực tuyến đang có sẵn cho đội</a:t>
            </a:r>
            <a:endParaRPr/>
          </a:p>
        </p:txBody>
      </p:sp>
      <p:sp>
        <p:nvSpPr>
          <p:cNvPr id="86" name="Google Shape;86;p15"/>
          <p:cNvSpPr txBox="1"/>
          <p:nvPr>
            <p:ph idx="1" type="body"/>
          </p:nvPr>
        </p:nvSpPr>
        <p:spPr>
          <a:xfrm>
            <a:off x="311700" y="3405738"/>
            <a:ext cx="3999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5</a:t>
            </a:r>
            <a:r>
              <a:rPr lang="vi"/>
              <a:t>. Tài nguyên về con người (thời gian cho dự án, năng lực cá nhân, mục tiêu phát triển cá nhân)</a:t>
            </a:r>
            <a:endParaRPr/>
          </a:p>
        </p:txBody>
      </p:sp>
      <p:sp>
        <p:nvSpPr>
          <p:cNvPr id="87" name="Google Shape;87;p15"/>
          <p:cNvSpPr txBox="1"/>
          <p:nvPr>
            <p:ph idx="1" type="body"/>
          </p:nvPr>
        </p:nvSpPr>
        <p:spPr>
          <a:xfrm>
            <a:off x="4832425" y="2013250"/>
            <a:ext cx="3999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8</a:t>
            </a:r>
            <a:r>
              <a:rPr lang="vi"/>
              <a:t>. Chi phí đầu tư dự kiến &amp; vấn đề về quỹ chung</a:t>
            </a:r>
            <a:endParaRPr/>
          </a:p>
        </p:txBody>
      </p:sp>
      <p:sp>
        <p:nvSpPr>
          <p:cNvPr id="88" name="Google Shape;88;p15"/>
          <p:cNvSpPr txBox="1"/>
          <p:nvPr>
            <p:ph idx="1" type="body"/>
          </p:nvPr>
        </p:nvSpPr>
        <p:spPr>
          <a:xfrm>
            <a:off x="4832425" y="2443150"/>
            <a:ext cx="3999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9</a:t>
            </a:r>
            <a:r>
              <a:rPr lang="vi"/>
              <a:t>. Quy tắc công việc và trách nhiệm chung</a:t>
            </a:r>
            <a:endParaRPr/>
          </a:p>
        </p:txBody>
      </p:sp>
      <p:sp>
        <p:nvSpPr>
          <p:cNvPr id="89" name="Google Shape;89;p15"/>
          <p:cNvSpPr txBox="1"/>
          <p:nvPr>
            <p:ph idx="1" type="body"/>
          </p:nvPr>
        </p:nvSpPr>
        <p:spPr>
          <a:xfrm>
            <a:off x="4832425" y="3925763"/>
            <a:ext cx="3999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12</a:t>
            </a:r>
            <a:r>
              <a:rPr lang="vi"/>
              <a:t>. Đặt lịch hẹn ngày làm việc trong tuần</a:t>
            </a:r>
            <a:endParaRPr/>
          </a:p>
        </p:txBody>
      </p:sp>
      <p:sp>
        <p:nvSpPr>
          <p:cNvPr id="90" name="Google Shape;90;p15"/>
          <p:cNvSpPr txBox="1"/>
          <p:nvPr>
            <p:ph idx="1" type="body"/>
          </p:nvPr>
        </p:nvSpPr>
        <p:spPr>
          <a:xfrm>
            <a:off x="4832425" y="3509400"/>
            <a:ext cx="3999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11</a:t>
            </a:r>
            <a:r>
              <a:rPr lang="vi"/>
              <a:t>. Rủi ro có thể xảy ra</a:t>
            </a:r>
            <a:endParaRPr/>
          </a:p>
        </p:txBody>
      </p:sp>
      <p:sp>
        <p:nvSpPr>
          <p:cNvPr id="91" name="Google Shape;91;p15"/>
          <p:cNvSpPr txBox="1"/>
          <p:nvPr>
            <p:ph idx="1" type="body"/>
          </p:nvPr>
        </p:nvSpPr>
        <p:spPr>
          <a:xfrm>
            <a:off x="4832425" y="2885700"/>
            <a:ext cx="3999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10</a:t>
            </a:r>
            <a:r>
              <a:rPr lang="vi"/>
              <a:t>. Timeline tổng, các giai đoạn (phase) và cột mốc (milestone)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4111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1. Thông tin của đội</a:t>
            </a:r>
            <a:endParaRPr/>
          </a:p>
        </p:txBody>
      </p:sp>
      <p:pic>
        <p:nvPicPr>
          <p:cNvPr id="97" name="Google Shape;97;p16"/>
          <p:cNvPicPr preferRelativeResize="0"/>
          <p:nvPr/>
        </p:nvPicPr>
        <p:blipFill>
          <a:blip r:embed="rId3">
            <a:alphaModFix/>
          </a:blip>
          <a:stretch>
            <a:fillRect/>
          </a:stretch>
        </p:blipFill>
        <p:spPr>
          <a:xfrm>
            <a:off x="152400" y="1510000"/>
            <a:ext cx="8839204" cy="1061740"/>
          </a:xfrm>
          <a:prstGeom prst="rect">
            <a:avLst/>
          </a:prstGeom>
          <a:noFill/>
          <a:ln cap="flat" cmpd="sng" w="9525">
            <a:solidFill>
              <a:schemeClr val="dk2"/>
            </a:solidFill>
            <a:prstDash val="solid"/>
            <a:round/>
            <a:headEnd len="sm" w="sm" type="none"/>
            <a:tailEnd len="sm" w="sm" type="none"/>
          </a:ln>
        </p:spPr>
      </p:pic>
      <p:sp>
        <p:nvSpPr>
          <p:cNvPr id="98" name="Google Shape;98;p16"/>
          <p:cNvSpPr txBox="1"/>
          <p:nvPr/>
        </p:nvSpPr>
        <p:spPr>
          <a:xfrm>
            <a:off x="215125" y="2844450"/>
            <a:ext cx="798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Roboto"/>
                <a:ea typeface="Roboto"/>
                <a:cs typeface="Roboto"/>
                <a:sym typeface="Roboto"/>
              </a:rPr>
              <a:t>Link spreadsheet: </a:t>
            </a:r>
            <a:r>
              <a:rPr lang="vi" u="sng">
                <a:solidFill>
                  <a:schemeClr val="hlink"/>
                </a:solidFill>
                <a:latin typeface="Roboto"/>
                <a:ea typeface="Roboto"/>
                <a:cs typeface="Roboto"/>
                <a:sym typeface="Roboto"/>
                <a:hlinkClick r:id="rId4"/>
              </a:rPr>
              <a:t>Ở ĐÂY</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2. Sơ lược về thể lệ và đề bài của MERC 2023 </a:t>
            </a:r>
            <a:endParaRPr/>
          </a:p>
        </p:txBody>
      </p:sp>
      <p:sp>
        <p:nvSpPr>
          <p:cNvPr id="104" name="Google Shape;104;p17"/>
          <p:cNvSpPr txBox="1"/>
          <p:nvPr/>
        </p:nvSpPr>
        <p:spPr>
          <a:xfrm>
            <a:off x="311725" y="2014200"/>
            <a:ext cx="8520600" cy="253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300">
                <a:solidFill>
                  <a:schemeClr val="dk2"/>
                </a:solidFill>
                <a:latin typeface="Roboto"/>
                <a:ea typeface="Roboto"/>
                <a:cs typeface="Roboto"/>
                <a:sym typeface="Roboto"/>
              </a:rPr>
              <a:t>Điều khiển Robot chạy theo lộ trình, thực hiện nhiệm vụ do BTC đặt ra. </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vi" sz="1300">
                <a:solidFill>
                  <a:schemeClr val="dk2"/>
                </a:solidFill>
                <a:latin typeface="Roboto"/>
                <a:ea typeface="Roboto"/>
                <a:cs typeface="Roboto"/>
                <a:sym typeface="Roboto"/>
              </a:rPr>
              <a:t>Các đội đạt đủ các yêu cầu về </a:t>
            </a:r>
            <a:r>
              <a:rPr b="1" lang="vi" sz="1300">
                <a:solidFill>
                  <a:srgbClr val="FF9900"/>
                </a:solidFill>
                <a:latin typeface="Roboto"/>
                <a:ea typeface="Roboto"/>
                <a:cs typeface="Roboto"/>
                <a:sym typeface="Roboto"/>
              </a:rPr>
              <a:t>kích thước</a:t>
            </a:r>
            <a:r>
              <a:rPr lang="vi" sz="1300">
                <a:solidFill>
                  <a:schemeClr val="dk2"/>
                </a:solidFill>
                <a:latin typeface="Roboto"/>
                <a:ea typeface="Roboto"/>
                <a:cs typeface="Roboto"/>
                <a:sym typeface="Roboto"/>
              </a:rPr>
              <a:t>, </a:t>
            </a:r>
            <a:r>
              <a:rPr b="1" lang="vi" sz="1300">
                <a:solidFill>
                  <a:srgbClr val="76A5AF"/>
                </a:solidFill>
                <a:latin typeface="Roboto"/>
                <a:ea typeface="Roboto"/>
                <a:cs typeface="Roboto"/>
                <a:sym typeface="Roboto"/>
              </a:rPr>
              <a:t>khối lượng Robot</a:t>
            </a:r>
            <a:r>
              <a:rPr lang="vi" sz="1300">
                <a:solidFill>
                  <a:schemeClr val="dk2"/>
                </a:solidFill>
                <a:latin typeface="Roboto"/>
                <a:ea typeface="Roboto"/>
                <a:cs typeface="Roboto"/>
                <a:sym typeface="Roboto"/>
              </a:rPr>
              <a:t> và </a:t>
            </a:r>
            <a:r>
              <a:rPr b="1" lang="vi" sz="1300">
                <a:solidFill>
                  <a:srgbClr val="93C47D"/>
                </a:solidFill>
                <a:latin typeface="Roboto"/>
                <a:ea typeface="Roboto"/>
                <a:cs typeface="Roboto"/>
                <a:sym typeface="Roboto"/>
              </a:rPr>
              <a:t>nhiệm vụ thi đấu</a:t>
            </a:r>
            <a:r>
              <a:rPr lang="vi" sz="1300">
                <a:solidFill>
                  <a:schemeClr val="dk2"/>
                </a:solidFill>
                <a:latin typeface="Roboto"/>
                <a:ea typeface="Roboto"/>
                <a:cs typeface="Roboto"/>
                <a:sym typeface="Roboto"/>
              </a:rPr>
              <a:t> sẽ được bước vào vòng bảng và bốc thăm chia bảng thi đấu (tối đa 32 đội thi).</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vi" sz="1300">
                <a:solidFill>
                  <a:schemeClr val="dk2"/>
                </a:solidFill>
                <a:latin typeface="Roboto"/>
                <a:ea typeface="Roboto"/>
                <a:cs typeface="Roboto"/>
                <a:sym typeface="Roboto"/>
              </a:rPr>
              <a:t>Tất cả thành viên các đội sẽ được nhận Giấy chứng nhận Học thuật sau khi </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vi" sz="1300">
                <a:solidFill>
                  <a:schemeClr val="dk2"/>
                </a:solidFill>
                <a:latin typeface="Roboto"/>
                <a:ea typeface="Roboto"/>
                <a:cs typeface="Roboto"/>
                <a:sym typeface="Roboto"/>
              </a:rPr>
              <a:t>+ V</a:t>
            </a:r>
            <a:r>
              <a:rPr lang="vi" sz="1300">
                <a:solidFill>
                  <a:schemeClr val="dk2"/>
                </a:solidFill>
                <a:latin typeface="Roboto"/>
                <a:ea typeface="Roboto"/>
                <a:cs typeface="Roboto"/>
                <a:sym typeface="Roboto"/>
              </a:rPr>
              <a:t>ượt qua Vòng sơ loại</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vi" sz="1300">
                <a:solidFill>
                  <a:schemeClr val="dk2"/>
                </a:solidFill>
                <a:latin typeface="Roboto"/>
                <a:ea typeface="Roboto"/>
                <a:cs typeface="Roboto"/>
                <a:sym typeface="Roboto"/>
              </a:rPr>
              <a:t>+ Ít nhất 1 thành viên trong đội tham gia Workshop buổi 2.</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1200"/>
              </a:spcAft>
              <a:buNone/>
            </a:pPr>
            <a:r>
              <a:rPr lang="vi" sz="1300">
                <a:solidFill>
                  <a:schemeClr val="dk2"/>
                </a:solidFill>
                <a:latin typeface="Roboto"/>
                <a:ea typeface="Roboto"/>
                <a:cs typeface="Roboto"/>
                <a:sym typeface="Roboto"/>
              </a:rPr>
              <a:t>+ Tham gia thi đấu tại Vòng bảng.</a:t>
            </a:r>
            <a:endParaRPr sz="1300">
              <a:solidFill>
                <a:schemeClr val="dk2"/>
              </a:solidFill>
              <a:latin typeface="Roboto"/>
              <a:ea typeface="Roboto"/>
              <a:cs typeface="Roboto"/>
              <a:sym typeface="Roboto"/>
            </a:endParaRPr>
          </a:p>
        </p:txBody>
      </p:sp>
      <p:sp>
        <p:nvSpPr>
          <p:cNvPr id="105" name="Google Shape;105;p17"/>
          <p:cNvSpPr txBox="1"/>
          <p:nvPr/>
        </p:nvSpPr>
        <p:spPr>
          <a:xfrm>
            <a:off x="311725" y="1565400"/>
            <a:ext cx="83361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1700">
                <a:solidFill>
                  <a:schemeClr val="dk2"/>
                </a:solidFill>
                <a:latin typeface="Roboto"/>
                <a:ea typeface="Roboto"/>
                <a:cs typeface="Roboto"/>
                <a:sym typeface="Roboto"/>
              </a:rPr>
              <a:t>Vòng sơ loại (02/04/2023)</a:t>
            </a:r>
            <a:endParaRPr b="1" sz="1700">
              <a:solidFill>
                <a:schemeClr val="dk2"/>
              </a:solidFill>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a:t>Video mô tả sàn đấu và luật chơi từ BTC</a:t>
            </a:r>
            <a:endParaRPr/>
          </a:p>
        </p:txBody>
      </p:sp>
      <p:pic>
        <p:nvPicPr>
          <p:cNvPr id="111" name="Google Shape;111;p18" title="Thể lệ MERC 2023.mp4">
            <a:hlinkClick r:id="rId3"/>
          </p:cNvPr>
          <p:cNvPicPr preferRelativeResize="0"/>
          <p:nvPr/>
        </p:nvPicPr>
        <p:blipFill>
          <a:blip r:embed="rId4">
            <a:alphaModFix/>
          </a:blip>
          <a:stretch>
            <a:fillRect/>
          </a:stretch>
        </p:blipFill>
        <p:spPr>
          <a:xfrm>
            <a:off x="677313" y="0"/>
            <a:ext cx="7789376" cy="43815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25" y="500925"/>
            <a:ext cx="3127500" cy="18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3. Mục tiêu của nhóm khi tham gia thi đấu tại MERC 2023</a:t>
            </a:r>
            <a:endParaRPr/>
          </a:p>
        </p:txBody>
      </p:sp>
      <p:sp>
        <p:nvSpPr>
          <p:cNvPr id="117" name="Google Shape;117;p19"/>
          <p:cNvSpPr txBox="1"/>
          <p:nvPr>
            <p:ph idx="1" type="body"/>
          </p:nvPr>
        </p:nvSpPr>
        <p:spPr>
          <a:xfrm>
            <a:off x="3984875" y="285900"/>
            <a:ext cx="4914300" cy="56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vi" sz="1800">
                <a:solidFill>
                  <a:schemeClr val="accent5"/>
                </a:solidFill>
              </a:rPr>
              <a:t>Mục tiêu chính</a:t>
            </a:r>
            <a:r>
              <a:rPr b="1" lang="vi" sz="1800">
                <a:solidFill>
                  <a:schemeClr val="accent5"/>
                </a:solidFill>
              </a:rPr>
              <a:t>: Nâng tầm kinh nghiệm</a:t>
            </a:r>
            <a:endParaRPr b="1" sz="1800">
              <a:solidFill>
                <a:schemeClr val="accent5"/>
              </a:solidFill>
            </a:endParaRPr>
          </a:p>
        </p:txBody>
      </p:sp>
      <p:sp>
        <p:nvSpPr>
          <p:cNvPr id="118" name="Google Shape;118;p19"/>
          <p:cNvSpPr txBox="1"/>
          <p:nvPr/>
        </p:nvSpPr>
        <p:spPr>
          <a:xfrm>
            <a:off x="3984875" y="745125"/>
            <a:ext cx="4824600" cy="122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300">
                <a:solidFill>
                  <a:schemeClr val="dk2"/>
                </a:solidFill>
                <a:latin typeface="Roboto"/>
                <a:ea typeface="Roboto"/>
                <a:cs typeface="Roboto"/>
                <a:sym typeface="Roboto"/>
              </a:rPr>
              <a:t>Cần thực sự </a:t>
            </a:r>
            <a:r>
              <a:rPr b="1" lang="vi" sz="1300">
                <a:solidFill>
                  <a:schemeClr val="dk2"/>
                </a:solidFill>
                <a:latin typeface="Roboto"/>
                <a:ea typeface="Roboto"/>
                <a:cs typeface="Roboto"/>
                <a:sym typeface="Roboto"/>
              </a:rPr>
              <a:t>rút kinh nghiệm</a:t>
            </a:r>
            <a:r>
              <a:rPr lang="vi" sz="1300">
                <a:solidFill>
                  <a:schemeClr val="dk2"/>
                </a:solidFill>
                <a:latin typeface="Roboto"/>
                <a:ea typeface="Roboto"/>
                <a:cs typeface="Roboto"/>
                <a:sym typeface="Roboto"/>
              </a:rPr>
              <a:t> từ những sai sót trước đây → tránh lặp lại các lỗi cũ</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1200"/>
              </a:spcAft>
              <a:buNone/>
            </a:pPr>
            <a:r>
              <a:rPr lang="vi" sz="1300">
                <a:solidFill>
                  <a:schemeClr val="dk2"/>
                </a:solidFill>
                <a:latin typeface="Roboto"/>
                <a:ea typeface="Roboto"/>
                <a:cs typeface="Roboto"/>
                <a:sym typeface="Roboto"/>
              </a:rPr>
              <a:t>Cơ hội để </a:t>
            </a:r>
            <a:r>
              <a:rPr b="1" lang="vi" sz="1300">
                <a:solidFill>
                  <a:schemeClr val="dk2"/>
                </a:solidFill>
                <a:latin typeface="Roboto"/>
                <a:ea typeface="Roboto"/>
                <a:cs typeface="Roboto"/>
                <a:sym typeface="Roboto"/>
              </a:rPr>
              <a:t>trải nghiệm</a:t>
            </a:r>
            <a:r>
              <a:rPr lang="vi" sz="1300">
                <a:solidFill>
                  <a:schemeClr val="dk2"/>
                </a:solidFill>
                <a:latin typeface="Roboto"/>
                <a:ea typeface="Roboto"/>
                <a:cs typeface="Roboto"/>
                <a:sym typeface="Roboto"/>
              </a:rPr>
              <a:t> phương thức làm việc khác &amp; học hỏi công nghệ mới</a:t>
            </a:r>
            <a:endParaRPr sz="1300">
              <a:solidFill>
                <a:schemeClr val="dk2"/>
              </a:solidFill>
              <a:latin typeface="Roboto"/>
              <a:ea typeface="Roboto"/>
              <a:cs typeface="Roboto"/>
              <a:sym typeface="Roboto"/>
            </a:endParaRPr>
          </a:p>
        </p:txBody>
      </p:sp>
      <p:sp>
        <p:nvSpPr>
          <p:cNvPr id="119" name="Google Shape;119;p19"/>
          <p:cNvSpPr txBox="1"/>
          <p:nvPr>
            <p:ph idx="1" type="body"/>
          </p:nvPr>
        </p:nvSpPr>
        <p:spPr>
          <a:xfrm>
            <a:off x="3984875" y="2233425"/>
            <a:ext cx="4914300" cy="56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vi" sz="1800">
                <a:solidFill>
                  <a:schemeClr val="accent4"/>
                </a:solidFill>
              </a:rPr>
              <a:t>Mục tiêu phụ: Đạt giải thưởng</a:t>
            </a:r>
            <a:endParaRPr b="1" sz="1800">
              <a:solidFill>
                <a:schemeClr val="accent4"/>
              </a:solidFill>
            </a:endParaRPr>
          </a:p>
        </p:txBody>
      </p:sp>
      <p:sp>
        <p:nvSpPr>
          <p:cNvPr id="120" name="Google Shape;120;p19"/>
          <p:cNvSpPr txBox="1"/>
          <p:nvPr/>
        </p:nvSpPr>
        <p:spPr>
          <a:xfrm>
            <a:off x="330775" y="2330025"/>
            <a:ext cx="3089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rgbClr val="B7B7B7"/>
                </a:solidFill>
                <a:latin typeface="Roboto"/>
                <a:ea typeface="Roboto"/>
                <a:cs typeface="Roboto"/>
                <a:sym typeface="Roboto"/>
              </a:rPr>
              <a:t>Notes: </a:t>
            </a:r>
            <a:endParaRPr>
              <a:solidFill>
                <a:srgbClr val="B7B7B7"/>
              </a:solidFill>
              <a:latin typeface="Roboto"/>
              <a:ea typeface="Roboto"/>
              <a:cs typeface="Roboto"/>
              <a:sym typeface="Roboto"/>
            </a:endParaRPr>
          </a:p>
          <a:p>
            <a:pPr indent="0" lvl="0" marL="0" rtl="0" algn="l">
              <a:spcBef>
                <a:spcPts val="0"/>
              </a:spcBef>
              <a:spcAft>
                <a:spcPts val="0"/>
              </a:spcAft>
              <a:buNone/>
            </a:pPr>
            <a:r>
              <a:t/>
            </a:r>
            <a:endParaRPr>
              <a:solidFill>
                <a:srgbClr val="B7B7B7"/>
              </a:solidFill>
              <a:latin typeface="Roboto"/>
              <a:ea typeface="Roboto"/>
              <a:cs typeface="Roboto"/>
              <a:sym typeface="Roboto"/>
            </a:endParaRPr>
          </a:p>
          <a:p>
            <a:pPr indent="0" lvl="0" marL="0" rtl="0" algn="l">
              <a:spcBef>
                <a:spcPts val="0"/>
              </a:spcBef>
              <a:spcAft>
                <a:spcPts val="0"/>
              </a:spcAft>
              <a:buNone/>
            </a:pPr>
            <a:r>
              <a:rPr lang="vi">
                <a:solidFill>
                  <a:srgbClr val="B7B7B7"/>
                </a:solidFill>
                <a:latin typeface="Roboto"/>
                <a:ea typeface="Roboto"/>
                <a:cs typeface="Roboto"/>
                <a:sym typeface="Roboto"/>
              </a:rPr>
              <a:t>Mục tiêu chính là </a:t>
            </a:r>
            <a:r>
              <a:rPr b="1" lang="vi">
                <a:solidFill>
                  <a:srgbClr val="B7B7B7"/>
                </a:solidFill>
                <a:latin typeface="Roboto"/>
                <a:ea typeface="Roboto"/>
                <a:cs typeface="Roboto"/>
                <a:sym typeface="Roboto"/>
              </a:rPr>
              <a:t>yếu tố tạo áp lực</a:t>
            </a:r>
            <a:r>
              <a:rPr lang="vi">
                <a:solidFill>
                  <a:srgbClr val="B7B7B7"/>
                </a:solidFill>
                <a:latin typeface="Roboto"/>
                <a:ea typeface="Roboto"/>
                <a:cs typeface="Roboto"/>
                <a:sym typeface="Roboto"/>
              </a:rPr>
              <a:t> - nghĩa là chúng ta nhất định phải làm cho kỳ được, nếu không thì sẽ rất lãng phí thời gian, công sức.</a:t>
            </a:r>
            <a:endParaRPr>
              <a:solidFill>
                <a:srgbClr val="B7B7B7"/>
              </a:solidFill>
              <a:latin typeface="Roboto"/>
              <a:ea typeface="Roboto"/>
              <a:cs typeface="Roboto"/>
              <a:sym typeface="Roboto"/>
            </a:endParaRPr>
          </a:p>
          <a:p>
            <a:pPr indent="0" lvl="0" marL="0" rtl="0" algn="l">
              <a:spcBef>
                <a:spcPts val="0"/>
              </a:spcBef>
              <a:spcAft>
                <a:spcPts val="0"/>
              </a:spcAft>
              <a:buNone/>
            </a:pPr>
            <a:r>
              <a:t/>
            </a:r>
            <a:endParaRPr>
              <a:solidFill>
                <a:srgbClr val="B7B7B7"/>
              </a:solidFill>
              <a:latin typeface="Roboto"/>
              <a:ea typeface="Roboto"/>
              <a:cs typeface="Roboto"/>
              <a:sym typeface="Roboto"/>
            </a:endParaRPr>
          </a:p>
          <a:p>
            <a:pPr indent="0" lvl="0" marL="0" rtl="0" algn="l">
              <a:spcBef>
                <a:spcPts val="0"/>
              </a:spcBef>
              <a:spcAft>
                <a:spcPts val="0"/>
              </a:spcAft>
              <a:buNone/>
            </a:pPr>
            <a:r>
              <a:rPr lang="vi">
                <a:solidFill>
                  <a:srgbClr val="B7B7B7"/>
                </a:solidFill>
                <a:latin typeface="Roboto"/>
                <a:ea typeface="Roboto"/>
                <a:cs typeface="Roboto"/>
                <a:sym typeface="Roboto"/>
              </a:rPr>
              <a:t>Mục tiêu phụ là </a:t>
            </a:r>
            <a:r>
              <a:rPr b="1" lang="vi">
                <a:solidFill>
                  <a:srgbClr val="B7B7B7"/>
                </a:solidFill>
                <a:latin typeface="Roboto"/>
                <a:ea typeface="Roboto"/>
                <a:cs typeface="Roboto"/>
                <a:sym typeface="Roboto"/>
              </a:rPr>
              <a:t>yếu tố tạo động lực</a:t>
            </a:r>
            <a:r>
              <a:rPr lang="vi">
                <a:solidFill>
                  <a:srgbClr val="B7B7B7"/>
                </a:solidFill>
                <a:latin typeface="Roboto"/>
                <a:ea typeface="Roboto"/>
                <a:cs typeface="Roboto"/>
                <a:sym typeface="Roboto"/>
              </a:rPr>
              <a:t> - nghĩa là đạt được thì tốt, không được thì cũng không sao.</a:t>
            </a:r>
            <a:endParaRPr>
              <a:solidFill>
                <a:srgbClr val="B7B7B7"/>
              </a:solidFill>
              <a:latin typeface="Roboto"/>
              <a:ea typeface="Roboto"/>
              <a:cs typeface="Roboto"/>
              <a:sym typeface="Roboto"/>
            </a:endParaRPr>
          </a:p>
        </p:txBody>
      </p:sp>
      <p:sp>
        <p:nvSpPr>
          <p:cNvPr id="121" name="Google Shape;121;p19"/>
          <p:cNvSpPr txBox="1"/>
          <p:nvPr/>
        </p:nvSpPr>
        <p:spPr>
          <a:xfrm>
            <a:off x="4029725" y="2731425"/>
            <a:ext cx="4824600" cy="153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300">
                <a:solidFill>
                  <a:schemeClr val="dk2"/>
                </a:solidFill>
                <a:latin typeface="Roboto"/>
                <a:ea typeface="Roboto"/>
                <a:cs typeface="Roboto"/>
                <a:sym typeface="Roboto"/>
              </a:rPr>
              <a:t>Kỳ này có các giải:</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vi" sz="1300">
                <a:solidFill>
                  <a:schemeClr val="dk2"/>
                </a:solidFill>
                <a:latin typeface="Roboto"/>
                <a:ea typeface="Roboto"/>
                <a:cs typeface="Roboto"/>
                <a:sym typeface="Roboto"/>
              </a:rPr>
              <a:t>Giải nhất, nhì, ba</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vi" sz="1300">
                <a:solidFill>
                  <a:schemeClr val="dk2"/>
                </a:solidFill>
                <a:latin typeface="Roboto"/>
                <a:ea typeface="Roboto"/>
                <a:cs typeface="Roboto"/>
                <a:sym typeface="Roboto"/>
              </a:rPr>
              <a:t>Giải robot ấn tượng</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1200"/>
              </a:spcAft>
              <a:buNone/>
            </a:pPr>
            <a:r>
              <a:rPr lang="vi" sz="1300">
                <a:solidFill>
                  <a:schemeClr val="dk2"/>
                </a:solidFill>
                <a:latin typeface="Roboto"/>
                <a:ea typeface="Roboto"/>
                <a:cs typeface="Roboto"/>
                <a:sym typeface="Roboto"/>
              </a:rPr>
              <a:t>Giải bình chọn</a:t>
            </a:r>
            <a:endParaRPr sz="13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180425"/>
            <a:ext cx="8205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vi" sz="3900"/>
              <a:t>4. Quy mô (scope) của project</a:t>
            </a:r>
            <a:endParaRPr sz="3900"/>
          </a:p>
        </p:txBody>
      </p:sp>
      <p:sp>
        <p:nvSpPr>
          <p:cNvPr id="127" name="Google Shape;127;p20"/>
          <p:cNvSpPr txBox="1"/>
          <p:nvPr>
            <p:ph idx="1" type="body"/>
          </p:nvPr>
        </p:nvSpPr>
        <p:spPr>
          <a:xfrm>
            <a:off x="340050" y="1605325"/>
            <a:ext cx="8463900" cy="273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vi" sz="1500">
                <a:solidFill>
                  <a:srgbClr val="B7B7B7"/>
                </a:solidFill>
              </a:rPr>
              <a:t>Tính đến thời điểm hiện tại, nhóm phải vượt qua vòng sơ loại (02/04) mới tính tiếp được, nên chỉ cần đạt được các tiêu chí:</a:t>
            </a:r>
            <a:endParaRPr sz="1500">
              <a:solidFill>
                <a:srgbClr val="B7B7B7"/>
              </a:solidFill>
            </a:endParaRPr>
          </a:p>
          <a:p>
            <a:pPr indent="-323850" lvl="0" marL="457200" rtl="0" algn="l">
              <a:lnSpc>
                <a:spcPct val="150000"/>
              </a:lnSpc>
              <a:spcBef>
                <a:spcPts val="1200"/>
              </a:spcBef>
              <a:spcAft>
                <a:spcPts val="0"/>
              </a:spcAft>
              <a:buSzPts val="1500"/>
              <a:buChar char="❏"/>
            </a:pPr>
            <a:r>
              <a:rPr b="1" i="1" lang="vi" sz="1500"/>
              <a:t>MVP (Minimum Viable Product): sản phẩm chạy được, không có hoặc ít lỗi, hoàn toàn không xét về mặt thẩm mỹ</a:t>
            </a:r>
            <a:endParaRPr b="1" i="1" sz="1500"/>
          </a:p>
          <a:p>
            <a:pPr indent="-323850" lvl="0" marL="457200" rtl="0" algn="l">
              <a:lnSpc>
                <a:spcPct val="150000"/>
              </a:lnSpc>
              <a:spcBef>
                <a:spcPts val="0"/>
              </a:spcBef>
              <a:spcAft>
                <a:spcPts val="0"/>
              </a:spcAft>
              <a:buSzPts val="1500"/>
              <a:buChar char="❏"/>
            </a:pPr>
            <a:r>
              <a:rPr b="1" i="1" lang="vi" sz="1500"/>
              <a:t>Không vượt kích thước và khối lượng quy định</a:t>
            </a:r>
            <a:endParaRPr b="1" i="1" sz="1500"/>
          </a:p>
          <a:p>
            <a:pPr indent="-323850" lvl="0" marL="457200" rtl="0" algn="l">
              <a:lnSpc>
                <a:spcPct val="150000"/>
              </a:lnSpc>
              <a:spcBef>
                <a:spcPts val="0"/>
              </a:spcBef>
              <a:spcAft>
                <a:spcPts val="0"/>
              </a:spcAft>
              <a:buSzPts val="1500"/>
              <a:buChar char="❏"/>
            </a:pPr>
            <a:r>
              <a:rPr b="1" i="1" lang="vi" sz="1500"/>
              <a:t>Đạt đủ các tiêu chuẩn an toàn kỹ thuật</a:t>
            </a:r>
            <a:endParaRPr b="1" i="1" sz="1500"/>
          </a:p>
          <a:p>
            <a:pPr indent="-323850" lvl="0" marL="457200" rtl="0" algn="l">
              <a:lnSpc>
                <a:spcPct val="150000"/>
              </a:lnSpc>
              <a:spcBef>
                <a:spcPts val="0"/>
              </a:spcBef>
              <a:spcAft>
                <a:spcPts val="0"/>
              </a:spcAft>
              <a:buSzPts val="1500"/>
              <a:buChar char="❏"/>
            </a:pPr>
            <a:r>
              <a:rPr b="1" i="1" lang="vi" sz="1500"/>
              <a:t>Có tính kế thừa (nghĩa là chừa đủ chỗ để có thể update thêm nếu vượt qua vòng sơ loại)</a:t>
            </a:r>
            <a:endParaRPr b="1" i="1"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3826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900"/>
              <a:t>Nhiệm vụ 0.1: Nghiên cứu kỹ hơn về luật chơi</a:t>
            </a:r>
            <a:endParaRPr sz="2900"/>
          </a:p>
        </p:txBody>
      </p:sp>
      <p:sp>
        <p:nvSpPr>
          <p:cNvPr id="133" name="Google Shape;133;p21"/>
          <p:cNvSpPr txBox="1"/>
          <p:nvPr/>
        </p:nvSpPr>
        <p:spPr>
          <a:xfrm>
            <a:off x="367800" y="10941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Roboto"/>
                <a:ea typeface="Roboto"/>
                <a:cs typeface="Roboto"/>
                <a:sym typeface="Roboto"/>
              </a:rPr>
              <a:t>Có insights gì mới hok? Ghi vào đây hoặc nhắn vào group hoặc nhắn cho mình để mình bổ sung hộ nha</a:t>
            </a:r>
            <a:endParaRPr>
              <a:latin typeface="Roboto"/>
              <a:ea typeface="Roboto"/>
              <a:cs typeface="Roboto"/>
              <a:sym typeface="Roboto"/>
            </a:endParaRPr>
          </a:p>
        </p:txBody>
      </p:sp>
      <p:sp>
        <p:nvSpPr>
          <p:cNvPr id="134" name="Google Shape;134;p21"/>
          <p:cNvSpPr txBox="1"/>
          <p:nvPr/>
        </p:nvSpPr>
        <p:spPr>
          <a:xfrm>
            <a:off x="372200" y="163272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accent4"/>
                </a:solidFill>
                <a:latin typeface="Roboto"/>
                <a:ea typeface="Roboto"/>
                <a:cs typeface="Roboto"/>
                <a:sym typeface="Roboto"/>
              </a:rPr>
              <a:t>Có 1 tab lưu lại các câu hỏi - trả lời </a:t>
            </a:r>
            <a:r>
              <a:rPr lang="vi" u="sng">
                <a:solidFill>
                  <a:schemeClr val="hlink"/>
                </a:solidFill>
                <a:latin typeface="Roboto"/>
                <a:ea typeface="Roboto"/>
                <a:cs typeface="Roboto"/>
                <a:sym typeface="Roboto"/>
                <a:hlinkClick r:id="rId3"/>
              </a:rPr>
              <a:t>Ở ĐÂY</a:t>
            </a:r>
            <a:endParaRPr>
              <a:solidFill>
                <a:schemeClr val="accent4"/>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