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6" showSpecialPlsOnTitleSld="0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7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F30D6-4396-FC47-9B00-32F1EFF74BB7}" type="datetimeFigureOut">
              <a:rPr lang="en-US" smtClean="0"/>
              <a:t>8/21/16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931E8-A0C2-D544-95DD-D290F86AB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76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931E8-A0C2-D544-95DD-D290F86AB5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97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8C40-A663-D241-9A37-CD290E18C997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6A9F-C7D4-1A4F-AE27-968C7AF3C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8C40-A663-D241-9A37-CD290E18C997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6A9F-C7D4-1A4F-AE27-968C7AF3C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8C40-A663-D241-9A37-CD290E18C997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6A9F-C7D4-1A4F-AE27-968C7AF3C29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8C40-A663-D241-9A37-CD290E18C997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6A9F-C7D4-1A4F-AE27-968C7AF3C2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8C40-A663-D241-9A37-CD290E18C997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6A9F-C7D4-1A4F-AE27-968C7AF3C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8C40-A663-D241-9A37-CD290E18C997}" type="datetimeFigureOut">
              <a:rPr lang="en-US" smtClean="0"/>
              <a:t>8/21/16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6A9F-C7D4-1A4F-AE27-968C7AF3C2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8C40-A663-D241-9A37-CD290E18C997}" type="datetimeFigureOut">
              <a:rPr lang="en-US" smtClean="0"/>
              <a:t>8/21/16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6A9F-C7D4-1A4F-AE27-968C7AF3C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8C40-A663-D241-9A37-CD290E18C997}" type="datetimeFigureOut">
              <a:rPr lang="en-US" smtClean="0"/>
              <a:t>8/21/16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6A9F-C7D4-1A4F-AE27-968C7AF3C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8C40-A663-D241-9A37-CD290E18C997}" type="datetimeFigureOut">
              <a:rPr lang="en-US" smtClean="0"/>
              <a:t>8/21/16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6A9F-C7D4-1A4F-AE27-968C7AF3C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8C40-A663-D241-9A37-CD290E18C997}" type="datetimeFigureOut">
              <a:rPr lang="en-US" smtClean="0"/>
              <a:t>8/21/16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6A9F-C7D4-1A4F-AE27-968C7AF3C29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8C40-A663-D241-9A37-CD290E18C997}" type="datetimeFigureOut">
              <a:rPr lang="en-US" smtClean="0"/>
              <a:t>8/21/16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6A9F-C7D4-1A4F-AE27-968C7AF3C29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ECE8C40-A663-D241-9A37-CD290E18C997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4966A9F-C7D4-1A4F-AE27-968C7AF3C29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 ALIGNMENT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86332" y="4216237"/>
            <a:ext cx="2474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By Julius </a:t>
            </a:r>
            <a:r>
              <a:rPr lang="en-US" sz="2800" dirty="0" err="1" smtClean="0"/>
              <a:t>Higiro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35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Selecting a project.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Backtracking to identify the optimal alignment.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506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05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Domain</a:t>
            </a:r>
            <a:r>
              <a:rPr lang="en-US" dirty="0" smtClean="0"/>
              <a:t>: Biological Sciences.</a:t>
            </a:r>
          </a:p>
          <a:p>
            <a:r>
              <a:rPr lang="en-US" b="1" dirty="0" smtClean="0"/>
              <a:t>What is it?</a:t>
            </a:r>
            <a:r>
              <a:rPr lang="en-US" dirty="0" smtClean="0"/>
              <a:t> Technique that </a:t>
            </a:r>
            <a:r>
              <a:rPr lang="en-US" dirty="0"/>
              <a:t>is used to compare nucleotide sequences in DNA, RNA or amino acid sequences in proteins. </a:t>
            </a:r>
            <a:endParaRPr lang="en-US" dirty="0" smtClean="0"/>
          </a:p>
          <a:p>
            <a:r>
              <a:rPr lang="en-US" b="1" dirty="0" smtClean="0"/>
              <a:t>Purpose</a:t>
            </a:r>
            <a:r>
              <a:rPr lang="en-US" dirty="0" smtClean="0"/>
              <a:t>: </a:t>
            </a:r>
            <a:r>
              <a:rPr lang="en-US" dirty="0"/>
              <a:t>I</a:t>
            </a:r>
            <a:r>
              <a:rPr lang="en-US" dirty="0" smtClean="0"/>
              <a:t>dentification </a:t>
            </a:r>
            <a:r>
              <a:rPr lang="en-US" dirty="0"/>
              <a:t>of patterns and </a:t>
            </a:r>
            <a:r>
              <a:rPr lang="en-US" dirty="0" smtClean="0"/>
              <a:t>similarities in aligned sequences in order to discover ancestral and evolutionary relationships,</a:t>
            </a:r>
            <a:r>
              <a:rPr lang="en-US" dirty="0"/>
              <a:t> </a:t>
            </a:r>
            <a:r>
              <a:rPr lang="en-US" dirty="0" smtClean="0"/>
              <a:t>and to </a:t>
            </a:r>
            <a:r>
              <a:rPr lang="en-US" dirty="0"/>
              <a:t>understand the </a:t>
            </a:r>
            <a:r>
              <a:rPr lang="en-US" dirty="0" smtClean="0"/>
              <a:t>structure </a:t>
            </a:r>
            <a:r>
              <a:rPr lang="en-US" dirty="0"/>
              <a:t>and </a:t>
            </a:r>
            <a:r>
              <a:rPr lang="en-US" dirty="0" smtClean="0"/>
              <a:t>function </a:t>
            </a:r>
            <a:r>
              <a:rPr lang="en-US" dirty="0"/>
              <a:t>of different molecules.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ALIGNMENT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9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ALIGNMENT </a:t>
            </a:r>
            <a:br>
              <a:rPr lang="en-US" dirty="0" smtClean="0"/>
            </a:br>
            <a:r>
              <a:rPr lang="en-US" dirty="0" smtClean="0"/>
              <a:t>(XIAP Protein)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3" y="1611897"/>
            <a:ext cx="8221448" cy="408433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2109" y="5863660"/>
            <a:ext cx="5483567" cy="365123"/>
          </a:xfrm>
        </p:spPr>
        <p:txBody>
          <a:bodyPr/>
          <a:lstStyle/>
          <a:p>
            <a:r>
              <a:rPr lang="en-US" smtClean="0"/>
              <a:t>Image source: http://www.nature.com/gim/journal/v13/n3/fig_tab/gim9201146f2.html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6A9F-C7D4-1A4F-AE27-968C7AF3C2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64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657062"/>
            <a:ext cx="7408333" cy="3450696"/>
          </a:xfrm>
        </p:spPr>
        <p:txBody>
          <a:bodyPr>
            <a:normAutofit fontScale="62500" lnSpcReduction="20000"/>
          </a:bodyPr>
          <a:lstStyle/>
          <a:p>
            <a:r>
              <a:rPr lang="en-US" sz="3500" b="1" dirty="0" smtClean="0"/>
              <a:t>Needleman-Wunsch algorithm</a:t>
            </a:r>
            <a:r>
              <a:rPr lang="en-US" sz="3500" dirty="0" smtClean="0"/>
              <a:t>: a </a:t>
            </a:r>
            <a:r>
              <a:rPr lang="en-US" sz="3500" dirty="0"/>
              <a:t>dynamic programming algorithm that is used to generate the optimal sequence alignment for analysis when comparing two </a:t>
            </a:r>
            <a:r>
              <a:rPr lang="en-US" sz="3500" dirty="0" smtClean="0"/>
              <a:t>sequences of DNA or protein molecules. </a:t>
            </a:r>
          </a:p>
          <a:p>
            <a:pPr marL="0" indent="0">
              <a:buNone/>
            </a:pPr>
            <a:endParaRPr lang="en-US" sz="3500" dirty="0" smtClean="0"/>
          </a:p>
          <a:p>
            <a:r>
              <a:rPr lang="en-US" sz="3500" dirty="0" smtClean="0"/>
              <a:t>The algorithm was designed by Christian Wunsch and Saul Needleman in 1970 in order to find the </a:t>
            </a:r>
            <a:r>
              <a:rPr lang="en-US" sz="3500" dirty="0"/>
              <a:t>optimum alignment of </a:t>
            </a:r>
            <a:r>
              <a:rPr lang="en-US" sz="3500" dirty="0" smtClean="0"/>
              <a:t>two amino </a:t>
            </a:r>
            <a:r>
              <a:rPr lang="en-US" sz="3500" dirty="0"/>
              <a:t>acid </a:t>
            </a:r>
            <a:r>
              <a:rPr lang="en-US" sz="3500" dirty="0" smtClean="0"/>
              <a:t>sequences </a:t>
            </a:r>
            <a:r>
              <a:rPr lang="en-US" sz="3500" dirty="0" smtClean="0">
                <a:effectLst/>
              </a:rPr>
              <a:t>and it is a </a:t>
            </a:r>
            <a:r>
              <a:rPr lang="en-US" sz="3500" dirty="0" smtClean="0"/>
              <a:t>v</a:t>
            </a:r>
            <a:r>
              <a:rPr lang="en-US" sz="3500" dirty="0" smtClean="0">
                <a:effectLst/>
              </a:rPr>
              <a:t>ery popular algorithm </a:t>
            </a:r>
            <a:r>
              <a:rPr lang="en-US" sz="3500" dirty="0" smtClean="0"/>
              <a:t>that is utilized in</a:t>
            </a:r>
            <a:r>
              <a:rPr lang="en-US" sz="3500" dirty="0" smtClean="0">
                <a:effectLst/>
              </a:rPr>
              <a:t> bioinformatics. </a:t>
            </a:r>
            <a:endParaRPr lang="en-US" sz="35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ALIGNMENT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3638" y="5797438"/>
            <a:ext cx="3786691" cy="817852"/>
          </a:xfrm>
        </p:spPr>
        <p:txBody>
          <a:bodyPr/>
          <a:lstStyle/>
          <a:p>
            <a:r>
              <a:rPr lang="en-US" dirty="0" err="1" smtClean="0"/>
              <a:t>Likic</a:t>
            </a:r>
            <a:r>
              <a:rPr lang="en-US" dirty="0" smtClean="0"/>
              <a:t> V. (2008) The Needleman-</a:t>
            </a:r>
            <a:r>
              <a:rPr lang="en-US" dirty="0" err="1" smtClean="0"/>
              <a:t>Wunsch</a:t>
            </a:r>
            <a:r>
              <a:rPr lang="en-US" dirty="0" smtClean="0"/>
              <a:t> algorithm for sequence alignment. Lecture given at the 7th Melbourne Bioinformatics Course, Bi021 Molecular Science and Biotechnology Institute, University of Melbourne.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6A9F-C7D4-1A4F-AE27-968C7AF3C2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0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4889" b="4889"/>
          <a:stretch>
            <a:fillRect/>
          </a:stretch>
        </p:blipFill>
        <p:spPr>
          <a:xfrm>
            <a:off x="762873" y="3239984"/>
            <a:ext cx="7376984" cy="309319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10" y="1502851"/>
            <a:ext cx="4061762" cy="16489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4965" y="3539881"/>
            <a:ext cx="1223755" cy="1422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1613" y="1993452"/>
            <a:ext cx="3518244" cy="7938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884965" y="3193051"/>
            <a:ext cx="1350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SCORE:</a:t>
            </a:r>
            <a:endParaRPr lang="en-US" sz="20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023099" y="1958171"/>
            <a:ext cx="1800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+ match / unmatch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63699" y="2657442"/>
            <a:ext cx="1173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+ gap score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5339" y="1969443"/>
            <a:ext cx="1173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+ gap score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62459" y="2633432"/>
            <a:ext cx="1110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Max Score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013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5034" b="5034"/>
          <a:stretch>
            <a:fillRect/>
          </a:stretch>
        </p:blipFill>
        <p:spPr>
          <a:xfrm>
            <a:off x="757081" y="3205730"/>
            <a:ext cx="7427764" cy="311448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09" y="1376010"/>
            <a:ext cx="4427573" cy="17757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245" y="3239984"/>
            <a:ext cx="1223755" cy="1422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08102" y="1903619"/>
            <a:ext cx="2202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 match / unmatch</a:t>
            </a:r>
          </a:p>
        </p:txBody>
      </p:sp>
      <p:sp>
        <p:nvSpPr>
          <p:cNvPr id="9" name="Rectangle 8"/>
          <p:cNvSpPr/>
          <p:nvPr/>
        </p:nvSpPr>
        <p:spPr>
          <a:xfrm>
            <a:off x="3248383" y="1903618"/>
            <a:ext cx="1306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 gap score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55063" y="2644540"/>
            <a:ext cx="1306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 gap score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23958" y="2626899"/>
            <a:ext cx="12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Max Score</a:t>
            </a:r>
          </a:p>
        </p:txBody>
      </p:sp>
    </p:spTree>
    <p:extLst>
      <p:ext uri="{BB962C8B-B14F-4D97-AF65-F5344CB8AC3E}">
        <p14:creationId xmlns:p14="http://schemas.microsoft.com/office/powerpoint/2010/main" val="2461802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ALIGNMENT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6634" b="6634"/>
          <a:stretch>
            <a:fillRect/>
          </a:stretch>
        </p:blipFill>
        <p:spPr>
          <a:xfrm>
            <a:off x="457202" y="2804941"/>
            <a:ext cx="7533600" cy="347531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25" y="1982466"/>
            <a:ext cx="2193854" cy="75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09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Needleman</a:t>
            </a:r>
            <a:r>
              <a:rPr lang="en-US" dirty="0"/>
              <a:t>-Wunsch algorithm </a:t>
            </a:r>
            <a:r>
              <a:rPr lang="en-US" dirty="0" smtClean="0"/>
              <a:t>solves </a:t>
            </a:r>
            <a:r>
              <a:rPr lang="en-US" dirty="0"/>
              <a:t>a combinatorial problem </a:t>
            </a:r>
            <a:r>
              <a:rPr lang="en-US" dirty="0" smtClean="0"/>
              <a:t>with goal of </a:t>
            </a:r>
            <a:r>
              <a:rPr lang="en-US" dirty="0"/>
              <a:t>optimization and ASP is suitable for solving combinatorial search problems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Multiple optimal alignment sequences can be generated when using the algorithm.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ASP?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42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35" b="5587"/>
          <a:stretch/>
        </p:blipFill>
        <p:spPr>
          <a:xfrm>
            <a:off x="872067" y="1940527"/>
            <a:ext cx="7408333" cy="471487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 ENCODING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16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157</TotalTime>
  <Words>280</Words>
  <Application>Microsoft Macintosh PowerPoint</Application>
  <PresentationFormat>On-screen Show (4:3)</PresentationFormat>
  <Paragraphs>38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Waveform</vt:lpstr>
      <vt:lpstr>SEQUENCE ALIGNMENT</vt:lpstr>
      <vt:lpstr>SEQUENCE ALIGNMENT</vt:lpstr>
      <vt:lpstr>SEQUENCE ALIGNMENT  (XIAP Protein)</vt:lpstr>
      <vt:lpstr>SEQUENCE ALIGNMENT</vt:lpstr>
      <vt:lpstr>SEQUENCE ALIGNMENT</vt:lpstr>
      <vt:lpstr>SEQUENCE ALIGNMENT</vt:lpstr>
      <vt:lpstr>SEQUENCE ALIGNMENT</vt:lpstr>
      <vt:lpstr>WHY ASP?</vt:lpstr>
      <vt:lpstr>ASP ENCODING</vt:lpstr>
      <vt:lpstr>CHALLENGES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ALIGNMENT</dc:title>
  <dc:creator>Julius</dc:creator>
  <cp:lastModifiedBy>Julius</cp:lastModifiedBy>
  <cp:revision>30</cp:revision>
  <dcterms:created xsi:type="dcterms:W3CDTF">2015-11-30T01:52:16Z</dcterms:created>
  <dcterms:modified xsi:type="dcterms:W3CDTF">2016-08-22T00:40:15Z</dcterms:modified>
</cp:coreProperties>
</file>