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60" r:id="rId7"/>
    <p:sldId id="264" r:id="rId8"/>
    <p:sldId id="265" r:id="rId9"/>
    <p:sldId id="266" r:id="rId10"/>
    <p:sldId id="261" r:id="rId11"/>
    <p:sldId id="262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63" r:id="rId26"/>
    <p:sldId id="280" r:id="rId27"/>
    <p:sldId id="281" r:id="rId28"/>
    <p:sldId id="282" r:id="rId29"/>
    <p:sldId id="283" r:id="rId30"/>
    <p:sldId id="285" r:id="rId31"/>
    <p:sldId id="286" r:id="rId32"/>
    <p:sldId id="284" r:id="rId33"/>
    <p:sldId id="287" r:id="rId3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30269CC2-8DD6-4402-82F3-18F164A732FF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</a:rPr>
            <a:t>Problem Framing</a:t>
          </a:r>
        </a:p>
      </dgm:t>
    </dgm:pt>
    <dgm:pt modelId="{4A8A3B18-A3DE-475C-8BF1-FB4B84DDA43B}" type="parTrans" cxnId="{813C1BD6-5A4A-43F4-8BF7-0645F72381A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2DAA2C1D-14F6-4BCA-B047-0B53ADD46F43}" type="sibTrans" cxnId="{813C1BD6-5A4A-43F4-8BF7-0645F72381A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2B87ECDB-C552-42F6-9B52-6548A18B206B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</a:rPr>
            <a:t>Hypotheses</a:t>
          </a:r>
        </a:p>
      </dgm:t>
    </dgm:pt>
    <dgm:pt modelId="{0DC560D9-C62C-41BA-8D68-CB78933BFF0C}" type="parTrans" cxnId="{91AFA996-5E3B-401C-B400-E70DBD4A4AB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80EFB54F-1AC8-40D9-981D-4C85160A5799}" type="sibTrans" cxnId="{91AFA996-5E3B-401C-B400-E70DBD4A4AB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419DF63C-9792-4EF5-9125-1EEF4D07C33F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</a:rPr>
            <a:t>Hypotheses Results </a:t>
          </a:r>
        </a:p>
      </dgm:t>
    </dgm:pt>
    <dgm:pt modelId="{2B95E8EF-82FE-4F54-970D-D55C9AD8EC00}" type="parTrans" cxnId="{024B121E-3EE5-42C9-97D1-5E0D27C29DC3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EA8773AB-BB82-4BF6-944E-80CD2086CE93}" type="sibTrans" cxnId="{024B121E-3EE5-42C9-97D1-5E0D27C29DC3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1B1E513F-BEB7-483A-8F12-A8210AEF19E9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</a:rPr>
            <a:t>Prediction Models</a:t>
          </a:r>
        </a:p>
      </dgm:t>
    </dgm:pt>
    <dgm:pt modelId="{DB284026-3063-4705-B72C-ADE04469BE6D}" type="parTrans" cxnId="{9CD469EF-CF99-411A-B4B3-5B2C59AF684C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D99C9B80-BA48-46B7-8B67-372E2AFD9E86}" type="sibTrans" cxnId="{9CD469EF-CF99-411A-B4B3-5B2C59AF684C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4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4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4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4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4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4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4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2483"/>
          <a:ext cx="6791323" cy="1258927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80825" y="285742"/>
          <a:ext cx="692410" cy="692410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454061" y="248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>
              <a:solidFill>
                <a:schemeClr val="bg1"/>
              </a:solidFill>
            </a:rPr>
            <a:t>Problem Framing</a:t>
          </a:r>
        </a:p>
      </dsp:txBody>
      <dsp:txXfrm>
        <a:off x="1454061" y="2483"/>
        <a:ext cx="5337261" cy="1258927"/>
      </dsp:txXfrm>
    </dsp:sp>
    <dsp:sp modelId="{FA3369E0-5B38-4FDD-A9F5-22B9810A03F7}">
      <dsp:nvSpPr>
        <dsp:cNvPr id="0" name=""/>
        <dsp:cNvSpPr/>
      </dsp:nvSpPr>
      <dsp:spPr>
        <a:xfrm>
          <a:off x="0" y="157614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80825" y="1859402"/>
          <a:ext cx="692410" cy="692410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454061" y="157614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>
              <a:solidFill>
                <a:schemeClr val="bg1"/>
              </a:solidFill>
            </a:rPr>
            <a:t>Hypotheses</a:t>
          </a:r>
        </a:p>
      </dsp:txBody>
      <dsp:txXfrm>
        <a:off x="1454061" y="1576143"/>
        <a:ext cx="5337261" cy="1258927"/>
      </dsp:txXfrm>
    </dsp:sp>
    <dsp:sp modelId="{DB8ABDAA-976A-4A84-A3C3-277080E19DCA}">
      <dsp:nvSpPr>
        <dsp:cNvPr id="0" name=""/>
        <dsp:cNvSpPr/>
      </dsp:nvSpPr>
      <dsp:spPr>
        <a:xfrm>
          <a:off x="0" y="314980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80825" y="3433062"/>
          <a:ext cx="692410" cy="692410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454061" y="314980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>
              <a:solidFill>
                <a:schemeClr val="bg1"/>
              </a:solidFill>
            </a:rPr>
            <a:t>Hypotheses Results </a:t>
          </a:r>
        </a:p>
      </dsp:txBody>
      <dsp:txXfrm>
        <a:off x="1454061" y="3149803"/>
        <a:ext cx="5337261" cy="1258927"/>
      </dsp:txXfrm>
    </dsp:sp>
    <dsp:sp modelId="{C2FCE80A-DCA0-4D7F-8F72-19CB2337E588}">
      <dsp:nvSpPr>
        <dsp:cNvPr id="0" name=""/>
        <dsp:cNvSpPr/>
      </dsp:nvSpPr>
      <dsp:spPr>
        <a:xfrm>
          <a:off x="0" y="472346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80825" y="5006721"/>
          <a:ext cx="692410" cy="692410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454061" y="472346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>
              <a:solidFill>
                <a:schemeClr val="bg1"/>
              </a:solidFill>
            </a:rPr>
            <a:t>Prediction Models</a:t>
          </a:r>
        </a:p>
      </dsp:txBody>
      <dsp:txXfrm>
        <a:off x="1454061" y="4723463"/>
        <a:ext cx="5337261" cy="1258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 Lista Sólida vertical de Ícones "/>
  <dgm:desc val="Use para mostrar uma série de recursos visuais de cima para baixo com texto de Nível 1 ou de Nível 1 e Nível 2 de agrupados em uma forma. Funciona melhor com ícones ou imagens pequenas com descrições mais longas. 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90CE022-1C7C-844D-626D-4314A9D54C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1F0510-8B94-7CAB-E8B1-7F54840FA4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2FE3-A257-443E-9930-5054F1D50CE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EBC185-D6B0-E28E-E509-0FCC5DCA4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3C37A8-8751-5E27-9AE5-49F9813101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26C21-5028-4160-8A3C-41FD5555C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35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A798B7E-6604-4F74-86DB-B30627D56244}" type="datetimeFigureOut">
              <a:rPr lang="pt-BR" noProof="0" smtClean="0"/>
              <a:t>13/06/2022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3F28A1F-3E69-47E5-AE93-E7F2155A242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37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77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6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16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09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335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74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6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181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78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1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799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074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99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75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2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38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35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642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292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362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32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07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95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46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1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4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9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4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lang="pt-BR" sz="7200" spc="-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lang="pt-BR" sz="7200" spc="-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400" i="1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 noProof="0"/>
              <a:t>Insira Sua Foto Aqui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300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Amplo Conteúdo 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301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pt-BR" sz="4000"/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400" i="1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 noProof="0"/>
              <a:t>Insira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 noProof="0"/>
              <a:t>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pt-BR" sz="5200" b="0" spc="-150" dirty="0"/>
            </a:lvl1pPr>
          </a:lstStyle>
          <a:p>
            <a:pPr lvl="0" algn="r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lang="pt-BR" sz="5200" spc="-15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- Horizontal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1076"/>
            <a:ext cx="3440502" cy="2680322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lang="pt-BR"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PÁGINA </a:t>
            </a:r>
            <a:fld id="{4A9B5881-4007-4345-955A-79C2656F0C4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lang="pt-BR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Mentoring Project</a:t>
            </a:r>
          </a:p>
        </p:txBody>
      </p:sp>
      <p:pic>
        <p:nvPicPr>
          <p:cNvPr id="29" name="Espaço Reservado para Imagem 28" descr="Jovem estudante desenhando em um quadro branco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2000" y="4611900"/>
            <a:ext cx="4680000" cy="126638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ENEM Grade </a:t>
            </a:r>
            <a:r>
              <a:rPr lang="en-US" dirty="0"/>
              <a:t>Prediction</a:t>
            </a:r>
            <a:r>
              <a:rPr lang="pt-BR" dirty="0"/>
              <a:t> – </a:t>
            </a:r>
            <a:r>
              <a:rPr lang="pt-BR" dirty="0" err="1"/>
              <a:t>Hypotheses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Model</a:t>
            </a:r>
          </a:p>
          <a:p>
            <a:pPr algn="ctr" rtl="0"/>
            <a:r>
              <a:rPr lang="pt-BR" dirty="0"/>
              <a:t>Mentor: Carlos Eduardo Mello</a:t>
            </a:r>
          </a:p>
          <a:p>
            <a:pPr algn="ctr" rtl="0"/>
            <a:r>
              <a:rPr lang="pt-BR" dirty="0" err="1"/>
              <a:t>Mentee</a:t>
            </a:r>
            <a:r>
              <a:rPr lang="pt-BR" dirty="0"/>
              <a:t>: Higor de Faria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1 (Essay)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3C4867-C03D-6DE2-875D-9E9BDBEF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988"/>
            <a:ext cx="10515600" cy="42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2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DD52EF0-1F5D-55FE-B32A-C1319259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6962"/>
            <a:ext cx="10515600" cy="360000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en-US" noProof="1"/>
              <a:t>Obs.: Similar graphs occurred for all other subjects</a:t>
            </a:r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2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3586E3-21A2-C169-4D0E-250454D7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90" y="1584144"/>
            <a:ext cx="6472020" cy="41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1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DD52EF0-1F5D-55FE-B32A-C1319259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6962"/>
            <a:ext cx="10515600" cy="360000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en-US" noProof="1"/>
              <a:t>Obs.: Similar graphs occurred for all other subjects</a:t>
            </a:r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3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C3C440-DAE5-D920-46D2-29137F9A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3152"/>
            <a:ext cx="10515600" cy="4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DD52EF0-1F5D-55FE-B32A-C1319259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6962"/>
            <a:ext cx="10515600" cy="360000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en-US" noProof="1"/>
              <a:t>Obs.: Similar graphs occurred for all other subjects</a:t>
            </a:r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4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B8FEEE-9BFD-C116-2384-D080B614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3378"/>
            <a:ext cx="10515600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5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DD52EF0-1F5D-55FE-B32A-C1319259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6962"/>
            <a:ext cx="10515600" cy="360000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en-US" noProof="1"/>
              <a:t>Obs.: Similar graphs occurred for all other subjects</a:t>
            </a:r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5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31E324-B46A-EB24-F221-D8092E8F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3378"/>
            <a:ext cx="10515601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3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6 Math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1EAEA5-C991-E74E-BA7C-BFA8FD6A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1962"/>
            <a:ext cx="10515600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9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16</a:t>
            </a:fld>
            <a:endParaRPr lang="pt-BR" dirty="0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6 Languages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4F5BA6E-7440-CAA9-C08B-7F7350B9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8652"/>
            <a:ext cx="10515600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9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17</a:t>
            </a:fld>
            <a:endParaRPr lang="pt-BR" dirty="0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6 Human Sci.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2594D6-3F48-29A1-BD2B-2D4BA307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8333"/>
            <a:ext cx="10515600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4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18</a:t>
            </a:fld>
            <a:endParaRPr lang="pt-BR" dirty="0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6 Nature Sci.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CB90A98-7519-7955-F00B-EB64FF99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2837"/>
            <a:ext cx="10515600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1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19</a:t>
            </a:fld>
            <a:endParaRPr lang="pt-BR" dirty="0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6 Essay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2E0F4D-E548-2CFA-9CAD-80AFA939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2168"/>
            <a:ext cx="10515600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30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>
            <a:defPPr>
              <a:defRPr lang="pt-BR"/>
            </a:defPPr>
          </a:lstStyle>
          <a:p>
            <a:pPr algn="r" rtl="0"/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graphicFrame>
        <p:nvGraphicFramePr>
          <p:cNvPr id="10" name="Espaço Reservado para Conteúdo 2" descr="Espaço Reservado para Conteúdo de Lista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75385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dgm="http://schemas.openxmlformats.org/drawingml/2006/diagram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20</a:t>
            </a:fld>
            <a:endParaRPr lang="pt-BR" dirty="0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7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9A0900E-7D51-B910-2737-69DFD7B1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1962"/>
            <a:ext cx="10515600" cy="4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BCC6090-7C57-BD8D-E9C4-5D59FC75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1565"/>
            <a:ext cx="10515600" cy="360000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en-US" noProof="1"/>
              <a:t>Obs.: Similar graphs occurred for all other subjects with different gaps between student types</a:t>
            </a:r>
          </a:p>
        </p:txBody>
      </p:sp>
    </p:spTree>
    <p:extLst>
      <p:ext uri="{BB962C8B-B14F-4D97-AF65-F5344CB8AC3E}">
        <p14:creationId xmlns:p14="http://schemas.microsoft.com/office/powerpoint/2010/main" val="91660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21</a:t>
            </a:fld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DD52EF0-1F5D-55FE-B32A-C1319259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638"/>
            <a:ext cx="10515600" cy="4501927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en-US" noProof="1"/>
              <a:t>Why is essay so different (more uniform throughout grades) than other subjects when regions are compared?</a:t>
            </a:r>
          </a:p>
          <a:p>
            <a:pPr rtl="0"/>
            <a:r>
              <a:rPr lang="en-US" noProof="1"/>
              <a:t>Public school students present close percentage values in all grade categories apart from high grades</a:t>
            </a:r>
          </a:p>
          <a:p>
            <a:pPr rtl="0"/>
            <a:r>
              <a:rPr lang="en-US" noProof="1"/>
              <a:t>Average grades is a transition category in most hypotheses</a:t>
            </a:r>
          </a:p>
          <a:p>
            <a:pPr lvl="1"/>
            <a:r>
              <a:rPr lang="en-US" noProof="1"/>
              <a:t>Student groups percentages converge (are these features poor at predicting grades in this category?)</a:t>
            </a:r>
          </a:p>
          <a:p>
            <a:r>
              <a:rPr lang="en-US" noProof="1"/>
              <a:t>Income ranges discrepancies:</a:t>
            </a:r>
          </a:p>
          <a:p>
            <a:pPr lvl="1"/>
            <a:r>
              <a:rPr lang="en-US" noProof="1"/>
              <a:t>Low-income percentages vary little throughout grades (should it be even more detailed/divided?)</a:t>
            </a:r>
          </a:p>
          <a:p>
            <a:r>
              <a:rPr lang="en-US" noProof="1"/>
              <a:t>Income, parents' level of education and internet access are key for a high performing student</a:t>
            </a:r>
          </a:p>
          <a:p>
            <a:r>
              <a:rPr lang="en-US" noProof="1"/>
              <a:t>The Hypothesis 6 (Age range) provided ambiguous results:</a:t>
            </a:r>
          </a:p>
          <a:p>
            <a:pPr lvl="1"/>
            <a:r>
              <a:rPr lang="en-US" noProof="1"/>
              <a:t>For some subjects there was a clear age range where grades were better, for others the gaps were smaller</a:t>
            </a:r>
          </a:p>
          <a:p>
            <a:r>
              <a:rPr lang="en-US" noProof="1"/>
              <a:t>Hypothesis 7 presents small gaps and little differences between grade categories (close percentages)</a:t>
            </a:r>
          </a:p>
          <a:p>
            <a:endParaRPr lang="en-US" noProof="1"/>
          </a:p>
          <a:p>
            <a:pPr rtl="0"/>
            <a:endParaRPr lang="en-US" noProof="1"/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Overall Observations </a:t>
            </a:r>
          </a:p>
        </p:txBody>
      </p:sp>
    </p:spTree>
    <p:extLst>
      <p:ext uri="{BB962C8B-B14F-4D97-AF65-F5344CB8AC3E}">
        <p14:creationId xmlns:p14="http://schemas.microsoft.com/office/powerpoint/2010/main" val="53376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</a:t>
            </a:r>
            <a:r>
              <a:rPr lang="en-US"/>
              <a:t>- Strategy</a:t>
            </a:r>
            <a:endParaRPr lang="en-US" dirty="0"/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21CFB257-76E6-4120-9E26-B0A0D536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502"/>
            <a:ext cx="10515600" cy="4777274"/>
          </a:xfrm>
        </p:spPr>
        <p:txBody>
          <a:bodyPr>
            <a:normAutofit/>
          </a:bodyPr>
          <a:lstStyle/>
          <a:p>
            <a:r>
              <a:rPr lang="en-US" dirty="0"/>
              <a:t>Model: </a:t>
            </a:r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r>
              <a:rPr lang="en-US" dirty="0"/>
              <a:t>Creation of benchmark model (Model 0): </a:t>
            </a:r>
          </a:p>
          <a:p>
            <a:pPr lvl="1"/>
            <a:r>
              <a:rPr lang="en-US" dirty="0"/>
              <a:t>All possible features (91 features)</a:t>
            </a:r>
          </a:p>
          <a:p>
            <a:pPr lvl="1"/>
            <a:r>
              <a:rPr lang="en-US" dirty="0"/>
              <a:t>Feature importance analysis</a:t>
            </a:r>
          </a:p>
          <a:p>
            <a:pPr lvl="1"/>
            <a:r>
              <a:rPr lang="en-US" dirty="0"/>
              <a:t>Reveal of important features ignored in hypothesis</a:t>
            </a:r>
          </a:p>
          <a:p>
            <a:r>
              <a:rPr lang="en-US" dirty="0"/>
              <a:t>Model merging best features from hypotheses and feature importance analysis (Model 1)</a:t>
            </a:r>
          </a:p>
          <a:p>
            <a:r>
              <a:rPr lang="en-US" dirty="0"/>
              <a:t>Model using only features from hypotheses (Model 1.1):</a:t>
            </a:r>
          </a:p>
          <a:p>
            <a:pPr lvl="1"/>
            <a:r>
              <a:rPr lang="en-US" dirty="0"/>
              <a:t>Check of high-level hypothesis</a:t>
            </a:r>
          </a:p>
          <a:p>
            <a:r>
              <a:rPr lang="en-US" dirty="0"/>
              <a:t>Feature engineering:</a:t>
            </a:r>
          </a:p>
          <a:p>
            <a:pPr lvl="1"/>
            <a:r>
              <a:rPr lang="en-US" dirty="0"/>
              <a:t>NU_IDADE: Grouping up in ranges</a:t>
            </a:r>
          </a:p>
          <a:p>
            <a:pPr lvl="1"/>
            <a:r>
              <a:rPr lang="en-US" dirty="0"/>
              <a:t>TP_SEXO: Letter characters to integers</a:t>
            </a:r>
          </a:p>
          <a:p>
            <a:pPr lvl="1"/>
            <a:r>
              <a:rPr lang="en-US" dirty="0"/>
              <a:t>TP_ANO_CONCLUIU: Grouping up in ranges</a:t>
            </a:r>
          </a:p>
          <a:p>
            <a:pPr lvl="1"/>
            <a:r>
              <a:rPr lang="en-US" dirty="0"/>
              <a:t>CO_UF_PROVA: Grouping up states into regions</a:t>
            </a:r>
          </a:p>
          <a:p>
            <a:pPr lvl="1"/>
            <a:r>
              <a:rPr lang="en-US" dirty="0"/>
              <a:t>Q001 to Q025: Grouping up / categorical variables into numeric</a:t>
            </a:r>
          </a:p>
          <a:p>
            <a:endParaRPr lang="en-US" dirty="0"/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Model 0 Feature Importance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23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F22C085-6AC6-12F7-7A86-D3EB4204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83" y="1564334"/>
            <a:ext cx="1004403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F.I. Observations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24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1" name="Espaço Reservado para Conteúdo 23">
            <a:extLst>
              <a:ext uri="{FF2B5EF4-FFF2-40B4-BE49-F238E27FC236}">
                <a16:creationId xmlns:a16="http://schemas.microsoft.com/office/drawing/2014/main" id="{A8D0471F-DDAF-9C19-84F1-EC4767B1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502"/>
            <a:ext cx="10515600" cy="4777274"/>
          </a:xfrm>
        </p:spPr>
        <p:txBody>
          <a:bodyPr>
            <a:normAutofit/>
          </a:bodyPr>
          <a:lstStyle/>
          <a:p>
            <a:r>
              <a:rPr lang="en-US" dirty="0"/>
              <a:t>TP_ANO_CONCLUIU (High school conclusion year) ranked very high:</a:t>
            </a:r>
          </a:p>
          <a:p>
            <a:pPr lvl="1"/>
            <a:r>
              <a:rPr lang="en-US" dirty="0"/>
              <a:t>Finer feature for the effects caused by age of students</a:t>
            </a:r>
          </a:p>
          <a:p>
            <a:r>
              <a:rPr lang="en-US" dirty="0"/>
              <a:t>Q024 (No. of computers):</a:t>
            </a:r>
          </a:p>
          <a:p>
            <a:pPr lvl="1"/>
            <a:r>
              <a:rPr lang="en-US" dirty="0"/>
              <a:t>Encompasses internet access and will replace it, as well as portraying social-economic differences</a:t>
            </a:r>
          </a:p>
          <a:p>
            <a:r>
              <a:rPr lang="en-US" dirty="0"/>
              <a:t>Q002 more important than Q001:</a:t>
            </a:r>
          </a:p>
          <a:p>
            <a:pPr lvl="1"/>
            <a:r>
              <a:rPr lang="en-US" dirty="0"/>
              <a:t>In Brazil, mothers usually are more present as a parent</a:t>
            </a:r>
          </a:p>
          <a:p>
            <a:r>
              <a:rPr lang="en-US" dirty="0"/>
              <a:t>TP_COR_RACA ranking high:</a:t>
            </a:r>
          </a:p>
          <a:p>
            <a:pPr lvl="1"/>
            <a:r>
              <a:rPr lang="en-US" dirty="0"/>
              <a:t>Portrait of racial differences in Brazil</a:t>
            </a:r>
          </a:p>
          <a:p>
            <a:pPr lvl="1"/>
            <a:r>
              <a:rPr lang="en-US" dirty="0"/>
              <a:t>Structural prejudices should always be considered an important factor for checking (e.g. possible xenophobia against Arabic populations in France)</a:t>
            </a:r>
          </a:p>
          <a:p>
            <a:r>
              <a:rPr lang="en-US" dirty="0"/>
              <a:t>Many features from the social-economic survey (Q0XX):</a:t>
            </a:r>
          </a:p>
          <a:p>
            <a:pPr lvl="1"/>
            <a:r>
              <a:rPr lang="en-US" dirty="0"/>
              <a:t>Most of them reflect economic gaps (e.g. number of TV sets in the household)</a:t>
            </a:r>
          </a:p>
        </p:txBody>
      </p:sp>
    </p:spTree>
    <p:extLst>
      <p:ext uri="{BB962C8B-B14F-4D97-AF65-F5344CB8AC3E}">
        <p14:creationId xmlns:p14="http://schemas.microsoft.com/office/powerpoint/2010/main" val="235870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Model 1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1" name="Espaço Reservado para Conteúdo 23">
            <a:extLst>
              <a:ext uri="{FF2B5EF4-FFF2-40B4-BE49-F238E27FC236}">
                <a16:creationId xmlns:a16="http://schemas.microsoft.com/office/drawing/2014/main" id="{A8D0471F-DDAF-9C19-84F1-EC4767B1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50"/>
            <a:ext cx="10515600" cy="4950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included:</a:t>
            </a:r>
          </a:p>
          <a:p>
            <a:pPr lvl="1"/>
            <a:r>
              <a:rPr lang="en-US" dirty="0"/>
              <a:t>Ranking more than 900 in the F.I. analysis of Model 1</a:t>
            </a:r>
          </a:p>
          <a:p>
            <a:pPr lvl="1"/>
            <a:r>
              <a:rPr lang="en-US" dirty="0"/>
              <a:t>Hypotheses features</a:t>
            </a:r>
          </a:p>
          <a:p>
            <a:r>
              <a:rPr lang="en-US" dirty="0"/>
              <a:t>List of features:</a:t>
            </a:r>
          </a:p>
          <a:p>
            <a:pPr lvl="1"/>
            <a:r>
              <a:rPr lang="en-US" sz="1600" dirty="0"/>
              <a:t>Q001</a:t>
            </a:r>
          </a:p>
          <a:p>
            <a:pPr lvl="1"/>
            <a:r>
              <a:rPr lang="en-US" sz="1600" dirty="0"/>
              <a:t>Q002</a:t>
            </a:r>
          </a:p>
          <a:p>
            <a:pPr lvl="1"/>
            <a:r>
              <a:rPr lang="en-US" sz="1600" dirty="0"/>
              <a:t>Q003</a:t>
            </a:r>
          </a:p>
          <a:p>
            <a:pPr lvl="1"/>
            <a:r>
              <a:rPr lang="en-US" sz="1600" dirty="0"/>
              <a:t>Q004</a:t>
            </a:r>
          </a:p>
          <a:p>
            <a:pPr lvl="1"/>
            <a:r>
              <a:rPr lang="en-US" sz="1600" dirty="0"/>
              <a:t>Q006</a:t>
            </a:r>
          </a:p>
          <a:p>
            <a:pPr lvl="1"/>
            <a:r>
              <a:rPr lang="en-US" sz="1600" dirty="0"/>
              <a:t>Q022</a:t>
            </a:r>
          </a:p>
          <a:p>
            <a:pPr lvl="1"/>
            <a:r>
              <a:rPr lang="en-US" sz="1600" dirty="0"/>
              <a:t>Q024</a:t>
            </a:r>
          </a:p>
          <a:p>
            <a:pPr lvl="1"/>
            <a:r>
              <a:rPr lang="en-US" sz="1600" dirty="0"/>
              <a:t>TP_ANO_CONCLUIU</a:t>
            </a:r>
          </a:p>
          <a:p>
            <a:pPr lvl="1"/>
            <a:r>
              <a:rPr lang="en-US" sz="1600" dirty="0"/>
              <a:t>CO_REGION</a:t>
            </a:r>
          </a:p>
          <a:p>
            <a:pPr lvl="1"/>
            <a:r>
              <a:rPr lang="en-US" sz="1600" dirty="0"/>
              <a:t>TP_COR_RACA</a:t>
            </a:r>
          </a:p>
          <a:p>
            <a:pPr lvl="1"/>
            <a:r>
              <a:rPr lang="en-US" sz="1600" dirty="0"/>
              <a:t>IN_IDADE(Grouping up of ages)</a:t>
            </a:r>
          </a:p>
          <a:p>
            <a:pPr lvl="1"/>
            <a:r>
              <a:rPr lang="en-US" sz="1600" dirty="0"/>
              <a:t>TP_SEXO</a:t>
            </a:r>
          </a:p>
          <a:p>
            <a:pPr lvl="1"/>
            <a:r>
              <a:rPr lang="en-US" sz="1600" dirty="0"/>
              <a:t>IN_TREINEIRO</a:t>
            </a:r>
          </a:p>
        </p:txBody>
      </p:sp>
    </p:spTree>
    <p:extLst>
      <p:ext uri="{BB962C8B-B14F-4D97-AF65-F5344CB8AC3E}">
        <p14:creationId xmlns:p14="http://schemas.microsoft.com/office/powerpoint/2010/main" val="403693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Model 1 Feature Importance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26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431E93-224D-2092-6147-1A0E728C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52" y="1612094"/>
            <a:ext cx="5082492" cy="47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8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Model 1.1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27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1" name="Espaço Reservado para Conteúdo 23">
            <a:extLst>
              <a:ext uri="{FF2B5EF4-FFF2-40B4-BE49-F238E27FC236}">
                <a16:creationId xmlns:a16="http://schemas.microsoft.com/office/drawing/2014/main" id="{A8D0471F-DDAF-9C19-84F1-EC4767B1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50"/>
            <a:ext cx="10515600" cy="4950126"/>
          </a:xfrm>
        </p:spPr>
        <p:txBody>
          <a:bodyPr>
            <a:normAutofit/>
          </a:bodyPr>
          <a:lstStyle/>
          <a:p>
            <a:r>
              <a:rPr lang="en-US" dirty="0"/>
              <a:t>Features included:</a:t>
            </a:r>
          </a:p>
          <a:p>
            <a:pPr lvl="1"/>
            <a:r>
              <a:rPr lang="en-US" dirty="0"/>
              <a:t>Hypotheses features</a:t>
            </a:r>
          </a:p>
          <a:p>
            <a:r>
              <a:rPr lang="en-US" dirty="0"/>
              <a:t>List of features:</a:t>
            </a:r>
          </a:p>
          <a:p>
            <a:pPr lvl="1"/>
            <a:r>
              <a:rPr lang="en-US" dirty="0"/>
              <a:t>Q001</a:t>
            </a:r>
          </a:p>
          <a:p>
            <a:pPr lvl="1"/>
            <a:r>
              <a:rPr lang="en-US" dirty="0"/>
              <a:t>Q002</a:t>
            </a:r>
          </a:p>
          <a:p>
            <a:pPr lvl="1"/>
            <a:r>
              <a:rPr lang="en-US" dirty="0"/>
              <a:t>Q006</a:t>
            </a:r>
          </a:p>
          <a:p>
            <a:pPr lvl="1"/>
            <a:r>
              <a:rPr lang="en-US" dirty="0"/>
              <a:t>Q024</a:t>
            </a:r>
          </a:p>
          <a:p>
            <a:pPr lvl="1"/>
            <a:r>
              <a:rPr lang="en-US" dirty="0"/>
              <a:t>CO_REGION</a:t>
            </a:r>
          </a:p>
          <a:p>
            <a:pPr lvl="1"/>
            <a:r>
              <a:rPr lang="en-US" dirty="0"/>
              <a:t>IN_IDADE</a:t>
            </a:r>
          </a:p>
          <a:p>
            <a:pPr lvl="1"/>
            <a:r>
              <a:rPr lang="en-US" dirty="0"/>
              <a:t>IN_TREINEIRO</a:t>
            </a:r>
          </a:p>
        </p:txBody>
      </p:sp>
    </p:spTree>
    <p:extLst>
      <p:ext uri="{BB962C8B-B14F-4D97-AF65-F5344CB8AC3E}">
        <p14:creationId xmlns:p14="http://schemas.microsoft.com/office/powerpoint/2010/main" val="40803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Model 1 Feature Importance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28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31AB64-C100-D813-F5B0-60DC5CB6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39" y="1641111"/>
            <a:ext cx="5041118" cy="47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Model Results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21CFB257-76E6-4120-9E26-B0A0D536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502"/>
            <a:ext cx="10515600" cy="4469363"/>
          </a:xfrm>
        </p:spPr>
        <p:txBody>
          <a:bodyPr>
            <a:normAutofit/>
          </a:bodyPr>
          <a:lstStyle/>
          <a:p>
            <a:r>
              <a:rPr lang="en-US" dirty="0"/>
              <a:t>Evaluation Metric: Root Mean Squared Error (RMSE)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for execution (approximate):</a:t>
            </a:r>
          </a:p>
          <a:p>
            <a:pPr lvl="1"/>
            <a:r>
              <a:rPr lang="en-US" dirty="0"/>
              <a:t>Model 0: 45 minutes</a:t>
            </a:r>
          </a:p>
          <a:p>
            <a:pPr lvl="1"/>
            <a:r>
              <a:rPr lang="en-US" dirty="0"/>
              <a:t>Model 1: 11 minutes</a:t>
            </a:r>
          </a:p>
          <a:p>
            <a:pPr lvl="1"/>
            <a:r>
              <a:rPr lang="en-US" dirty="0"/>
              <a:t>Model 2: 6 minutes</a:t>
            </a:r>
          </a:p>
          <a:p>
            <a:endParaRPr lang="en-US" dirty="0"/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29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16F1024-EA9B-7A47-A70A-7B86D46F8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4349"/>
              </p:ext>
            </p:extLst>
          </p:nvPr>
        </p:nvGraphicFramePr>
        <p:xfrm>
          <a:off x="1739574" y="2366924"/>
          <a:ext cx="8712848" cy="1162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557">
                  <a:extLst>
                    <a:ext uri="{9D8B030D-6E8A-4147-A177-3AD203B41FA5}">
                      <a16:colId xmlns:a16="http://schemas.microsoft.com/office/drawing/2014/main" val="3349839539"/>
                    </a:ext>
                  </a:extLst>
                </a:gridCol>
                <a:gridCol w="1326156">
                  <a:extLst>
                    <a:ext uri="{9D8B030D-6E8A-4147-A177-3AD203B41FA5}">
                      <a16:colId xmlns:a16="http://schemas.microsoft.com/office/drawing/2014/main" val="2584785055"/>
                    </a:ext>
                  </a:extLst>
                </a:gridCol>
                <a:gridCol w="1259849">
                  <a:extLst>
                    <a:ext uri="{9D8B030D-6E8A-4147-A177-3AD203B41FA5}">
                      <a16:colId xmlns:a16="http://schemas.microsoft.com/office/drawing/2014/main" val="3138472372"/>
                    </a:ext>
                  </a:extLst>
                </a:gridCol>
                <a:gridCol w="1246587">
                  <a:extLst>
                    <a:ext uri="{9D8B030D-6E8A-4147-A177-3AD203B41FA5}">
                      <a16:colId xmlns:a16="http://schemas.microsoft.com/office/drawing/2014/main" val="2346170899"/>
                    </a:ext>
                  </a:extLst>
                </a:gridCol>
                <a:gridCol w="1127233">
                  <a:extLst>
                    <a:ext uri="{9D8B030D-6E8A-4147-A177-3AD203B41FA5}">
                      <a16:colId xmlns:a16="http://schemas.microsoft.com/office/drawing/2014/main" val="4095259693"/>
                    </a:ext>
                  </a:extLst>
                </a:gridCol>
                <a:gridCol w="1127233">
                  <a:extLst>
                    <a:ext uri="{9D8B030D-6E8A-4147-A177-3AD203B41FA5}">
                      <a16:colId xmlns:a16="http://schemas.microsoft.com/office/drawing/2014/main" val="3389081456"/>
                    </a:ext>
                  </a:extLst>
                </a:gridCol>
                <a:gridCol w="1127233">
                  <a:extLst>
                    <a:ext uri="{9D8B030D-6E8A-4147-A177-3AD203B41FA5}">
                      <a16:colId xmlns:a16="http://schemas.microsoft.com/office/drawing/2014/main" val="3056669851"/>
                    </a:ext>
                  </a:extLst>
                </a:gridCol>
              </a:tblGrid>
              <a:tr h="290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Evaluation Metric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Natural Sciences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Human Sciences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Mathmetics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Languages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Essay Exam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1028991"/>
                  </a:ext>
                </a:extLst>
              </a:tr>
              <a:tr h="290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 0 (Benchmark)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64,2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89,6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136,6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1701442"/>
                  </a:ext>
                </a:extLst>
              </a:tr>
              <a:tr h="290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69,9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90,8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138,3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3161975"/>
                  </a:ext>
                </a:extLst>
              </a:tr>
              <a:tr h="290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 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66,6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141,1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87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4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66539"/>
            <a:ext cx="10515601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Problem</a:t>
            </a:r>
            <a:r>
              <a:rPr lang="pt-BR" dirty="0"/>
              <a:t> </a:t>
            </a:r>
            <a:r>
              <a:rPr lang="en-US" dirty="0"/>
              <a:t>Framing / Exposition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noProof="1"/>
              <a:t>In the 90’s, university admission in Brazil was decentralized (each university had its own exam) and unfair to students living far from capitals</a:t>
            </a:r>
          </a:p>
          <a:p>
            <a:pPr rtl="0"/>
            <a:r>
              <a:rPr lang="en-US" noProof="1"/>
              <a:t>ENEM implementation in 1998: One measuring tool for admission in many universities</a:t>
            </a:r>
          </a:p>
          <a:p>
            <a:pPr lvl="1"/>
            <a:r>
              <a:rPr lang="en-US" noProof="1"/>
              <a:t>Democratic</a:t>
            </a:r>
          </a:p>
          <a:p>
            <a:pPr lvl="1"/>
            <a:r>
              <a:rPr lang="en-US" noProof="1"/>
              <a:t>Quality of life change for students</a:t>
            </a:r>
          </a:p>
          <a:p>
            <a:r>
              <a:rPr lang="en-US" noProof="1"/>
              <a:t>The admission process is inherently biased: better life conditions tend to produce better grades</a:t>
            </a:r>
          </a:p>
          <a:p>
            <a:r>
              <a:rPr lang="en-US" noProof="1"/>
              <a:t>Project objective: Analysis of factors in students' grades / Grade Prediction</a:t>
            </a:r>
          </a:p>
          <a:p>
            <a:pPr lvl="1"/>
            <a:r>
              <a:rPr lang="en-US" noProof="1"/>
              <a:t>Hypotheses formulation</a:t>
            </a:r>
          </a:p>
          <a:p>
            <a:pPr lvl="1"/>
            <a:r>
              <a:rPr lang="en-US" noProof="1"/>
              <a:t>Hypotheses testing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4">
            <a:extLst>
              <a:ext uri="{FF2B5EF4-FFF2-40B4-BE49-F238E27FC236}">
                <a16:creationId xmlns:a16="http://schemas.microsoft.com/office/drawing/2014/main" id="{772804F6-532A-E280-9CD8-4B8B6773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8"/>
            <a:ext cx="10515599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en-US" dirty="0"/>
              <a:t>Prediction Models – Questions / Next Steps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21CFB257-76E6-4120-9E26-B0A0D536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502"/>
            <a:ext cx="10515600" cy="4469363"/>
          </a:xfrm>
        </p:spPr>
        <p:txBody>
          <a:bodyPr>
            <a:normAutofit/>
          </a:bodyPr>
          <a:lstStyle/>
          <a:p>
            <a:r>
              <a:rPr lang="en-US" dirty="0"/>
              <a:t>How to improve model results?</a:t>
            </a:r>
          </a:p>
          <a:p>
            <a:pPr lvl="1"/>
            <a:r>
              <a:rPr lang="en-US" dirty="0"/>
              <a:t>Model 0 performed slightly better than Model 1 and 1.1 (but took way more computational time to run)</a:t>
            </a:r>
          </a:p>
          <a:p>
            <a:r>
              <a:rPr lang="en-US" dirty="0"/>
              <a:t>Perform more steps of feature engineering at chosen features?</a:t>
            </a:r>
          </a:p>
          <a:p>
            <a:r>
              <a:rPr lang="en-US" dirty="0"/>
              <a:t>A feature importance analysis could substitute good hypotheses formulation?</a:t>
            </a:r>
          </a:p>
          <a:p>
            <a:r>
              <a:rPr lang="en-US" dirty="0"/>
              <a:t>Hyperparameters were not changed:</a:t>
            </a:r>
          </a:p>
          <a:p>
            <a:pPr lvl="1"/>
            <a:r>
              <a:rPr lang="en-US" dirty="0"/>
              <a:t>Next step: hyperparameter tune  tree booster parameters of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r>
              <a:rPr lang="en-US" dirty="0"/>
              <a:t>Model was created only with train and test sets:</a:t>
            </a:r>
          </a:p>
          <a:p>
            <a:pPr lvl="1"/>
            <a:r>
              <a:rPr lang="en-US" dirty="0"/>
              <a:t>Would an evaluation set improve the model?</a:t>
            </a:r>
          </a:p>
          <a:p>
            <a:endParaRPr lang="en-US" dirty="0"/>
          </a:p>
          <a:p>
            <a:r>
              <a:rPr lang="en-US" dirty="0"/>
              <a:t>Other suggestions??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PÁGINA </a:t>
            </a:r>
            <a:fld id="{4A9B5881-4007-4345-955A-79C2656F0C49}" type="slidenum">
              <a:rPr lang="pt-BR" smtClean="0"/>
              <a:pPr rtl="0"/>
              <a:t>30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96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66537"/>
            <a:ext cx="10515601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Problem Framing / Available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876" cy="435133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noProof="1"/>
              <a:t>Data from ENEM’s Survey (Last Year: 2018)</a:t>
            </a:r>
          </a:p>
          <a:p>
            <a:pPr rtl="0"/>
            <a:r>
              <a:rPr lang="en-US" noProof="1"/>
              <a:t>Entries before Pre-Processing: 3.311.925 students</a:t>
            </a:r>
          </a:p>
          <a:p>
            <a:pPr rtl="0"/>
            <a:r>
              <a:rPr lang="en-US" noProof="1"/>
              <a:t>Entries after Pre-Processing: 2.336.904 students</a:t>
            </a:r>
          </a:p>
          <a:p>
            <a:pPr rtl="0"/>
            <a:r>
              <a:rPr lang="en-US" noProof="1"/>
              <a:t>Initial number of features: 113 (!!!)</a:t>
            </a:r>
          </a:p>
          <a:p>
            <a:pPr rtl="0"/>
            <a:r>
              <a:rPr lang="en-US" noProof="1"/>
              <a:t>5 Grades to be predicted:</a:t>
            </a:r>
          </a:p>
          <a:p>
            <a:pPr lvl="1"/>
            <a:r>
              <a:rPr lang="en-US" noProof="1"/>
              <a:t>Mathmetics (Float)</a:t>
            </a:r>
          </a:p>
          <a:p>
            <a:pPr lvl="1"/>
            <a:r>
              <a:rPr lang="en-US" noProof="1"/>
              <a:t>Languages and Codes (Float)</a:t>
            </a:r>
          </a:p>
          <a:p>
            <a:pPr lvl="1"/>
            <a:r>
              <a:rPr lang="en-US" noProof="1"/>
              <a:t>Human Sciences (Float)</a:t>
            </a:r>
          </a:p>
          <a:p>
            <a:pPr lvl="1"/>
            <a:r>
              <a:rPr lang="en-US" noProof="1"/>
              <a:t>Nature Sciences (Float)</a:t>
            </a:r>
          </a:p>
          <a:p>
            <a:pPr lvl="1"/>
            <a:r>
              <a:rPr lang="en-US" noProof="1"/>
              <a:t>Essay (Integers)</a:t>
            </a:r>
          </a:p>
          <a:p>
            <a:pPr marL="0" indent="0" rtl="0">
              <a:buNone/>
            </a:pPr>
            <a:endParaRPr lang="en-US" noProof="1"/>
          </a:p>
          <a:p>
            <a:pPr rtl="0"/>
            <a:endParaRPr lang="en-US" noProof="1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46"/>
            <a:ext cx="10515600" cy="7721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/>
              <a:t>Hypotheses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7B848B7A-B977-BABA-D55C-BC1B3E34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n-US" noProof="1"/>
              <a:t>Methodology:</a:t>
            </a:r>
          </a:p>
          <a:p>
            <a:pPr lvl="1"/>
            <a:r>
              <a:rPr lang="en-US" noProof="1"/>
              <a:t>Problem Framing &gt; </a:t>
            </a:r>
            <a:r>
              <a:rPr lang="en-US" b="1" noProof="1"/>
              <a:t>Domain Theory/Hypothesis </a:t>
            </a:r>
            <a:r>
              <a:rPr lang="en-US" noProof="1"/>
              <a:t>&gt; Modelling &gt; Experiment &gt; Problem Reframing</a:t>
            </a:r>
          </a:p>
          <a:p>
            <a:pPr rtl="0"/>
            <a:r>
              <a:rPr lang="en-US" noProof="1"/>
              <a:t>Proposal of hypothesis based on knowledge of the field:</a:t>
            </a:r>
          </a:p>
          <a:p>
            <a:pPr lvl="1"/>
            <a:r>
              <a:rPr lang="en-US" noProof="1"/>
              <a:t>Excessive number of features in provided dataset</a:t>
            </a:r>
          </a:p>
          <a:p>
            <a:pPr lvl="1"/>
            <a:r>
              <a:rPr lang="en-US" noProof="1"/>
              <a:t>Basis for feature choice</a:t>
            </a:r>
          </a:p>
          <a:p>
            <a:r>
              <a:rPr lang="en-US" noProof="1"/>
              <a:t>Checking of hypothesis:</a:t>
            </a:r>
          </a:p>
          <a:p>
            <a:pPr lvl="1"/>
            <a:r>
              <a:rPr lang="en-US" noProof="1"/>
              <a:t>Percentage of students in each grade category</a:t>
            </a:r>
          </a:p>
          <a:p>
            <a:r>
              <a:rPr lang="en-US" noProof="1"/>
              <a:t>Each subject had different grade ranges:</a:t>
            </a:r>
          </a:p>
          <a:p>
            <a:pPr lvl="1"/>
            <a:r>
              <a:rPr lang="en-US" noProof="1"/>
              <a:t>Grade category defined by percentiles in each subject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9774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xmlns:asvg="http://schemas.microsoft.com/office/drawing/2016/SVG/main" xmlns:adec="http://schemas.microsoft.com/office/drawing/2017/decorative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46"/>
            <a:ext cx="10515600" cy="7721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/>
              <a:t>Hypotheses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7B848B7A-B977-BABA-D55C-BC1B3E34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21220" cy="435133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n-US" noProof="1"/>
              <a:t>Grades Percentiles Values: (25</a:t>
            </a:r>
            <a:r>
              <a:rPr lang="en-US" baseline="30000" noProof="1"/>
              <a:t>th</a:t>
            </a:r>
            <a:r>
              <a:rPr lang="en-US" noProof="1"/>
              <a:t>/50</a:t>
            </a:r>
            <a:r>
              <a:rPr lang="en-US" baseline="30000" noProof="1"/>
              <a:t>th</a:t>
            </a:r>
            <a:r>
              <a:rPr lang="en-US" noProof="1"/>
              <a:t>/75</a:t>
            </a:r>
            <a:r>
              <a:rPr lang="en-US" baseline="30000" noProof="1"/>
              <a:t>th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Math : 436.8 / 503.9 / 600.6</a:t>
            </a:r>
          </a:p>
          <a:p>
            <a:pPr lvl="1"/>
            <a:r>
              <a:rPr lang="en-US" noProof="1"/>
              <a:t>Languages: 488 / 529.4 / 567.7</a:t>
            </a:r>
          </a:p>
          <a:p>
            <a:pPr lvl="1"/>
            <a:r>
              <a:rPr lang="en-US" noProof="1"/>
              <a:t>Human Sciences: 453.6 / 515.7 / 570.1</a:t>
            </a:r>
          </a:p>
          <a:p>
            <a:pPr lvl="1"/>
            <a:r>
              <a:rPr lang="en-US" noProof="1"/>
              <a:t>Nature Sciences: 419.4 / 472.3 / 534.8</a:t>
            </a:r>
          </a:p>
          <a:p>
            <a:pPr lvl="1"/>
            <a:r>
              <a:rPr lang="en-US" noProof="1"/>
              <a:t>Essay: 500 / 580 / 680</a:t>
            </a:r>
          </a:p>
          <a:p>
            <a:r>
              <a:rPr lang="en-US" noProof="1"/>
              <a:t>Grade categories: </a:t>
            </a:r>
          </a:p>
          <a:p>
            <a:pPr lvl="1"/>
            <a:r>
              <a:rPr lang="en-US" noProof="1"/>
              <a:t>Very Low performance: Below 25</a:t>
            </a:r>
            <a:r>
              <a:rPr lang="en-US" baseline="30000" noProof="1"/>
              <a:t>th</a:t>
            </a:r>
            <a:r>
              <a:rPr lang="en-US" noProof="1"/>
              <a:t> </a:t>
            </a:r>
          </a:p>
          <a:p>
            <a:pPr lvl="1"/>
            <a:r>
              <a:rPr lang="en-US" noProof="1"/>
              <a:t>Low performance: Between 25</a:t>
            </a:r>
            <a:r>
              <a:rPr lang="en-US" baseline="30000" noProof="1"/>
              <a:t>th</a:t>
            </a:r>
            <a:r>
              <a:rPr lang="en-US" noProof="1"/>
              <a:t> and 50</a:t>
            </a:r>
            <a:r>
              <a:rPr lang="en-US" baseline="30000" noProof="1"/>
              <a:t>th</a:t>
            </a:r>
            <a:endParaRPr lang="en-US" noProof="1"/>
          </a:p>
          <a:p>
            <a:pPr lvl="1"/>
            <a:r>
              <a:rPr lang="en-US" noProof="1"/>
              <a:t>Average performance: Between 50</a:t>
            </a:r>
            <a:r>
              <a:rPr lang="en-US" baseline="30000" noProof="1"/>
              <a:t>th</a:t>
            </a:r>
            <a:r>
              <a:rPr lang="en-US" noProof="1"/>
              <a:t> and 75</a:t>
            </a:r>
            <a:r>
              <a:rPr lang="en-US" baseline="30000" noProof="1"/>
              <a:t>th</a:t>
            </a:r>
            <a:endParaRPr lang="en-US" noProof="1"/>
          </a:p>
          <a:p>
            <a:pPr lvl="1"/>
            <a:r>
              <a:rPr lang="en-US" noProof="1"/>
              <a:t>High performance: Above 75</a:t>
            </a:r>
            <a:r>
              <a:rPr lang="en-US" baseline="30000" noProof="1"/>
              <a:t>th</a:t>
            </a:r>
            <a:endParaRPr lang="en-US" noProof="1"/>
          </a:p>
          <a:p>
            <a:endParaRPr lang="en-US" noProof="1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BD86CC-9763-F14B-D378-477E48E7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08" y="1595998"/>
            <a:ext cx="452379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xmlns:asvg="http://schemas.microsoft.com/office/drawing/2016/SVG/main" xmlns:adec="http://schemas.microsoft.com/office/drawing/2017/decorative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46"/>
            <a:ext cx="10515600" cy="7721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/>
              <a:t>Hypotheses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7B848B7A-B977-BABA-D55C-BC1B3E34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n-US" noProof="1"/>
              <a:t>High-Level Hypothesis: Students’ grades are a factor of social-economic background (including economic differences between Brazilian regions).</a:t>
            </a:r>
          </a:p>
          <a:p>
            <a:pPr rtl="0"/>
            <a:r>
              <a:rPr lang="en-US" noProof="1"/>
              <a:t>Low-Level Hypotheses (Social-Economic Factors):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1"/>
              <a:t>Students from in the wealthiest regions (SE and S) perform better than students from the poorest regions (N and NE)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1"/>
              <a:t>Students from private schools perform better than students from public schools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1"/>
              <a:t>Students having higher educated parents perform better at the exam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1"/>
              <a:t>Students with a greater monthly family income perform better at the exam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1"/>
              <a:t>Students with more access to the internet perform better at the exam</a:t>
            </a:r>
          </a:p>
          <a:p>
            <a:r>
              <a:rPr lang="en-US" noProof="1"/>
              <a:t>Low-Level Additional Hypotheses: 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noProof="1"/>
              <a:t>There is a small age range where students perform better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noProof="1"/>
              <a:t>Students taking the exam to test their knowledge perform better</a:t>
            </a:r>
          </a:p>
          <a:p>
            <a:pPr marL="800100" lvl="1" indent="-342900">
              <a:buFont typeface="+mj-lt"/>
              <a:buAutoNum type="arabicPeriod" startAt="6"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xmlns:asvg="http://schemas.microsoft.com/office/drawing/2016/SVG/main" xmlns:adec="http://schemas.microsoft.com/office/drawing/2017/decorative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DD52EF0-1F5D-55FE-B32A-C1319259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n-US" noProof="1"/>
              <a:t>Each low-level hypothesis was checked using the provided ENEM data</a:t>
            </a:r>
          </a:p>
          <a:p>
            <a:pPr rtl="0"/>
            <a:r>
              <a:rPr lang="en-US" noProof="1"/>
              <a:t> Hypotheses and features analyzed:</a:t>
            </a:r>
          </a:p>
          <a:p>
            <a:pPr lvl="1"/>
            <a:r>
              <a:rPr lang="en-US" noProof="1"/>
              <a:t>Hyp. 1 (Brazilian regions): SG_UF_PROVA</a:t>
            </a:r>
          </a:p>
          <a:p>
            <a:pPr lvl="1"/>
            <a:r>
              <a:rPr lang="en-US" noProof="1"/>
              <a:t>Hyp. 2 (Public x Private): TP_ESCOLA</a:t>
            </a:r>
          </a:p>
          <a:p>
            <a:pPr lvl="1"/>
            <a:r>
              <a:rPr lang="en-US" noProof="1"/>
              <a:t>Hyp. 3 (Parents’ level of education): Q001 and Q002</a:t>
            </a:r>
          </a:p>
          <a:p>
            <a:pPr lvl="1"/>
            <a:r>
              <a:rPr lang="en-US" noProof="1"/>
              <a:t>Hyp. 4 (Monthly family income) : Q006</a:t>
            </a:r>
          </a:p>
          <a:p>
            <a:pPr lvl="1"/>
            <a:r>
              <a:rPr lang="en-US" noProof="1"/>
              <a:t>Hyp. 5 (Internet Access) : Q022 and Q025</a:t>
            </a:r>
          </a:p>
          <a:p>
            <a:pPr lvl="1"/>
            <a:r>
              <a:rPr lang="en-US" noProof="1"/>
              <a:t>Hyp. 6 (Age range of best grades) : NU_IDADE</a:t>
            </a:r>
          </a:p>
          <a:p>
            <a:pPr lvl="1"/>
            <a:r>
              <a:rPr lang="en-US" noProof="1"/>
              <a:t>Hyp. 7 (Trainer students) : IN_TREINEIRO</a:t>
            </a:r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</a:t>
            </a:r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Problem</a:t>
            </a:r>
            <a:r>
              <a:rPr lang="pt-BR" sz="1200" dirty="0"/>
              <a:t> </a:t>
            </a:r>
            <a:r>
              <a:rPr lang="pt-BR" sz="1200" dirty="0" err="1"/>
              <a:t>Framing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Hypotheses</a:t>
            </a:r>
            <a:r>
              <a:rPr lang="pt-BR" sz="1200" dirty="0"/>
              <a:t> </a:t>
            </a:r>
            <a:r>
              <a:rPr lang="pt-BR" sz="1200" dirty="0" err="1"/>
              <a:t>Results</a:t>
            </a: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r>
              <a:rPr lang="pt-BR" sz="1200" dirty="0" err="1"/>
              <a:t>Prediction</a:t>
            </a:r>
            <a:r>
              <a:rPr lang="pt-BR" sz="1200" dirty="0"/>
              <a:t> Models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PÁGINA </a:t>
            </a:r>
            <a:fld id="{4A9B5881-4007-4345-955A-79C2656F0C49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DD52EF0-1F5D-55FE-B32A-C1319259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6962"/>
            <a:ext cx="10515600" cy="360000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en-US" noProof="1"/>
              <a:t>Obs.: Similar graphs occurred for Languages, Human Sciences and Nature Sciences</a:t>
            </a:r>
          </a:p>
        </p:txBody>
      </p:sp>
      <p:sp>
        <p:nvSpPr>
          <p:cNvPr id="24" name="Título 4">
            <a:extLst>
              <a:ext uri="{FF2B5EF4-FFF2-40B4-BE49-F238E27FC236}">
                <a16:creationId xmlns:a16="http://schemas.microsoft.com/office/drawing/2014/main" id="{9104EF59-C9C2-6B5C-05F1-A66C495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968"/>
            <a:ext cx="10515600" cy="833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en-US" dirty="0"/>
              <a:t>Hypotheses Results – Hypothesis 1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C33EF8-22A8-21ED-E462-C2456AA8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0672"/>
            <a:ext cx="10515600" cy="42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5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301_TF34098415_Win32" id="{0CF8B20F-8D7C-4640-9CE8-5160C7D19C44}" vid="{349141C5-C56F-4546-BED4-5F249133647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7B5194-E537-408E-9CFF-66A6141D5DE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Ensinar um curso de forma clássica e corporativa com animação</Template>
  <TotalTime>1407</TotalTime>
  <Words>1627</Words>
  <Application>Microsoft Office PowerPoint</Application>
  <PresentationFormat>Widescreen</PresentationFormat>
  <Paragraphs>381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Tema do Office</vt:lpstr>
      <vt:lpstr>Mentoring Project</vt:lpstr>
      <vt:lpstr>Summary</vt:lpstr>
      <vt:lpstr>Problem Framing / Exposition</vt:lpstr>
      <vt:lpstr>Problem Framing / Available Data</vt:lpstr>
      <vt:lpstr>Hypotheses</vt:lpstr>
      <vt:lpstr>Hypotheses</vt:lpstr>
      <vt:lpstr>Hypotheses</vt:lpstr>
      <vt:lpstr>Hypotheses Results </vt:lpstr>
      <vt:lpstr>Hypotheses Results – Hypothesis 1 </vt:lpstr>
      <vt:lpstr>Hypotheses Results – Hypothesis 1 (Essay) </vt:lpstr>
      <vt:lpstr>Hypotheses Results – Hypothesis 2 </vt:lpstr>
      <vt:lpstr>Hypotheses Results – Hypothesis 3 </vt:lpstr>
      <vt:lpstr>Hypotheses Results – Hypothesis 4 </vt:lpstr>
      <vt:lpstr>Hypotheses Results – Hypothesis 5 </vt:lpstr>
      <vt:lpstr>Hypotheses Results – Hypothesis 6 Math </vt:lpstr>
      <vt:lpstr>Hypotheses Results – Hypothesis 6 Languages </vt:lpstr>
      <vt:lpstr>Hypotheses Results – Hypothesis 6 Human Sci. </vt:lpstr>
      <vt:lpstr>Hypotheses Results – Hypothesis 6 Nature Sci. </vt:lpstr>
      <vt:lpstr>Hypotheses Results – Hypothesis 6 Essay </vt:lpstr>
      <vt:lpstr>Hypotheses Results – Hypothesis 7</vt:lpstr>
      <vt:lpstr>Hypotheses Results – Overall Observations </vt:lpstr>
      <vt:lpstr>Prediction Models - Strategy</vt:lpstr>
      <vt:lpstr>Prediction Models – Model 0 Feature Importance</vt:lpstr>
      <vt:lpstr>Prediction Models – F.I. Observations</vt:lpstr>
      <vt:lpstr>Prediction Models – Model 1</vt:lpstr>
      <vt:lpstr>Prediction Models – Model 1 Feature Importance</vt:lpstr>
      <vt:lpstr>Prediction Models – Model 1.1</vt:lpstr>
      <vt:lpstr>Prediction Models – Model 1 Feature Importance</vt:lpstr>
      <vt:lpstr>Prediction Models – Model Results</vt:lpstr>
      <vt:lpstr>Prediction Models – Questions /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Mentoring Project</dc:title>
  <dc:creator>5644</dc:creator>
  <cp:lastModifiedBy>5644</cp:lastModifiedBy>
  <cp:revision>7</cp:revision>
  <dcterms:created xsi:type="dcterms:W3CDTF">2022-06-10T20:24:34Z</dcterms:created>
  <dcterms:modified xsi:type="dcterms:W3CDTF">2022-06-13T15:54:25Z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