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2" autoAdjust="0"/>
    <p:restoredTop sz="94660"/>
  </p:normalViewPr>
  <p:slideViewPr>
    <p:cSldViewPr snapToGrid="0">
      <p:cViewPr>
        <p:scale>
          <a:sx n="100" d="100"/>
          <a:sy n="100" d="100"/>
        </p:scale>
        <p:origin x="260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F62C-E3EB-3A36-2969-6A67C1252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38528-A22E-FCD5-606C-8D58D21A3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5C3A7-3A69-A0A2-A191-E20052AC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F3BE-F7EC-FFA5-E3D1-40937FB1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959AB-A022-6D83-88A6-EFAFE7A6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2F0B-34F3-682C-5589-DBEF267C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EC23B1-D154-5BE1-2B36-236C2D902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EBFF5-CFC6-E9FF-2631-F629BE3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974B7-F5B5-7A20-5ACB-F9876AC9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3E448-6E0A-9536-68F1-24E4B949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0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36F1B5-16A2-A450-5528-01B731FB2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D1B60-D7FF-74B3-9BA4-3CA93B47F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B1737-E3A3-6EAE-2258-C657E59A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8A930-9ECA-CBE1-B1EA-A5F2977A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03EBC-3B59-445D-37E8-37375854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7173D-5277-E1A5-18FB-7D137BFB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57484-638E-8B7B-4B57-FE668E15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F3E66-AAD8-3C3B-986B-E2E712AD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FE088-8F55-B481-DBD1-95FBADE8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57902-38A9-BC55-6BD0-3136F424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9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618BA-7B66-4C5B-B976-797A2962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83343-D702-47C0-A66C-73FE4B8D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B9C4-B451-96E1-60E8-5AFE9ECB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1487D-F158-4DBB-632B-6813CA30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0143A-8C07-1283-C771-3C466DE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F894-0B09-04FF-0FC5-B29767CA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AE69E-CEFD-C9D7-9D06-1AF5295A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649CC-86A5-4A59-DAFE-7F34E31E5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B9CD8-D8AD-F293-6D64-46010F18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0448F-2854-AC9F-0C88-D65CBC5C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437D0-E59D-8A35-ABFC-239E55C7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1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99FFA-E950-B672-17A0-CAF0FBD4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6451A-C529-34EF-A7F1-B52A1F75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5202B-AF5B-85CB-E4C6-C32A6945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EF6BD-A3CC-57F1-D95B-6F1E4225A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285BFE-381F-39E0-21C8-4AF6D116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141C2-82B1-57C3-8C15-E8118523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5C991-E103-5F9B-E1AD-BD77A58A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E9D707-76ED-7324-0DBD-5413754B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44658-91F2-9A55-064E-B5E6E635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4DC57-C979-92C7-276C-58414789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925D4-DAA1-A28A-F0E6-49EE213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9D1BB-C495-48DD-77A2-EE2DDD95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D76FCC-138D-A526-B197-B5156A0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05AF3-4FFF-2DD1-A8BB-0A901FEB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959F3-C98B-ABF0-694C-B5839616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7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13F9A-F1B3-9F0C-3532-2F3DFA8D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87DBF-F586-741E-67A5-6C13A877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AD3D6-6B8B-6E29-D958-6C2C11E2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9F32E-91A5-9C34-35FD-4CE40C2E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FF2D5-31AE-012E-8384-1DFC1F2D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FAC86-4661-95D4-5B91-8CA1212A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3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D444-81B7-BDD0-808E-D21D15B2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69AC0A-D012-397D-8F0B-C2BF572AE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ADC84-3968-FE4D-214C-482A7B17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98E4F-218A-27A6-ACAC-618F1913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545E9-B047-D33C-E41D-4766C4AE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BFBD3-3492-F9A0-99FA-E20D7369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8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248EBF-54E4-4964-5772-7F2226D0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6DCAC-DFE3-0DA0-0766-762E50EE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77B4C-A4CE-56CF-D9F0-7E1108391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2E4A1-4640-4B73-8EDE-01AEB25BAF6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1702-9A1C-8B59-9FD3-2D5D409AB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0D310-6E97-7459-E99C-8D5ADA988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6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06434D7-1DBA-A8FE-BD18-97F5D42D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" y="935181"/>
            <a:ext cx="3758082" cy="2048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3C8A1A-9112-35B4-8602-8E8C4CC691FA}"/>
              </a:ext>
            </a:extLst>
          </p:cNvPr>
          <p:cNvSpPr txBox="1"/>
          <p:nvPr/>
        </p:nvSpPr>
        <p:spPr>
          <a:xfrm>
            <a:off x="5892212" y="2290997"/>
            <a:ext cx="547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제주도에는 총 </a:t>
            </a:r>
            <a:r>
              <a:rPr lang="en-US" altLang="ko-KR" dirty="0"/>
              <a:t>4</a:t>
            </a:r>
            <a:r>
              <a:rPr lang="ko-KR" altLang="en-US" dirty="0"/>
              <a:t> 곳의 기상 관측 포인트 존재</a:t>
            </a:r>
            <a:endParaRPr lang="en-US" altLang="ko-KR" dirty="0"/>
          </a:p>
          <a:p>
            <a:r>
              <a:rPr lang="ko-KR" altLang="en-US" dirty="0"/>
              <a:t>결국 제주도의 모든 기상은 </a:t>
            </a:r>
            <a:r>
              <a:rPr lang="en-US" altLang="ko-KR" dirty="0"/>
              <a:t>4</a:t>
            </a:r>
            <a:r>
              <a:rPr lang="ko-KR" altLang="en-US" dirty="0"/>
              <a:t>개 중에 하나로 결정됨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3FD0373-0A0E-524C-160F-5EC6E2FD8034}"/>
              </a:ext>
            </a:extLst>
          </p:cNvPr>
          <p:cNvGrpSpPr/>
          <p:nvPr/>
        </p:nvGrpSpPr>
        <p:grpSpPr>
          <a:xfrm>
            <a:off x="432531" y="3512127"/>
            <a:ext cx="4534252" cy="2410692"/>
            <a:chOff x="3261360" y="4044172"/>
            <a:chExt cx="5775960" cy="3070860"/>
          </a:xfrm>
        </p:grpSpPr>
        <p:pic>
          <p:nvPicPr>
            <p:cNvPr id="1026" name="Picture 2" descr="제주 행정 구역 지도">
              <a:extLst>
                <a:ext uri="{FF2B5EF4-FFF2-40B4-BE49-F238E27FC236}">
                  <a16:creationId xmlns:a16="http://schemas.microsoft.com/office/drawing/2014/main" id="{AABAFA78-1011-F57A-662F-E5E36FABF4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0" t="11091" r="3212" b="15637"/>
            <a:stretch/>
          </p:blipFill>
          <p:spPr bwMode="auto">
            <a:xfrm>
              <a:off x="3261360" y="4044172"/>
              <a:ext cx="5775960" cy="3070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E041AF-64E1-9C81-68B2-44FF1709EEF1}"/>
                </a:ext>
              </a:extLst>
            </p:cNvPr>
            <p:cNvSpPr/>
            <p:nvPr/>
          </p:nvSpPr>
          <p:spPr>
            <a:xfrm>
              <a:off x="7691519" y="6924532"/>
              <a:ext cx="1127760" cy="1905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E9E7CC9-C5DD-DF88-0EF5-24CA505095B1}"/>
              </a:ext>
            </a:extLst>
          </p:cNvPr>
          <p:cNvSpPr txBox="1"/>
          <p:nvPr/>
        </p:nvSpPr>
        <p:spPr>
          <a:xfrm>
            <a:off x="5892212" y="3243846"/>
            <a:ext cx="5479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제주 </a:t>
            </a:r>
            <a:r>
              <a:rPr lang="en-US" altLang="ko-KR" dirty="0"/>
              <a:t>: </a:t>
            </a:r>
            <a:r>
              <a:rPr lang="ko-KR" altLang="en-US" dirty="0" err="1"/>
              <a:t>애월읍</a:t>
            </a:r>
            <a:r>
              <a:rPr lang="en-US" altLang="ko-KR" dirty="0"/>
              <a:t>, </a:t>
            </a:r>
            <a:r>
              <a:rPr lang="ko-KR" altLang="en-US" dirty="0" err="1"/>
              <a:t>조천읍</a:t>
            </a:r>
            <a:r>
              <a:rPr lang="en-US" altLang="ko-KR" dirty="0"/>
              <a:t>, </a:t>
            </a:r>
            <a:r>
              <a:rPr lang="ko-KR" altLang="en-US" dirty="0"/>
              <a:t>제주시</a:t>
            </a:r>
            <a:endParaRPr lang="en-US" altLang="ko-KR" dirty="0"/>
          </a:p>
          <a:p>
            <a:r>
              <a:rPr lang="ko-KR" altLang="en-US" dirty="0"/>
              <a:t>고산 </a:t>
            </a:r>
            <a:r>
              <a:rPr lang="en-US" altLang="ko-KR" dirty="0"/>
              <a:t>: </a:t>
            </a:r>
            <a:r>
              <a:rPr lang="ko-KR" altLang="en-US" dirty="0" err="1"/>
              <a:t>한림읍</a:t>
            </a:r>
            <a:r>
              <a:rPr lang="en-US" altLang="ko-KR" dirty="0"/>
              <a:t>, </a:t>
            </a:r>
            <a:r>
              <a:rPr lang="ko-KR" altLang="en-US" dirty="0" err="1"/>
              <a:t>한경면</a:t>
            </a:r>
            <a:r>
              <a:rPr lang="en-US" altLang="ko-KR" dirty="0"/>
              <a:t>, </a:t>
            </a:r>
            <a:r>
              <a:rPr lang="ko-KR" altLang="en-US" dirty="0" err="1"/>
              <a:t>대정읍</a:t>
            </a:r>
            <a:r>
              <a:rPr lang="en-US" altLang="ko-KR" dirty="0"/>
              <a:t>, </a:t>
            </a:r>
            <a:r>
              <a:rPr lang="ko-KR" altLang="en-US" dirty="0" err="1"/>
              <a:t>안덕면</a:t>
            </a:r>
            <a:endParaRPr lang="en-US" altLang="ko-KR" dirty="0"/>
          </a:p>
          <a:p>
            <a:r>
              <a:rPr lang="ko-KR" altLang="en-US" dirty="0"/>
              <a:t>서귀포 </a:t>
            </a:r>
            <a:r>
              <a:rPr lang="en-US" altLang="ko-KR" dirty="0"/>
              <a:t>: </a:t>
            </a:r>
            <a:r>
              <a:rPr lang="ko-KR" altLang="en-US" dirty="0"/>
              <a:t>서귀포시</a:t>
            </a:r>
            <a:r>
              <a:rPr lang="en-US" altLang="ko-KR" dirty="0"/>
              <a:t>, </a:t>
            </a:r>
            <a:r>
              <a:rPr lang="ko-KR" altLang="en-US" dirty="0" err="1"/>
              <a:t>남원읍</a:t>
            </a:r>
            <a:r>
              <a:rPr lang="en-US" altLang="ko-KR" dirty="0"/>
              <a:t>, </a:t>
            </a:r>
            <a:r>
              <a:rPr lang="ko-KR" altLang="en-US" dirty="0" err="1"/>
              <a:t>표선면</a:t>
            </a:r>
            <a:endParaRPr lang="en-US" altLang="ko-KR" dirty="0"/>
          </a:p>
          <a:p>
            <a:r>
              <a:rPr lang="ko-KR" altLang="en-US" dirty="0"/>
              <a:t>성산 </a:t>
            </a:r>
            <a:r>
              <a:rPr lang="en-US" altLang="ko-KR" dirty="0"/>
              <a:t>: </a:t>
            </a:r>
            <a:r>
              <a:rPr lang="ko-KR" altLang="en-US" dirty="0" err="1"/>
              <a:t>구좌읍</a:t>
            </a:r>
            <a:r>
              <a:rPr lang="en-US" altLang="ko-KR" dirty="0"/>
              <a:t>, </a:t>
            </a:r>
            <a:r>
              <a:rPr lang="ko-KR" altLang="en-US" dirty="0"/>
              <a:t>성산읍</a:t>
            </a:r>
            <a:r>
              <a:rPr lang="en-US" altLang="ko-KR" dirty="0"/>
              <a:t>, </a:t>
            </a:r>
            <a:r>
              <a:rPr lang="ko-KR" altLang="en-US" dirty="0" err="1"/>
              <a:t>우도면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94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7E838-714F-F359-3E6A-6E200B6F1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_x229164856" descr="EMB00005130550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3968" r="1130" b="6675"/>
          <a:stretch/>
        </p:blipFill>
        <p:spPr bwMode="auto">
          <a:xfrm>
            <a:off x="942975" y="550827"/>
            <a:ext cx="10306050" cy="552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341984-AB30-F325-7922-E46AE60F5452}"/>
              </a:ext>
            </a:extLst>
          </p:cNvPr>
          <p:cNvSpPr txBox="1"/>
          <p:nvPr/>
        </p:nvSpPr>
        <p:spPr>
          <a:xfrm>
            <a:off x="210690" y="126353"/>
            <a:ext cx="54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C72F1-B5DC-6E7C-BF94-EEFA9BF5ECA5}"/>
              </a:ext>
            </a:extLst>
          </p:cNvPr>
          <p:cNvSpPr txBox="1"/>
          <p:nvPr/>
        </p:nvSpPr>
        <p:spPr>
          <a:xfrm>
            <a:off x="812506" y="6133048"/>
            <a:ext cx="1056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데이터의 엔티티가 </a:t>
            </a:r>
            <a:r>
              <a:rPr lang="en-US" altLang="ko-KR" sz="1400" dirty="0"/>
              <a:t>Key </a:t>
            </a:r>
            <a:r>
              <a:rPr lang="ko-KR" altLang="en-US" sz="1400" dirty="0"/>
              <a:t>값으로 서로 연결되어 있어서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데이터를 편하게 다루어 사용하기 위해 관계형 </a:t>
            </a:r>
            <a:r>
              <a:rPr lang="en-US" altLang="ko-KR" sz="1400" dirty="0"/>
              <a:t>DB</a:t>
            </a:r>
            <a:r>
              <a:rPr lang="ko-KR" altLang="en-US" sz="1400" dirty="0"/>
              <a:t>를 구축해서 사용함</a:t>
            </a:r>
            <a:r>
              <a:rPr lang="en-US" altLang="ko-KR" sz="1400" dirty="0"/>
              <a:t>(MySQL)</a:t>
            </a:r>
          </a:p>
        </p:txBody>
      </p:sp>
    </p:spTree>
    <p:extLst>
      <p:ext uri="{BB962C8B-B14F-4D97-AF65-F5344CB8AC3E}">
        <p14:creationId xmlns:p14="http://schemas.microsoft.com/office/powerpoint/2010/main" val="18932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A3D9-F34C-C88D-4D24-4818FEBCF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D3D09C-CA98-AAAD-2D74-7DF010750854}"/>
              </a:ext>
            </a:extLst>
          </p:cNvPr>
          <p:cNvSpPr txBox="1"/>
          <p:nvPr/>
        </p:nvSpPr>
        <p:spPr>
          <a:xfrm>
            <a:off x="138448" y="142297"/>
            <a:ext cx="25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수행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331F3-9A75-A7CC-00E8-8AE3BC128916}"/>
              </a:ext>
            </a:extLst>
          </p:cNvPr>
          <p:cNvSpPr txBox="1"/>
          <p:nvPr/>
        </p:nvSpPr>
        <p:spPr>
          <a:xfrm>
            <a:off x="447206" y="507228"/>
            <a:ext cx="54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소비내역 테이블에 대한 기상테이블 데이터 연결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2EBAE1-AB6F-5702-7413-22725D94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946"/>
          <a:stretch/>
        </p:blipFill>
        <p:spPr>
          <a:xfrm>
            <a:off x="2568663" y="1889938"/>
            <a:ext cx="7054673" cy="154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6B17D2-0F3A-AF3C-36C4-6496A4A87D41}"/>
              </a:ext>
            </a:extLst>
          </p:cNvPr>
          <p:cNvSpPr txBox="1"/>
          <p:nvPr/>
        </p:nvSpPr>
        <p:spPr>
          <a:xfrm>
            <a:off x="853747" y="1413017"/>
            <a:ext cx="757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소비내역 테이블에 </a:t>
            </a:r>
            <a:r>
              <a:rPr lang="en-US" altLang="ko-KR" sz="1400" dirty="0"/>
              <a:t>STATION_ID </a:t>
            </a:r>
            <a:r>
              <a:rPr lang="ko-KR" altLang="en-US" sz="1400" dirty="0"/>
              <a:t>컬럼 추가 및 도로명 주소에 </a:t>
            </a:r>
            <a:r>
              <a:rPr lang="en-US" altLang="ko-KR" sz="1400" dirty="0"/>
              <a:t>‘</a:t>
            </a:r>
            <a:r>
              <a:rPr lang="ko-KR" altLang="en-US" sz="1400" dirty="0"/>
              <a:t>제주</a:t>
            </a:r>
            <a:r>
              <a:rPr lang="en-US" altLang="ko-KR" sz="1400" dirty="0"/>
              <a:t>‘ </a:t>
            </a:r>
            <a:r>
              <a:rPr lang="ko-KR" altLang="en-US" sz="1400" dirty="0"/>
              <a:t>포함된 데이터 필터링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30CAF-5FA3-CF03-9330-87339EB48EE5}"/>
              </a:ext>
            </a:extLst>
          </p:cNvPr>
          <p:cNvSpPr txBox="1"/>
          <p:nvPr/>
        </p:nvSpPr>
        <p:spPr>
          <a:xfrm>
            <a:off x="853748" y="3666507"/>
            <a:ext cx="438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‘</a:t>
            </a:r>
            <a:r>
              <a:rPr lang="ko-KR" altLang="en-US" sz="1400" dirty="0"/>
              <a:t>제주</a:t>
            </a:r>
            <a:r>
              <a:rPr lang="en-US" altLang="ko-KR" sz="1400" dirty="0"/>
              <a:t>’</a:t>
            </a:r>
            <a:r>
              <a:rPr lang="ko-KR" altLang="en-US" sz="1400" dirty="0"/>
              <a:t>가 포함되지 않은 데이터는 </a:t>
            </a:r>
            <a:r>
              <a:rPr lang="en-US" altLang="ko-KR" sz="1400" dirty="0"/>
              <a:t>SGG_CD </a:t>
            </a:r>
            <a:r>
              <a:rPr lang="ko-KR" altLang="en-US" sz="1400" dirty="0"/>
              <a:t>사용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E1F5436-4F4A-149E-FCE2-4B2EE50E2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53" y="4147647"/>
            <a:ext cx="8897092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0DB9-062E-A7CA-CA02-AD0D4C2D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05A97E-2DCD-11FC-0AB8-E46AD87B9DF3}"/>
              </a:ext>
            </a:extLst>
          </p:cNvPr>
          <p:cNvSpPr txBox="1"/>
          <p:nvPr/>
        </p:nvSpPr>
        <p:spPr>
          <a:xfrm>
            <a:off x="138448" y="142297"/>
            <a:ext cx="25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수행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9DD9F-295F-2B79-E11A-FAECEEB5150A}"/>
              </a:ext>
            </a:extLst>
          </p:cNvPr>
          <p:cNvSpPr txBox="1"/>
          <p:nvPr/>
        </p:nvSpPr>
        <p:spPr>
          <a:xfrm>
            <a:off x="447206" y="507228"/>
            <a:ext cx="54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소비내역 테이블에 대한 기상테이블 데이터 연결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B7A48-0B46-281A-95A1-F5177E60DB42}"/>
              </a:ext>
            </a:extLst>
          </p:cNvPr>
          <p:cNvSpPr txBox="1"/>
          <p:nvPr/>
        </p:nvSpPr>
        <p:spPr>
          <a:xfrm>
            <a:off x="853747" y="1413017"/>
            <a:ext cx="757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소비내역의 소비시간</a:t>
            </a:r>
            <a:r>
              <a:rPr lang="en-US" altLang="ko-KR" sz="1400" dirty="0"/>
              <a:t>, </a:t>
            </a:r>
            <a:r>
              <a:rPr lang="ko-KR" altLang="en-US" sz="1400" dirty="0"/>
              <a:t>기상테이블의 관측시간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STATION_ID</a:t>
            </a:r>
            <a:r>
              <a:rPr lang="ko-KR" altLang="en-US" sz="1400" dirty="0"/>
              <a:t>를 사용하여 데이터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4CA1CD-91E1-51A2-83EC-611B8736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867758"/>
            <a:ext cx="11059886" cy="42625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52272F-ECAF-4732-05C8-3950A143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150" y="547588"/>
            <a:ext cx="263879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C9890-1847-B6EA-366D-14C609F74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056503-6A36-E242-E8A5-6731135F4A74}"/>
              </a:ext>
            </a:extLst>
          </p:cNvPr>
          <p:cNvSpPr txBox="1"/>
          <p:nvPr/>
        </p:nvSpPr>
        <p:spPr>
          <a:xfrm>
            <a:off x="138448" y="142297"/>
            <a:ext cx="25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수행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AE3A6-3FDA-9B4A-195A-B3F41E2B6206}"/>
              </a:ext>
            </a:extLst>
          </p:cNvPr>
          <p:cNvSpPr txBox="1"/>
          <p:nvPr/>
        </p:nvSpPr>
        <p:spPr>
          <a:xfrm>
            <a:off x="447206" y="507228"/>
            <a:ext cx="54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결측치</a:t>
            </a:r>
            <a:r>
              <a:rPr lang="ko-KR" altLang="en-US" dirty="0"/>
              <a:t> 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58B65-4BBC-F908-D15D-4FF03DD70954}"/>
              </a:ext>
            </a:extLst>
          </p:cNvPr>
          <p:cNvSpPr txBox="1"/>
          <p:nvPr/>
        </p:nvSpPr>
        <p:spPr>
          <a:xfrm>
            <a:off x="812506" y="907338"/>
            <a:ext cx="10566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기온</a:t>
            </a:r>
          </a:p>
          <a:p>
            <a:r>
              <a:rPr lang="en-US" altLang="ko-KR" sz="1400" dirty="0"/>
              <a:t>2023</a:t>
            </a:r>
            <a:r>
              <a:rPr lang="ko-KR" altLang="en-US" sz="1400" dirty="0"/>
              <a:t>년 </a:t>
            </a:r>
            <a:r>
              <a:rPr lang="en-US" altLang="ko-KR" sz="1400" dirty="0"/>
              <a:t>9</a:t>
            </a:r>
            <a:r>
              <a:rPr lang="ko-KR" altLang="en-US" sz="1400" dirty="0"/>
              <a:t>월 </a:t>
            </a:r>
            <a:r>
              <a:rPr lang="en-US" altLang="ko-KR" sz="1400" dirty="0"/>
              <a:t>19</a:t>
            </a:r>
            <a:r>
              <a:rPr lang="ko-KR" altLang="en-US" sz="1400" dirty="0"/>
              <a:t>일 </a:t>
            </a:r>
            <a:r>
              <a:rPr lang="en-US" altLang="ko-KR" sz="1400" dirty="0"/>
              <a:t>16</a:t>
            </a:r>
            <a:r>
              <a:rPr lang="ko-KR" altLang="en-US" sz="1400" dirty="0"/>
              <a:t>시 고산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 </a:t>
            </a:r>
            <a:r>
              <a:rPr lang="en-US" altLang="ko-KR" sz="1400" dirty="0"/>
              <a:t>6</a:t>
            </a:r>
            <a:r>
              <a:rPr lang="ko-KR" altLang="en-US" sz="1400" dirty="0"/>
              <a:t>월 </a:t>
            </a:r>
            <a:r>
              <a:rPr lang="en-US" altLang="ko-KR" sz="1400" dirty="0"/>
              <a:t>14</a:t>
            </a:r>
            <a:r>
              <a:rPr lang="ko-KR" altLang="en-US" sz="1400" dirty="0"/>
              <a:t>일 </a:t>
            </a:r>
            <a:r>
              <a:rPr lang="en-US" altLang="ko-KR" sz="1400" dirty="0"/>
              <a:t>11</a:t>
            </a:r>
            <a:r>
              <a:rPr lang="ko-KR" altLang="en-US" sz="1400" dirty="0"/>
              <a:t>시</a:t>
            </a:r>
            <a:r>
              <a:rPr lang="en-US" altLang="ko-KR" sz="1400" dirty="0"/>
              <a:t>, 2023</a:t>
            </a:r>
            <a:r>
              <a:rPr lang="ko-KR" altLang="en-US" sz="1400" dirty="0"/>
              <a:t>년 </a:t>
            </a:r>
            <a:r>
              <a:rPr lang="en-US" altLang="ko-KR" sz="1400" dirty="0"/>
              <a:t>6</a:t>
            </a:r>
            <a:r>
              <a:rPr lang="ko-KR" altLang="en-US" sz="1400" dirty="0"/>
              <a:t>월 </a:t>
            </a:r>
            <a:r>
              <a:rPr lang="en-US" altLang="ko-KR" sz="1400" dirty="0"/>
              <a:t>27</a:t>
            </a:r>
            <a:r>
              <a:rPr lang="ko-KR" altLang="en-US" sz="1400" dirty="0"/>
              <a:t>일 </a:t>
            </a:r>
            <a:r>
              <a:rPr lang="en-US" altLang="ko-KR" sz="1400" dirty="0"/>
              <a:t>12</a:t>
            </a:r>
            <a:r>
              <a:rPr lang="ko-KR" altLang="en-US" sz="1400" dirty="0"/>
              <a:t>시 제주의 데이터가 없음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각 지역의 </a:t>
            </a:r>
            <a:r>
              <a:rPr lang="ko-KR" altLang="en-US" sz="1400" dirty="0" err="1"/>
              <a:t>결측값</a:t>
            </a:r>
            <a:r>
              <a:rPr lang="ko-KR" altLang="en-US" sz="1400" dirty="0"/>
              <a:t> 앞</a:t>
            </a:r>
            <a:r>
              <a:rPr lang="en-US" altLang="ko-KR" sz="1400" dirty="0"/>
              <a:t>, </a:t>
            </a:r>
            <a:r>
              <a:rPr lang="ko-KR" altLang="en-US" sz="1400" dirty="0"/>
              <a:t>뒤 시간의 평균값을 사용해서 변경</a:t>
            </a:r>
            <a:endParaRPr lang="en-US" altLang="ko-KR" sz="1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20F54F3-6FE4-0219-32E3-CF8460621215}"/>
              </a:ext>
            </a:extLst>
          </p:cNvPr>
          <p:cNvGrpSpPr/>
          <p:nvPr/>
        </p:nvGrpSpPr>
        <p:grpSpPr>
          <a:xfrm>
            <a:off x="1259163" y="4190318"/>
            <a:ext cx="9673673" cy="2160454"/>
            <a:chOff x="1813915" y="4604488"/>
            <a:chExt cx="8573696" cy="191479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3D8A51-2B3F-7239-4BBC-45AE078AF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3915" y="4604488"/>
              <a:ext cx="8573696" cy="191479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C15379-ED59-3395-9A4A-F9D45BDC3B42}"/>
                </a:ext>
              </a:extLst>
            </p:cNvPr>
            <p:cNvSpPr/>
            <p:nvPr/>
          </p:nvSpPr>
          <p:spPr>
            <a:xfrm>
              <a:off x="6095999" y="4604488"/>
              <a:ext cx="1314204" cy="19147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217FF8-B484-200F-76DF-2358F6514FA6}"/>
              </a:ext>
            </a:extLst>
          </p:cNvPr>
          <p:cNvGrpSpPr/>
          <p:nvPr/>
        </p:nvGrpSpPr>
        <p:grpSpPr>
          <a:xfrm>
            <a:off x="1259163" y="1722165"/>
            <a:ext cx="9673673" cy="2211739"/>
            <a:chOff x="1804388" y="2447788"/>
            <a:chExt cx="8583223" cy="19624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6FDD460-5505-A055-2F4A-67E210ABA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4388" y="2447788"/>
              <a:ext cx="8583223" cy="196242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DF2D60F-BB52-4E4A-A2E5-809594B0ED9E}"/>
                </a:ext>
              </a:extLst>
            </p:cNvPr>
            <p:cNvSpPr/>
            <p:nvPr/>
          </p:nvSpPr>
          <p:spPr>
            <a:xfrm>
              <a:off x="6095999" y="2447788"/>
              <a:ext cx="1314204" cy="19624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52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0DBB-2454-4E8D-BFFF-F1F9DB6F5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154C0F-864A-4FE2-AEE2-64FB59666DC5}"/>
              </a:ext>
            </a:extLst>
          </p:cNvPr>
          <p:cNvSpPr txBox="1"/>
          <p:nvPr/>
        </p:nvSpPr>
        <p:spPr>
          <a:xfrm>
            <a:off x="138448" y="142297"/>
            <a:ext cx="25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수행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783F7-90F1-7D7B-EB74-A3EB61150AFE}"/>
              </a:ext>
            </a:extLst>
          </p:cNvPr>
          <p:cNvSpPr txBox="1"/>
          <p:nvPr/>
        </p:nvSpPr>
        <p:spPr>
          <a:xfrm>
            <a:off x="447206" y="507228"/>
            <a:ext cx="54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결측치</a:t>
            </a:r>
            <a:r>
              <a:rPr lang="ko-KR" altLang="en-US" dirty="0"/>
              <a:t> 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FE2CB-9B45-510C-914D-8257668AD3F7}"/>
              </a:ext>
            </a:extLst>
          </p:cNvPr>
          <p:cNvSpPr txBox="1"/>
          <p:nvPr/>
        </p:nvSpPr>
        <p:spPr>
          <a:xfrm>
            <a:off x="812506" y="1241491"/>
            <a:ext cx="1056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강수</a:t>
            </a:r>
            <a:r>
              <a:rPr lang="en-US" altLang="ko-KR" sz="1400" dirty="0"/>
              <a:t>, </a:t>
            </a:r>
            <a:r>
              <a:rPr lang="ko-KR" altLang="en-US" sz="1400" dirty="0"/>
              <a:t>일조</a:t>
            </a:r>
            <a:r>
              <a:rPr lang="en-US" altLang="ko-KR" sz="1400" dirty="0"/>
              <a:t>(</a:t>
            </a:r>
            <a:r>
              <a:rPr lang="ko-KR" altLang="en-US" sz="1400" dirty="0"/>
              <a:t>지상기상관측지침 참고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4506F7A-4E78-9CD6-E5AE-076DC97A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585" y="1548977"/>
            <a:ext cx="5057349" cy="6831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2E8C48-C133-73CF-1E01-0A74B1F4B5AD}"/>
              </a:ext>
            </a:extLst>
          </p:cNvPr>
          <p:cNvGrpSpPr/>
          <p:nvPr/>
        </p:nvGrpSpPr>
        <p:grpSpPr>
          <a:xfrm>
            <a:off x="447206" y="1841632"/>
            <a:ext cx="6159986" cy="1356729"/>
            <a:chOff x="596944" y="5009701"/>
            <a:chExt cx="5363323" cy="118126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BD14494-07B9-50F4-1383-B49F831D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944" y="5009701"/>
              <a:ext cx="5363323" cy="1181265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8E5543A-C236-A738-3D60-1151B9CC28A7}"/>
                </a:ext>
              </a:extLst>
            </p:cNvPr>
            <p:cNvCxnSpPr>
              <a:cxnSpLocks/>
            </p:cNvCxnSpPr>
            <p:nvPr/>
          </p:nvCxnSpPr>
          <p:spPr>
            <a:xfrm>
              <a:off x="2027327" y="5584296"/>
              <a:ext cx="10127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A49905E-CD26-684E-B344-6B63643075A1}"/>
                </a:ext>
              </a:extLst>
            </p:cNvPr>
            <p:cNvCxnSpPr>
              <a:cxnSpLocks/>
            </p:cNvCxnSpPr>
            <p:nvPr/>
          </p:nvCxnSpPr>
          <p:spPr>
            <a:xfrm>
              <a:off x="1068778" y="5762426"/>
              <a:ext cx="4195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EE4B8E0-6DF7-454A-9783-2A2D5DE1E60D}"/>
                </a:ext>
              </a:extLst>
            </p:cNvPr>
            <p:cNvCxnSpPr>
              <a:cxnSpLocks/>
            </p:cNvCxnSpPr>
            <p:nvPr/>
          </p:nvCxnSpPr>
          <p:spPr>
            <a:xfrm>
              <a:off x="1947552" y="5762426"/>
              <a:ext cx="8134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341FFD75-707C-3CF5-A1A3-1DEF17C8B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792" y="2350567"/>
            <a:ext cx="5088142" cy="113967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CC950B-DF10-A10D-9694-C1DF13AA5DEA}"/>
              </a:ext>
            </a:extLst>
          </p:cNvPr>
          <p:cNvCxnSpPr>
            <a:cxnSpLocks/>
          </p:cNvCxnSpPr>
          <p:nvPr/>
        </p:nvCxnSpPr>
        <p:spPr>
          <a:xfrm>
            <a:off x="8322623" y="3174611"/>
            <a:ext cx="11631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CC9F5B-7239-7E5E-8119-8516D2C3735C}"/>
              </a:ext>
            </a:extLst>
          </p:cNvPr>
          <p:cNvSpPr txBox="1"/>
          <p:nvPr/>
        </p:nvSpPr>
        <p:spPr>
          <a:xfrm>
            <a:off x="853747" y="4076095"/>
            <a:ext cx="10309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강수의 </a:t>
            </a:r>
            <a:r>
              <a:rPr lang="ko-KR" altLang="en-US" sz="1400" dirty="0" err="1"/>
              <a:t>결측치는</a:t>
            </a:r>
            <a:r>
              <a:rPr lang="ko-KR" altLang="en-US" sz="1400" dirty="0"/>
              <a:t> 지상관측지침에 따라 </a:t>
            </a:r>
            <a:r>
              <a:rPr lang="ko-KR" altLang="en-US" sz="1400" dirty="0" err="1"/>
              <a:t>강수유무센서가</a:t>
            </a:r>
            <a:r>
              <a:rPr lang="ko-KR" altLang="en-US" sz="1400" dirty="0"/>
              <a:t> </a:t>
            </a:r>
            <a:r>
              <a:rPr lang="en-US" altLang="ko-KR" sz="1400" dirty="0"/>
              <a:t>ON </a:t>
            </a:r>
            <a:r>
              <a:rPr lang="ko-KR" altLang="en-US" sz="1400" dirty="0"/>
              <a:t>되지 않았기 때문에 </a:t>
            </a:r>
            <a:r>
              <a:rPr lang="en-US" altLang="ko-KR" sz="1400" dirty="0"/>
              <a:t>NULL</a:t>
            </a:r>
            <a:r>
              <a:rPr lang="ko-KR" altLang="en-US" sz="1400" dirty="0"/>
              <a:t>이 된 것이므로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봐도 무방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일조의 </a:t>
            </a:r>
            <a:r>
              <a:rPr lang="ko-KR" altLang="en-US" sz="1400" dirty="0" err="1"/>
              <a:t>결측치는</a:t>
            </a:r>
            <a:r>
              <a:rPr lang="ko-KR" altLang="en-US" sz="1400" dirty="0"/>
              <a:t> 일몰 이후에 발생한 것이기 때문에 이 또한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봐도 무방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강수와 일조의 모든 </a:t>
            </a:r>
            <a:r>
              <a:rPr lang="ko-KR" altLang="en-US" sz="1400" dirty="0" err="1"/>
              <a:t>결측치는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수정해서 처리</a:t>
            </a:r>
          </a:p>
        </p:txBody>
      </p:sp>
    </p:spTree>
    <p:extLst>
      <p:ext uri="{BB962C8B-B14F-4D97-AF65-F5344CB8AC3E}">
        <p14:creationId xmlns:p14="http://schemas.microsoft.com/office/powerpoint/2010/main" val="55946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243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 희권</dc:creator>
  <cp:lastModifiedBy>신 희권</cp:lastModifiedBy>
  <cp:revision>57</cp:revision>
  <dcterms:created xsi:type="dcterms:W3CDTF">2024-11-03T11:18:24Z</dcterms:created>
  <dcterms:modified xsi:type="dcterms:W3CDTF">2024-11-13T15:13:19Z</dcterms:modified>
</cp:coreProperties>
</file>