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2" autoAdjust="0"/>
    <p:restoredTop sz="94660"/>
  </p:normalViewPr>
  <p:slideViewPr>
    <p:cSldViewPr snapToGrid="0">
      <p:cViewPr>
        <p:scale>
          <a:sx n="66" d="100"/>
          <a:sy n="66" d="100"/>
        </p:scale>
        <p:origin x="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BF62C-E3EB-3A36-2969-6A67C1252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638528-A22E-FCD5-606C-8D58D21A3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5C3A7-3A69-A0A2-A191-E20052AC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0F3BE-F7EC-FFA5-E3D1-40937FB1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959AB-A022-6D83-88A6-EFAFE7A6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3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2F0B-34F3-682C-5589-DBEF267C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EC23B1-D154-5BE1-2B36-236C2D902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EBFF5-CFC6-E9FF-2631-F629BE34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974B7-F5B5-7A20-5ACB-F9876AC9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3E448-6E0A-9536-68F1-24E4B949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00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36F1B5-16A2-A450-5528-01B731FB2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1D1B60-D7FF-74B3-9BA4-3CA93B47F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B1737-E3A3-6EAE-2258-C657E59A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8A930-9ECA-CBE1-B1EA-A5F2977A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03EBC-3B59-445D-37E8-37375854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03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7173D-5277-E1A5-18FB-7D137BFB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57484-638E-8B7B-4B57-FE668E15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F3E66-AAD8-3C3B-986B-E2E712AD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FE088-8F55-B481-DBD1-95FBADE8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57902-38A9-BC55-6BD0-3136F424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9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618BA-7B66-4C5B-B976-797A2962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83343-D702-47C0-A66C-73FE4B8D4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3B9C4-B451-96E1-60E8-5AFE9ECB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1487D-F158-4DBB-632B-6813CA30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0143A-8C07-1283-C771-3C466DE5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9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4F894-0B09-04FF-0FC5-B29767CA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AE69E-CEFD-C9D7-9D06-1AF5295A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649CC-86A5-4A59-DAFE-7F34E31E5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B9CD8-D8AD-F293-6D64-46010F18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0448F-2854-AC9F-0C88-D65CBC5C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C437D0-E59D-8A35-ABFC-239E55C7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1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99FFA-E950-B672-17A0-CAF0FBD4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26451A-C529-34EF-A7F1-B52A1F757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55202B-AF5B-85CB-E4C6-C32A69459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1EF6BD-A3CC-57F1-D95B-6F1E4225A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285BFE-381F-39E0-21C8-4AF6D1168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A141C2-82B1-57C3-8C15-E8118523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45C991-E103-5F9B-E1AD-BD77A58A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E9D707-76ED-7324-0DBD-5413754B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7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44658-91F2-9A55-064E-B5E6E635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54DC57-C979-92C7-276C-58414789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0925D4-DAA1-A28A-F0E6-49EE2135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89D1BB-C495-48DD-77A2-EE2DDD95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14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D76FCC-138D-A526-B197-B5156A03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505AF3-4FFF-2DD1-A8BB-0A901FEB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1959F3-C98B-ABF0-694C-B5839616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07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13F9A-F1B3-9F0C-3532-2F3DFA8D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87DBF-F586-741E-67A5-6C13A877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AD3D6-6B8B-6E29-D958-6C2C11E2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9F32E-91A5-9C34-35FD-4CE40C2E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FF2D5-31AE-012E-8384-1DFC1F2D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FAC86-4661-95D4-5B91-8CA1212A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3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AD444-81B7-BDD0-808E-D21D15B2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69AC0A-D012-397D-8F0B-C2BF572AE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ADC84-3968-FE4D-214C-482A7B17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98E4F-218A-27A6-ACAC-618F1913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545E9-B047-D33C-E41D-4766C4AE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BFBD3-3492-F9A0-99FA-E20D7369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18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248EBF-54E4-4964-5772-7F2226D0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6DCAC-DFE3-0DA0-0766-762E50EE9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77B4C-A4CE-56CF-D9F0-7E1108391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2E4A1-4640-4B73-8EDE-01AEB25BAF65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1702-9A1C-8B59-9FD3-2D5D409AB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0D310-6E97-7459-E99C-8D5ADA988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6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AF8E5-DAB0-E590-0D51-A9011D828EDB}"/>
              </a:ext>
            </a:extLst>
          </p:cNvPr>
          <p:cNvSpPr txBox="1"/>
          <p:nvPr/>
        </p:nvSpPr>
        <p:spPr>
          <a:xfrm>
            <a:off x="938784" y="597408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4A366-44F2-68D8-210D-56D38BA530D0}"/>
              </a:ext>
            </a:extLst>
          </p:cNvPr>
          <p:cNvSpPr txBox="1"/>
          <p:nvPr/>
        </p:nvSpPr>
        <p:spPr>
          <a:xfrm>
            <a:off x="938784" y="1009179"/>
            <a:ext cx="292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en-US" altLang="ko-KR" dirty="0"/>
              <a:t>Pandas</a:t>
            </a:r>
          </a:p>
          <a:p>
            <a:r>
              <a:rPr lang="en-US" altLang="ko-KR" dirty="0"/>
              <a:t>Scikit-learn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D1B48-18E7-DCE3-7EE4-569F61FB1436}"/>
              </a:ext>
            </a:extLst>
          </p:cNvPr>
          <p:cNvSpPr txBox="1"/>
          <p:nvPr/>
        </p:nvSpPr>
        <p:spPr>
          <a:xfrm>
            <a:off x="4120898" y="597408"/>
            <a:ext cx="181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인공지능 이론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B5E9E-B887-E09E-27A6-839A51F94246}"/>
              </a:ext>
            </a:extLst>
          </p:cNvPr>
          <p:cNvSpPr txBox="1"/>
          <p:nvPr/>
        </p:nvSpPr>
        <p:spPr>
          <a:xfrm>
            <a:off x="4120898" y="1009179"/>
            <a:ext cx="7802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K-fold cross validation</a:t>
            </a:r>
          </a:p>
          <a:p>
            <a:r>
              <a:rPr lang="en-US" altLang="ko-KR" dirty="0"/>
              <a:t>data completion – data noise reduction – data transformation – data reduction – data validation</a:t>
            </a:r>
          </a:p>
          <a:p>
            <a:r>
              <a:rPr lang="en-US" altLang="ko-KR" dirty="0"/>
              <a:t>Normalization</a:t>
            </a:r>
          </a:p>
          <a:p>
            <a:r>
              <a:rPr lang="en-US" altLang="ko-KR" dirty="0"/>
              <a:t>Standardization</a:t>
            </a:r>
          </a:p>
          <a:p>
            <a:r>
              <a:rPr lang="en-US" altLang="ko-KR" dirty="0"/>
              <a:t>PCA(Principal Component Analysis) : Normalization or Standardization – Covariance Matrix – Eigen vector, Eigen value – Principal Component – Reconstructing the original data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947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65865-25E5-6FAA-73AB-7CCB022AF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B26FEF-3111-580E-EC91-713F9743A573}"/>
              </a:ext>
            </a:extLst>
          </p:cNvPr>
          <p:cNvSpPr txBox="1"/>
          <p:nvPr/>
        </p:nvSpPr>
        <p:spPr>
          <a:xfrm>
            <a:off x="2753428" y="440861"/>
            <a:ext cx="9062519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차 시도 </a:t>
            </a:r>
            <a:r>
              <a:rPr lang="en-US" altLang="ko-KR" sz="1400" dirty="0"/>
              <a:t>: </a:t>
            </a:r>
            <a:r>
              <a:rPr lang="ko-KR" altLang="en-US" sz="1400" dirty="0"/>
              <a:t>카테고리 고려하지 않고 했더니 사용자가 생각지도 못한 다른 유형의 위치가 나왔음</a:t>
            </a:r>
            <a:r>
              <a:rPr lang="en-US" altLang="ko-KR" sz="1400" dirty="0"/>
              <a:t>. </a:t>
            </a:r>
            <a:r>
              <a:rPr lang="ko-KR" altLang="en-US" sz="1400" dirty="0"/>
              <a:t>그래서 소비 카테고리 추가를 하기로 했음</a:t>
            </a:r>
            <a:r>
              <a:rPr lang="en-US" altLang="ko-KR" sz="1400" dirty="0"/>
              <a:t>. </a:t>
            </a:r>
            <a:r>
              <a:rPr lang="ko-KR" altLang="en-US" sz="1400" dirty="0"/>
              <a:t>대신 </a:t>
            </a:r>
            <a:r>
              <a:rPr lang="ko-KR" altLang="en-US" sz="1400" dirty="0" err="1"/>
              <a:t>입력값에도</a:t>
            </a:r>
            <a:r>
              <a:rPr lang="ko-KR" altLang="en-US" sz="1400" dirty="0"/>
              <a:t> 유형 추가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000" dirty="0"/>
              <a:t>21, 22, 23, 24 12, 9 </a:t>
            </a:r>
            <a:r>
              <a:rPr lang="ko-KR" altLang="en-US" sz="1000" dirty="0"/>
              <a:t>제외</a:t>
            </a:r>
            <a:endParaRPr lang="en-US" altLang="ko-KR" sz="1000" dirty="0"/>
          </a:p>
          <a:p>
            <a:r>
              <a:rPr lang="ko-KR" altLang="en-US" sz="1000" dirty="0" err="1"/>
              <a:t>먹는거</a:t>
            </a:r>
            <a:r>
              <a:rPr lang="en-US" altLang="ko-KR" sz="1000" dirty="0"/>
              <a:t>(EAT)</a:t>
            </a:r>
            <a:r>
              <a:rPr lang="ko-KR" altLang="en-US" sz="1000" dirty="0"/>
              <a:t> </a:t>
            </a:r>
            <a:r>
              <a:rPr lang="en-US" altLang="ko-KR" sz="1000" dirty="0"/>
              <a:t>: 11, </a:t>
            </a:r>
          </a:p>
          <a:p>
            <a:r>
              <a:rPr lang="ko-KR" altLang="en-US" sz="1000" dirty="0" err="1"/>
              <a:t>보는거</a:t>
            </a:r>
            <a:r>
              <a:rPr lang="en-US" altLang="ko-KR" sz="1000" dirty="0"/>
              <a:t>(SEE)</a:t>
            </a:r>
            <a:r>
              <a:rPr lang="ko-KR" altLang="en-US" sz="1000" dirty="0"/>
              <a:t> </a:t>
            </a:r>
            <a:r>
              <a:rPr lang="en-US" altLang="ko-KR" sz="1000" dirty="0"/>
              <a:t>: 1, 2, 3, 8</a:t>
            </a:r>
          </a:p>
          <a:p>
            <a:r>
              <a:rPr lang="ko-KR" altLang="en-US" sz="1000" dirty="0"/>
              <a:t>쇼핑</a:t>
            </a:r>
            <a:r>
              <a:rPr lang="en-US" altLang="ko-KR" sz="1000" dirty="0"/>
              <a:t>(SHOP)</a:t>
            </a:r>
            <a:r>
              <a:rPr lang="ko-KR" altLang="en-US" sz="1000" dirty="0"/>
              <a:t> </a:t>
            </a:r>
            <a:r>
              <a:rPr lang="en-US" altLang="ko-KR" sz="1000" dirty="0"/>
              <a:t>: 4, 10</a:t>
            </a:r>
          </a:p>
          <a:p>
            <a:r>
              <a:rPr lang="ko-KR" altLang="en-US" sz="1000" dirty="0"/>
              <a:t>체험</a:t>
            </a:r>
            <a:r>
              <a:rPr lang="en-US" altLang="ko-KR" sz="1000" dirty="0"/>
              <a:t>(DO)</a:t>
            </a:r>
            <a:r>
              <a:rPr lang="ko-KR" altLang="en-US" sz="1000" dirty="0"/>
              <a:t> </a:t>
            </a:r>
            <a:r>
              <a:rPr lang="en-US" altLang="ko-KR" sz="1000" dirty="0"/>
              <a:t>: 13, 5, 6</a:t>
            </a:r>
          </a:p>
          <a:p>
            <a:r>
              <a:rPr lang="ko-KR" altLang="en-US" sz="1000" dirty="0"/>
              <a:t>산책</a:t>
            </a:r>
            <a:r>
              <a:rPr lang="en-US" altLang="ko-KR" sz="1000" dirty="0"/>
              <a:t>(WALK)</a:t>
            </a:r>
            <a:r>
              <a:rPr lang="ko-KR" altLang="en-US" sz="1000" dirty="0"/>
              <a:t> </a:t>
            </a:r>
            <a:r>
              <a:rPr lang="en-US" altLang="ko-KR" sz="1000" dirty="0"/>
              <a:t>: 7</a:t>
            </a:r>
          </a:p>
          <a:p>
            <a:endParaRPr lang="en-US" altLang="ko-KR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차 시도 </a:t>
            </a:r>
            <a:r>
              <a:rPr lang="en-US" altLang="ko-KR" sz="1400" dirty="0"/>
              <a:t>: </a:t>
            </a:r>
            <a:r>
              <a:rPr lang="ko-KR" altLang="en-US" sz="1400" dirty="0"/>
              <a:t>온도</a:t>
            </a:r>
            <a:r>
              <a:rPr lang="en-US" altLang="ko-KR" sz="1400" dirty="0"/>
              <a:t>, </a:t>
            </a:r>
            <a:r>
              <a:rPr lang="ko-KR" altLang="en-US" sz="1400" dirty="0"/>
              <a:t>강수</a:t>
            </a:r>
            <a:r>
              <a:rPr lang="en-US" altLang="ko-KR" sz="1400" dirty="0"/>
              <a:t>, </a:t>
            </a:r>
            <a:r>
              <a:rPr lang="ko-KR" altLang="en-US" sz="1400" dirty="0"/>
              <a:t>일조에 대한 기준을 세워야 함</a:t>
            </a:r>
            <a:r>
              <a:rPr lang="en-US" altLang="ko-KR" sz="1400" dirty="0"/>
              <a:t>. 5</a:t>
            </a:r>
            <a:r>
              <a:rPr lang="ko-KR" altLang="en-US" sz="1400" dirty="0"/>
              <a:t>가지 카테고리로 나누었는데 생각보다 데이터 수가 얼마 되지 않아서 </a:t>
            </a:r>
            <a:r>
              <a:rPr lang="en-US" altLang="ko-KR" sz="1400" dirty="0"/>
              <a:t>3</a:t>
            </a:r>
            <a:r>
              <a:rPr lang="ko-KR" altLang="en-US" sz="1400" dirty="0"/>
              <a:t>가지 기준으로 정리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000" dirty="0"/>
              <a:t>EAT, DO, SHOP</a:t>
            </a:r>
            <a:r>
              <a:rPr lang="ko-KR" altLang="en-US" sz="1000" dirty="0"/>
              <a:t>으로 통합</a:t>
            </a:r>
            <a:endParaRPr lang="en-US" altLang="ko-KR" sz="1000" dirty="0"/>
          </a:p>
          <a:p>
            <a:endParaRPr lang="en-US" altLang="ko-KR" sz="1400" dirty="0"/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차 시도 </a:t>
            </a:r>
            <a:r>
              <a:rPr lang="en-US" altLang="ko-KR" sz="1400" dirty="0"/>
              <a:t>: 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D702FE-7638-61FC-AAAB-1006563A0BB5}"/>
              </a:ext>
            </a:extLst>
          </p:cNvPr>
          <p:cNvSpPr txBox="1"/>
          <p:nvPr/>
        </p:nvSpPr>
        <p:spPr>
          <a:xfrm>
            <a:off x="202518" y="231648"/>
            <a:ext cx="2252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11</a:t>
            </a:r>
            <a:r>
              <a:rPr lang="ko-KR" altLang="en-US" sz="3200" b="1" dirty="0"/>
              <a:t>월 </a:t>
            </a:r>
            <a:r>
              <a:rPr lang="en-US" altLang="ko-KR" sz="3200" b="1" dirty="0"/>
              <a:t>30</a:t>
            </a:r>
            <a:r>
              <a:rPr lang="ko-KR" altLang="en-US" sz="3200" b="1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65168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1B776-BF5B-D7F0-ED6A-4A04FD314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3DD97-D4C6-D127-4D73-2DC1721DC41C}"/>
              </a:ext>
            </a:extLst>
          </p:cNvPr>
          <p:cNvSpPr txBox="1"/>
          <p:nvPr/>
        </p:nvSpPr>
        <p:spPr>
          <a:xfrm>
            <a:off x="202518" y="231648"/>
            <a:ext cx="2252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12</a:t>
            </a:r>
            <a:r>
              <a:rPr lang="ko-KR" altLang="en-US" sz="3200" b="1" dirty="0"/>
              <a:t>월 </a:t>
            </a:r>
            <a:r>
              <a:rPr lang="en-US" altLang="ko-KR" sz="3200" b="1" dirty="0"/>
              <a:t>3</a:t>
            </a:r>
            <a:r>
              <a:rPr lang="ko-KR" altLang="en-US" sz="3200" b="1" dirty="0"/>
              <a:t>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169B9-4984-353A-47B4-04E52D6B485F}"/>
              </a:ext>
            </a:extLst>
          </p:cNvPr>
          <p:cNvSpPr txBox="1"/>
          <p:nvPr/>
        </p:nvSpPr>
        <p:spPr>
          <a:xfrm>
            <a:off x="2753428" y="440861"/>
            <a:ext cx="90625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</a:t>
            </a:r>
            <a:r>
              <a:rPr lang="ko-KR" altLang="en-US" sz="1400" dirty="0"/>
              <a:t> 날씨와 만족도 간의 관계 학습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머신러닝</a:t>
            </a:r>
            <a:r>
              <a:rPr lang="ko-KR" altLang="en-US" sz="1400" dirty="0"/>
              <a:t> 모델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XGBoost</a:t>
            </a:r>
            <a:r>
              <a:rPr lang="en-US" altLang="ko-KR" sz="1400" dirty="0"/>
              <a:t>, Random Forest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  <a:r>
              <a:rPr lang="ko-KR" altLang="en-US" sz="1400" dirty="0"/>
              <a:t>로 날씨가 만족도에 미치는 영향을 학습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사용자 맞춤 추천</a:t>
            </a:r>
            <a:r>
              <a:rPr lang="en-US" altLang="ko-KR" sz="1400" dirty="0"/>
              <a:t> : </a:t>
            </a:r>
            <a:r>
              <a:rPr lang="ko-KR" altLang="en-US" sz="1400" dirty="0"/>
              <a:t>딥러닝 모델</a:t>
            </a:r>
            <a:r>
              <a:rPr lang="en-US" altLang="ko-KR" sz="1400" dirty="0"/>
              <a:t>(Wide &amp; Deep, Matrix Factorization)</a:t>
            </a:r>
            <a:r>
              <a:rPr lang="ko-KR" altLang="en-US" sz="1400" dirty="0"/>
              <a:t>을 통해 사용자와 장소 간의 복잡한 관계 학습</a:t>
            </a:r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추천 결과 다양화 </a:t>
            </a:r>
            <a:r>
              <a:rPr lang="en-US" altLang="ko-KR" sz="1400" dirty="0"/>
              <a:t>: </a:t>
            </a:r>
            <a:r>
              <a:rPr lang="ko-KR" altLang="en-US" sz="1400" dirty="0"/>
              <a:t>다양한 사용자 조건과 데이터 패턴을 학습하여 더 다양한 장소를 추천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8375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041D7-A1CF-0FE7-36A4-6AE125835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5E52BD-14D8-9938-5A0F-176815924584}"/>
              </a:ext>
            </a:extLst>
          </p:cNvPr>
          <p:cNvSpPr txBox="1"/>
          <p:nvPr/>
        </p:nvSpPr>
        <p:spPr>
          <a:xfrm>
            <a:off x="202518" y="231648"/>
            <a:ext cx="2252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12</a:t>
            </a:r>
            <a:r>
              <a:rPr lang="ko-KR" altLang="en-US" sz="3200" b="1" dirty="0"/>
              <a:t>월 </a:t>
            </a:r>
            <a:r>
              <a:rPr lang="en-US" altLang="ko-KR" sz="3200" b="1" dirty="0"/>
              <a:t>3</a:t>
            </a:r>
            <a:r>
              <a:rPr lang="ko-KR" altLang="en-US" sz="3200" b="1" dirty="0"/>
              <a:t>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836CA-4766-251E-050D-90B56A603CCE}"/>
              </a:ext>
            </a:extLst>
          </p:cNvPr>
          <p:cNvSpPr txBox="1"/>
          <p:nvPr/>
        </p:nvSpPr>
        <p:spPr>
          <a:xfrm>
            <a:off x="2454765" y="231648"/>
            <a:ext cx="906251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TRAVELER_ID(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여행자아이디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GENDER(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AGE_GRP(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연령대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REVISIT_YN(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재방문여부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DGSTFN(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만족도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REVISIT_INTENTION(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재방문의사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RCMDTN_INTENTION(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추천의사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VISIT_AREA_TYPE_CD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TRAVEL_ID(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여행아이디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VISIT_AREA_ID(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방문지아이디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BRNO(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STORE_NM(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상호명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ROAD_NM_ADDR(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도로명주소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LOTNO_ADDR(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지번주소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ROAD_NM_CD(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도로명코드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LOTNO_CD(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지번코드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PAYMENT_DT(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소비일자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PAYMENT_MTHD_SE(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결제방식구분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PAYMENT_AMT_WON(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결제금액원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TEMPERATURE(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PRECIPITATION(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강수량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SUNSHINE_HOURS(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일조량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95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CD5A8-B95A-888B-034B-E21945387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6E62B-8F5F-BCD7-105D-9551A42B6C12}"/>
              </a:ext>
            </a:extLst>
          </p:cNvPr>
          <p:cNvSpPr txBox="1"/>
          <p:nvPr/>
        </p:nvSpPr>
        <p:spPr>
          <a:xfrm>
            <a:off x="202518" y="231648"/>
            <a:ext cx="2252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12</a:t>
            </a:r>
            <a:r>
              <a:rPr lang="ko-KR" altLang="en-US" sz="3200" b="1" dirty="0"/>
              <a:t>월 </a:t>
            </a:r>
            <a:r>
              <a:rPr lang="en-US" altLang="ko-KR" sz="3200" b="1" dirty="0"/>
              <a:t>3</a:t>
            </a:r>
            <a:r>
              <a:rPr lang="ko-KR" altLang="en-US" sz="3200" b="1" dirty="0"/>
              <a:t>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1D928-25A5-5801-52B9-1453E12180D0}"/>
              </a:ext>
            </a:extLst>
          </p:cNvPr>
          <p:cNvSpPr txBox="1"/>
          <p:nvPr/>
        </p:nvSpPr>
        <p:spPr>
          <a:xfrm>
            <a:off x="2454765" y="246595"/>
            <a:ext cx="9062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DGSTFN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(만족도)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여행자 만족도에 영향을 미치는 요인을 분석.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RCMDTN_INTENTION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(추천 의향)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여행자가 추천 의사를 가지는 데 영향을 미치는 요인을 분석.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REVISIT_INTENTION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(재방문 의사)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재방문 의사를 가지는 요인을 분석.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B3FE2-947D-4B22-316A-07F805EF2F4A}"/>
              </a:ext>
            </a:extLst>
          </p:cNvPr>
          <p:cNvSpPr txBox="1"/>
          <p:nvPr/>
        </p:nvSpPr>
        <p:spPr>
          <a:xfrm>
            <a:off x="2454764" y="1469547"/>
            <a:ext cx="906251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 특성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GENDER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(성별)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AGE_GRP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(연령대)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여행지 정보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VISIT_AREA_TYPE_CD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(방문 지역 유형)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ROAD_NM_ADDR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(도로명 주소)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STORE_NM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(상호명)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소비 및 결제 정보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PAYMENT_AMT_WON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(결제 금액)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PAYMENT_MTHD_SE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(결제 방식)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날씨 정보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TEMPERATURE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(기온)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PRECIPITATION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(강수량)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SUNSHINE_HOURS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(일조량)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58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5BB90-8FD0-42E0-6610-8D292E7B3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C5AC89-F014-A212-EB8E-CD4CB68DEA78}"/>
              </a:ext>
            </a:extLst>
          </p:cNvPr>
          <p:cNvSpPr txBox="1"/>
          <p:nvPr/>
        </p:nvSpPr>
        <p:spPr>
          <a:xfrm>
            <a:off x="2753429" y="231648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5</a:t>
            </a:r>
            <a:r>
              <a:rPr lang="ko-KR" altLang="en-US" dirty="0"/>
              <a:t>일 수업 마치고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 수업 마치고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발표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열심히는 하되 안되면 </a:t>
            </a:r>
            <a:r>
              <a:rPr lang="ko-KR" altLang="en-US" dirty="0" err="1"/>
              <a:t>거기까지만</a:t>
            </a:r>
            <a:r>
              <a:rPr lang="en-US" altLang="ko-KR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DEF04-AB19-31C9-68EF-E5CA7D2945E8}"/>
              </a:ext>
            </a:extLst>
          </p:cNvPr>
          <p:cNvSpPr txBox="1"/>
          <p:nvPr/>
        </p:nvSpPr>
        <p:spPr>
          <a:xfrm>
            <a:off x="2753429" y="2417064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AI </a:t>
            </a:r>
            <a:r>
              <a:rPr lang="ko-KR" altLang="en-US" b="1" dirty="0"/>
              <a:t>모델에 넘겨줄 파라미터</a:t>
            </a:r>
            <a:r>
              <a:rPr lang="en-US" altLang="ko-KR" b="1" dirty="0"/>
              <a:t>(</a:t>
            </a:r>
            <a:r>
              <a:rPr lang="ko-KR" altLang="en-US" b="1" dirty="0" err="1"/>
              <a:t>인자값</a:t>
            </a:r>
            <a:r>
              <a:rPr lang="en-US" altLang="ko-KR" b="1" dirty="0"/>
              <a:t>) 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성별</a:t>
            </a:r>
            <a:r>
              <a:rPr lang="en-US" altLang="ko-KR" dirty="0"/>
              <a:t>(</a:t>
            </a:r>
            <a:r>
              <a:rPr lang="ko-KR" altLang="en-US" dirty="0"/>
              <a:t>남</a:t>
            </a:r>
            <a:r>
              <a:rPr lang="en-US" altLang="ko-KR" dirty="0"/>
              <a:t>,</a:t>
            </a:r>
            <a:r>
              <a:rPr lang="ko-KR" altLang="en-US" dirty="0"/>
              <a:t>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연령</a:t>
            </a:r>
            <a:r>
              <a:rPr lang="en-US" altLang="ko-KR" dirty="0"/>
              <a:t>(20, 30, 40, 50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현재위치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현재날씨</a:t>
            </a:r>
            <a:r>
              <a:rPr lang="en-US" altLang="ko-KR" dirty="0"/>
              <a:t>(</a:t>
            </a:r>
            <a:r>
              <a:rPr lang="ko-KR" altLang="en-US" dirty="0"/>
              <a:t>기온</a:t>
            </a:r>
            <a:r>
              <a:rPr lang="en-US" altLang="ko-KR" dirty="0"/>
              <a:t>, </a:t>
            </a:r>
            <a:r>
              <a:rPr lang="ko-KR" altLang="en-US" dirty="0"/>
              <a:t>강수</a:t>
            </a:r>
            <a:r>
              <a:rPr lang="en-US" altLang="ko-KR" dirty="0"/>
              <a:t>, </a:t>
            </a:r>
            <a:r>
              <a:rPr lang="ko-KR" altLang="en-US" dirty="0"/>
              <a:t>일조</a:t>
            </a:r>
            <a:r>
              <a:rPr lang="en-US" altLang="ko-KR" dirty="0"/>
              <a:t>, [</a:t>
            </a:r>
            <a:r>
              <a:rPr lang="ko-KR" altLang="en-US" dirty="0"/>
              <a:t>적설</a:t>
            </a:r>
            <a:r>
              <a:rPr lang="en-US" altLang="ko-KR" dirty="0"/>
              <a:t>, </a:t>
            </a:r>
            <a:r>
              <a:rPr lang="ko-KR" altLang="en-US" dirty="0"/>
              <a:t>구름</a:t>
            </a:r>
            <a:r>
              <a:rPr lang="en-US" altLang="ko-KR" dirty="0"/>
              <a:t>])</a:t>
            </a:r>
          </a:p>
          <a:p>
            <a:r>
              <a:rPr lang="en-US" altLang="ko-KR" dirty="0"/>
              <a:t>--------------- 1</a:t>
            </a:r>
            <a:r>
              <a:rPr lang="ko-KR" altLang="en-US" dirty="0"/>
              <a:t>차 목표</a:t>
            </a:r>
            <a:r>
              <a:rPr lang="en-US" altLang="ko-KR" dirty="0"/>
              <a:t>(11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) ---------------</a:t>
            </a:r>
          </a:p>
          <a:p>
            <a:r>
              <a:rPr lang="en-US" altLang="ko-KR" dirty="0"/>
              <a:t>++++ </a:t>
            </a:r>
            <a:r>
              <a:rPr lang="ko-KR" altLang="en-US" dirty="0"/>
              <a:t>다음 소비 예상 금액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결과값 추천 </a:t>
            </a:r>
            <a:r>
              <a:rPr lang="en-US" altLang="ko-KR" b="1" dirty="0"/>
              <a:t>-&gt; </a:t>
            </a:r>
          </a:p>
          <a:p>
            <a:r>
              <a:rPr lang="ko-KR" altLang="en-US" dirty="0"/>
              <a:t>다음 행선지</a:t>
            </a:r>
            <a:r>
              <a:rPr lang="en-US" altLang="ko-KR" dirty="0"/>
              <a:t>(</a:t>
            </a:r>
            <a:r>
              <a:rPr lang="ko-KR" altLang="en-US" dirty="0"/>
              <a:t>옵션 </a:t>
            </a:r>
            <a:r>
              <a:rPr lang="en-US" altLang="ko-KR" dirty="0"/>
              <a:t>1,2,3) : 1</a:t>
            </a:r>
            <a:r>
              <a:rPr lang="ko-KR" altLang="en-US" dirty="0"/>
              <a:t>개만 알려주는데</a:t>
            </a:r>
            <a:endParaRPr lang="en-US" altLang="ko-KR" dirty="0"/>
          </a:p>
          <a:p>
            <a:r>
              <a:rPr lang="en-US" altLang="ko-KR" dirty="0"/>
              <a:t>--------------- 1</a:t>
            </a:r>
            <a:r>
              <a:rPr lang="ko-KR" altLang="en-US" dirty="0"/>
              <a:t>차 목표</a:t>
            </a:r>
            <a:r>
              <a:rPr lang="en-US" altLang="ko-KR" dirty="0"/>
              <a:t>(11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) ---------------</a:t>
            </a:r>
          </a:p>
          <a:p>
            <a:r>
              <a:rPr lang="ko-KR" altLang="en-US" dirty="0"/>
              <a:t>당일코스</a:t>
            </a:r>
            <a:r>
              <a:rPr lang="en-US" altLang="ko-KR" dirty="0"/>
              <a:t>(</a:t>
            </a:r>
            <a:r>
              <a:rPr lang="ko-KR" altLang="en-US" dirty="0"/>
              <a:t>옵션 </a:t>
            </a:r>
            <a:r>
              <a:rPr lang="en-US" altLang="ko-KR" dirty="0"/>
              <a:t>1,2,3) : </a:t>
            </a:r>
            <a:r>
              <a:rPr lang="ko-KR" altLang="en-US" dirty="0"/>
              <a:t>여러 개를 알려줘</a:t>
            </a:r>
            <a:r>
              <a:rPr lang="en-US" altLang="ko-KR" dirty="0"/>
              <a:t>(</a:t>
            </a:r>
            <a:r>
              <a:rPr lang="ko-KR" altLang="en-US" dirty="0"/>
              <a:t>만족도</a:t>
            </a:r>
            <a:r>
              <a:rPr lang="en-US" altLang="ko-KR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E50367-1398-4A19-F985-F2349F63D50F}"/>
              </a:ext>
            </a:extLst>
          </p:cNvPr>
          <p:cNvSpPr txBox="1"/>
          <p:nvPr/>
        </p:nvSpPr>
        <p:spPr>
          <a:xfrm>
            <a:off x="202518" y="231648"/>
            <a:ext cx="2252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11</a:t>
            </a:r>
            <a:r>
              <a:rPr lang="ko-KR" altLang="en-US" sz="3200" b="1" dirty="0"/>
              <a:t>월 </a:t>
            </a:r>
            <a:r>
              <a:rPr lang="en-US" altLang="ko-KR" sz="3200" b="1" dirty="0"/>
              <a:t>3</a:t>
            </a:r>
            <a:r>
              <a:rPr lang="ko-KR" altLang="en-US" sz="3200" b="1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52916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B7A98-9632-C8AE-8D2E-C98231EC7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B6ADD3-BEBA-A114-2794-3D9874D66F0A}"/>
              </a:ext>
            </a:extLst>
          </p:cNvPr>
          <p:cNvSpPr txBox="1"/>
          <p:nvPr/>
        </p:nvSpPr>
        <p:spPr>
          <a:xfrm>
            <a:off x="2753429" y="440861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 데이터는 숫자 그대로 파라미터로 제공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기온</a:t>
            </a:r>
            <a:r>
              <a:rPr lang="en-US" altLang="ko-KR" dirty="0"/>
              <a:t>, </a:t>
            </a:r>
            <a:r>
              <a:rPr lang="ko-KR" altLang="en-US" dirty="0"/>
              <a:t>강수</a:t>
            </a:r>
            <a:r>
              <a:rPr lang="en-US" altLang="ko-KR" dirty="0"/>
              <a:t>, </a:t>
            </a:r>
            <a:r>
              <a:rPr lang="ko-KR" altLang="en-US" dirty="0"/>
              <a:t>일조량을 제공하면 해당 사실에 맞춰서 다음 행선지 추천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ERD </a:t>
            </a:r>
            <a:r>
              <a:rPr lang="ko-KR" altLang="en-US" dirty="0"/>
              <a:t>기준으로 </a:t>
            </a:r>
            <a:r>
              <a:rPr lang="en-US" altLang="ko-KR" dirty="0"/>
              <a:t>‘</a:t>
            </a:r>
            <a:r>
              <a:rPr lang="ko-KR" altLang="en-US" dirty="0"/>
              <a:t>활동소비내역</a:t>
            </a:r>
            <a:r>
              <a:rPr lang="en-US" altLang="ko-KR" dirty="0"/>
              <a:t>’ </a:t>
            </a:r>
            <a:r>
              <a:rPr lang="ko-KR" altLang="en-US" dirty="0"/>
              <a:t>테이블에 날씨 정보를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Validation </a:t>
            </a:r>
            <a:r>
              <a:rPr lang="ko-KR" altLang="en-US" dirty="0"/>
              <a:t>데이터를 어떻게 사용할지 고민하다가</a:t>
            </a:r>
            <a:endParaRPr lang="en-US" altLang="ko-KR" dirty="0"/>
          </a:p>
          <a:p>
            <a:r>
              <a:rPr lang="en-US" altLang="ko-KR" dirty="0"/>
              <a:t>Validation </a:t>
            </a:r>
            <a:r>
              <a:rPr lang="ko-KR" altLang="en-US" dirty="0"/>
              <a:t>자료에 나와있는 실제 다음 이동 내역과 우리가 추천한 다음 행선지가 일치하는지 여부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AA915-4D33-49FA-B593-9C2F6B7E0EE2}"/>
              </a:ext>
            </a:extLst>
          </p:cNvPr>
          <p:cNvSpPr txBox="1"/>
          <p:nvPr/>
        </p:nvSpPr>
        <p:spPr>
          <a:xfrm>
            <a:off x="202518" y="231648"/>
            <a:ext cx="2252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11</a:t>
            </a:r>
            <a:r>
              <a:rPr lang="ko-KR" altLang="en-US" sz="3200" b="1" dirty="0"/>
              <a:t>월 </a:t>
            </a:r>
            <a:r>
              <a:rPr lang="en-US" altLang="ko-KR" sz="3200" b="1" dirty="0"/>
              <a:t>5</a:t>
            </a:r>
            <a:r>
              <a:rPr lang="ko-KR" altLang="en-US" sz="3200" b="1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93952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EE9EE-B484-D329-72DE-184665E38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92A77F4-FA1C-8092-30DC-B8352BBA371C}"/>
              </a:ext>
            </a:extLst>
          </p:cNvPr>
          <p:cNvSpPr txBox="1"/>
          <p:nvPr/>
        </p:nvSpPr>
        <p:spPr>
          <a:xfrm>
            <a:off x="2753429" y="44086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위치 </a:t>
            </a:r>
            <a:r>
              <a:rPr lang="en-US" altLang="ko-KR" dirty="0"/>
              <a:t>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B39870-49B4-DA0F-B1BF-A766D57DD028}"/>
              </a:ext>
            </a:extLst>
          </p:cNvPr>
          <p:cNvSpPr txBox="1"/>
          <p:nvPr/>
        </p:nvSpPr>
        <p:spPr>
          <a:xfrm>
            <a:off x="202518" y="231648"/>
            <a:ext cx="2252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11</a:t>
            </a:r>
            <a:r>
              <a:rPr lang="ko-KR" altLang="en-US" sz="3200" b="1" dirty="0"/>
              <a:t>월 </a:t>
            </a:r>
            <a:r>
              <a:rPr lang="en-US" altLang="ko-KR" sz="3200" b="1" dirty="0"/>
              <a:t>10</a:t>
            </a:r>
            <a:r>
              <a:rPr lang="ko-KR" altLang="en-US" sz="3200" b="1" dirty="0"/>
              <a:t>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682D0D-ECF2-3F76-C4A6-9E9C4BDD6246}"/>
              </a:ext>
            </a:extLst>
          </p:cNvPr>
          <p:cNvGrpSpPr/>
          <p:nvPr/>
        </p:nvGrpSpPr>
        <p:grpSpPr>
          <a:xfrm>
            <a:off x="3161399" y="1678023"/>
            <a:ext cx="5869202" cy="3501954"/>
            <a:chOff x="2959268" y="1678023"/>
            <a:chExt cx="5869202" cy="350195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A627223-025A-92EB-901F-CB6537FB9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9268" y="1678023"/>
              <a:ext cx="5869202" cy="3501954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6D44FE9-7C09-428A-5247-BA8D63B26333}"/>
                </a:ext>
              </a:extLst>
            </p:cNvPr>
            <p:cNvCxnSpPr/>
            <p:nvPr/>
          </p:nvCxnSpPr>
          <p:spPr>
            <a:xfrm>
              <a:off x="4370119" y="2743200"/>
              <a:ext cx="3491346" cy="1472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6AE1AB6-06EA-CEAF-B19C-1774227F4677}"/>
                </a:ext>
              </a:extLst>
            </p:cNvPr>
            <p:cNvCxnSpPr/>
            <p:nvPr/>
          </p:nvCxnSpPr>
          <p:spPr>
            <a:xfrm flipH="1">
              <a:off x="4785756" y="1947553"/>
              <a:ext cx="2719449" cy="28857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917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39E81-5D4D-4309-BAAB-AF9B1B77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020201-061F-9606-7DF7-5D8069C3EF38}"/>
              </a:ext>
            </a:extLst>
          </p:cNvPr>
          <p:cNvSpPr txBox="1"/>
          <p:nvPr/>
        </p:nvSpPr>
        <p:spPr>
          <a:xfrm>
            <a:off x="2753429" y="440861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기상 데이터 </a:t>
            </a:r>
            <a:r>
              <a:rPr lang="en-US" altLang="ko-KR" dirty="0"/>
              <a:t>4</a:t>
            </a:r>
            <a:r>
              <a:rPr lang="ko-KR" altLang="en-US" dirty="0"/>
              <a:t>개의 포인트가 있는데</a:t>
            </a:r>
            <a:endParaRPr lang="en-US" altLang="ko-KR" dirty="0"/>
          </a:p>
          <a:p>
            <a:r>
              <a:rPr lang="ko-KR" altLang="en-US" dirty="0"/>
              <a:t>여기에 해당하는 행정구역을 프로젝트를 위해 임의로 나눔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성산</a:t>
            </a:r>
            <a:r>
              <a:rPr lang="en-US" altLang="ko-KR" dirty="0"/>
              <a:t>(188)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구좌읍</a:t>
            </a:r>
            <a:r>
              <a:rPr lang="en-US" altLang="ko-KR" dirty="0"/>
              <a:t>, </a:t>
            </a:r>
            <a:r>
              <a:rPr lang="ko-KR" altLang="en-US" dirty="0"/>
              <a:t>성산읍</a:t>
            </a:r>
            <a:r>
              <a:rPr lang="en-US" altLang="ko-KR" dirty="0"/>
              <a:t>, </a:t>
            </a:r>
            <a:r>
              <a:rPr lang="ko-KR" altLang="en-US" dirty="0" err="1"/>
              <a:t>우도면</a:t>
            </a:r>
            <a:endParaRPr lang="en-US" altLang="ko-KR" dirty="0"/>
          </a:p>
          <a:p>
            <a:r>
              <a:rPr lang="ko-KR" altLang="en-US" dirty="0"/>
              <a:t>제주</a:t>
            </a:r>
            <a:r>
              <a:rPr lang="en-US" altLang="ko-KR" dirty="0"/>
              <a:t>(184)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애월읍</a:t>
            </a:r>
            <a:r>
              <a:rPr lang="en-US" altLang="ko-KR" dirty="0"/>
              <a:t>, </a:t>
            </a:r>
            <a:r>
              <a:rPr lang="ko-KR" altLang="en-US" dirty="0" err="1"/>
              <a:t>조천읍</a:t>
            </a:r>
            <a:r>
              <a:rPr lang="en-US" altLang="ko-KR" dirty="0"/>
              <a:t>, </a:t>
            </a:r>
            <a:r>
              <a:rPr lang="ko-KR" altLang="en-US" dirty="0"/>
              <a:t>제주시</a:t>
            </a:r>
            <a:r>
              <a:rPr lang="en-US" altLang="ko-KR" dirty="0"/>
              <a:t>(</a:t>
            </a:r>
            <a:r>
              <a:rPr lang="ko-KR" altLang="en-US" dirty="0"/>
              <a:t>도로명 주소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서귀포</a:t>
            </a:r>
            <a:r>
              <a:rPr lang="en-US" altLang="ko-KR" dirty="0"/>
              <a:t>(189)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서귀포시</a:t>
            </a:r>
            <a:r>
              <a:rPr lang="en-US" altLang="ko-KR" dirty="0"/>
              <a:t>(</a:t>
            </a:r>
            <a:r>
              <a:rPr lang="ko-KR" altLang="en-US" dirty="0"/>
              <a:t>도로명 주소</a:t>
            </a:r>
            <a:r>
              <a:rPr lang="en-US" altLang="ko-KR" dirty="0"/>
              <a:t>), </a:t>
            </a:r>
            <a:r>
              <a:rPr lang="ko-KR" altLang="en-US" dirty="0" err="1"/>
              <a:t>남원읍</a:t>
            </a:r>
            <a:r>
              <a:rPr lang="en-US" altLang="ko-KR" dirty="0"/>
              <a:t>, </a:t>
            </a:r>
            <a:r>
              <a:rPr lang="ko-KR" altLang="en-US" dirty="0" err="1"/>
              <a:t>표선면</a:t>
            </a:r>
            <a:endParaRPr lang="en-US" altLang="ko-KR" dirty="0"/>
          </a:p>
          <a:p>
            <a:r>
              <a:rPr lang="ko-KR" altLang="en-US" dirty="0"/>
              <a:t>고산</a:t>
            </a:r>
            <a:r>
              <a:rPr lang="en-US" altLang="ko-KR" dirty="0"/>
              <a:t>(185)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한림읍</a:t>
            </a:r>
            <a:r>
              <a:rPr lang="en-US" altLang="ko-KR" dirty="0"/>
              <a:t>, </a:t>
            </a:r>
            <a:r>
              <a:rPr lang="ko-KR" altLang="en-US" dirty="0" err="1"/>
              <a:t>한경면</a:t>
            </a:r>
            <a:r>
              <a:rPr lang="en-US" altLang="ko-KR" dirty="0"/>
              <a:t>, </a:t>
            </a:r>
            <a:r>
              <a:rPr lang="ko-KR" altLang="en-US" dirty="0" err="1"/>
              <a:t>대정읍</a:t>
            </a:r>
            <a:r>
              <a:rPr lang="en-US" altLang="ko-KR" dirty="0"/>
              <a:t>, </a:t>
            </a:r>
            <a:r>
              <a:rPr lang="ko-KR" altLang="en-US" dirty="0" err="1"/>
              <a:t>안덕면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주소별 기상 관측 포인트를 </a:t>
            </a:r>
            <a:r>
              <a:rPr lang="ko-KR" altLang="en-US" dirty="0" err="1"/>
              <a:t>합쳐놓은</a:t>
            </a:r>
            <a:r>
              <a:rPr lang="ko-KR" altLang="en-US" dirty="0"/>
              <a:t> 데이터를 </a:t>
            </a:r>
            <a:r>
              <a:rPr lang="en-US" altLang="ko-KR" dirty="0"/>
              <a:t>csv </a:t>
            </a:r>
            <a:r>
              <a:rPr lang="ko-KR" altLang="en-US" dirty="0"/>
              <a:t>파일로 공유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F1F1B-8222-2A90-9EA1-27B2180F2C6E}"/>
              </a:ext>
            </a:extLst>
          </p:cNvPr>
          <p:cNvSpPr txBox="1"/>
          <p:nvPr/>
        </p:nvSpPr>
        <p:spPr>
          <a:xfrm>
            <a:off x="202518" y="231648"/>
            <a:ext cx="2252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11</a:t>
            </a:r>
            <a:r>
              <a:rPr lang="ko-KR" altLang="en-US" sz="3200" b="1" dirty="0"/>
              <a:t>월 </a:t>
            </a:r>
            <a:r>
              <a:rPr lang="en-US" altLang="ko-KR" sz="3200" b="1" dirty="0"/>
              <a:t>10</a:t>
            </a:r>
            <a:r>
              <a:rPr lang="ko-KR" altLang="en-US" sz="3200" b="1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99824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1F9D7-AB29-5929-17F0-B80F116AB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17023F-CDAB-A24A-A630-49E037D92908}"/>
              </a:ext>
            </a:extLst>
          </p:cNvPr>
          <p:cNvSpPr txBox="1"/>
          <p:nvPr/>
        </p:nvSpPr>
        <p:spPr>
          <a:xfrm>
            <a:off x="2753428" y="440861"/>
            <a:ext cx="90625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r>
              <a:rPr lang="en-US" altLang="ko-KR" b="1" dirty="0"/>
              <a:t>(Normalization, Standardization)</a:t>
            </a:r>
          </a:p>
          <a:p>
            <a:r>
              <a:rPr lang="ko-KR" altLang="en-US" dirty="0"/>
              <a:t>여행지 추천 시스템에 입력될 데이터를 </a:t>
            </a:r>
            <a:r>
              <a:rPr lang="ko-KR" altLang="en-US" dirty="0" err="1"/>
              <a:t>전처리</a:t>
            </a:r>
            <a:r>
              <a:rPr lang="ko-KR" altLang="en-US" dirty="0"/>
              <a:t> 하는데 사용</a:t>
            </a:r>
            <a:endParaRPr lang="en-US" altLang="ko-KR" dirty="0"/>
          </a:p>
          <a:p>
            <a:r>
              <a:rPr lang="ko-KR" altLang="en-US" dirty="0"/>
              <a:t>여행지의 특징</a:t>
            </a: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가격대 등</a:t>
            </a:r>
            <a:r>
              <a:rPr lang="en-US" altLang="ko-KR" dirty="0"/>
              <a:t>)</a:t>
            </a:r>
            <a:r>
              <a:rPr lang="ko-KR" altLang="en-US" dirty="0"/>
              <a:t>을 표준화 또는 정규화 하여 다양한 특성을 일관성 있게 비교하고 사용할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차원 축소</a:t>
            </a:r>
            <a:r>
              <a:rPr lang="en-US" altLang="ko-KR" b="1" dirty="0"/>
              <a:t>(Covariance Matrix, Eigenvector, Eigenvalue, PCA)</a:t>
            </a:r>
          </a:p>
          <a:p>
            <a:r>
              <a:rPr lang="ko-KR" altLang="en-US" dirty="0"/>
              <a:t>추천 시스템에서 다양한 특징이 많은 여행지를 다룰 때 </a:t>
            </a:r>
            <a:r>
              <a:rPr lang="en-US" altLang="ko-KR" dirty="0"/>
              <a:t>PCA</a:t>
            </a:r>
            <a:r>
              <a:rPr lang="ko-KR" altLang="en-US" dirty="0"/>
              <a:t>를 활용해 차원을 축소할 수 있음</a:t>
            </a:r>
            <a:r>
              <a:rPr lang="en-US" altLang="ko-KR" dirty="0"/>
              <a:t>. </a:t>
            </a:r>
            <a:r>
              <a:rPr lang="ko-KR" altLang="en-US" dirty="0"/>
              <a:t>여행지의 여러 특성을 몇 개의 주요 성분으로 요약해 </a:t>
            </a:r>
            <a:r>
              <a:rPr lang="ko-KR" altLang="en-US" dirty="0" err="1"/>
              <a:t>연산량을</a:t>
            </a:r>
            <a:r>
              <a:rPr lang="ko-KR" altLang="en-US" dirty="0"/>
              <a:t> 줄이고</a:t>
            </a:r>
            <a:r>
              <a:rPr lang="en-US" altLang="ko-KR" dirty="0"/>
              <a:t>, </a:t>
            </a:r>
            <a:r>
              <a:rPr lang="ko-KR" altLang="en-US" dirty="0"/>
              <a:t>비슷한 유형의 여행지를 쉽게 클러스터링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유사도 계산과 분류 모델</a:t>
            </a:r>
            <a:r>
              <a:rPr lang="en-US" altLang="ko-KR" b="1" dirty="0"/>
              <a:t>(KL Divergence, Linear Regression, Logistic Regression, Multinomial Logistic Regression)</a:t>
            </a:r>
          </a:p>
          <a:p>
            <a:r>
              <a:rPr lang="en-US" altLang="ko-KR" dirty="0"/>
              <a:t>KL Divergence : </a:t>
            </a:r>
            <a:r>
              <a:rPr lang="ko-KR" altLang="en-US" dirty="0"/>
              <a:t>여행지 특성 분포와 사용자의 선호도 분포 간의 차이를 측정해</a:t>
            </a:r>
            <a:r>
              <a:rPr lang="en-US" altLang="ko-KR" dirty="0"/>
              <a:t>, </a:t>
            </a:r>
            <a:r>
              <a:rPr lang="ko-KR" altLang="en-US" dirty="0"/>
              <a:t>사용자와 유사한 특성을 가진 여행지를 추천할 수 있음</a:t>
            </a:r>
            <a:endParaRPr lang="en-US" altLang="ko-KR" dirty="0"/>
          </a:p>
          <a:p>
            <a:r>
              <a:rPr lang="en-US" altLang="ko-KR" dirty="0"/>
              <a:t>Logistic Regression, </a:t>
            </a:r>
            <a:r>
              <a:rPr lang="en-US" altLang="ko-KR" dirty="0" err="1"/>
              <a:t>Softmax</a:t>
            </a:r>
            <a:r>
              <a:rPr lang="en-US" altLang="ko-KR" dirty="0"/>
              <a:t> : </a:t>
            </a:r>
            <a:r>
              <a:rPr lang="ko-KR" altLang="en-US" dirty="0"/>
              <a:t>사용자에게 다중 클래스 분류를 적용할 수 있음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각 여행지를 클래스처럼 간주하고 </a:t>
            </a:r>
            <a:r>
              <a:rPr lang="ko-KR" altLang="en-US" dirty="0" err="1"/>
              <a:t>소프트맥스를</a:t>
            </a:r>
            <a:r>
              <a:rPr lang="ko-KR" altLang="en-US" dirty="0"/>
              <a:t> 사용해 특정 여행지가 추천 목록에 포함될 확률을 예측할 수 있음</a:t>
            </a:r>
            <a:endParaRPr lang="en-US" altLang="ko-KR" dirty="0"/>
          </a:p>
          <a:p>
            <a:r>
              <a:rPr lang="en-US" altLang="ko-KR" dirty="0"/>
              <a:t>Linear Regression : </a:t>
            </a:r>
            <a:r>
              <a:rPr lang="ko-KR" altLang="en-US" dirty="0"/>
              <a:t>여행지의 점수</a:t>
            </a:r>
            <a:r>
              <a:rPr lang="en-US" altLang="ko-KR" dirty="0"/>
              <a:t>(</a:t>
            </a:r>
            <a:r>
              <a:rPr lang="ko-KR" altLang="en-US" dirty="0"/>
              <a:t>사용자 </a:t>
            </a:r>
            <a:r>
              <a:rPr lang="ko-KR" altLang="en-US" dirty="0" err="1"/>
              <a:t>클릭률</a:t>
            </a:r>
            <a:r>
              <a:rPr lang="en-US" altLang="ko-KR" dirty="0"/>
              <a:t>, </a:t>
            </a:r>
            <a:r>
              <a:rPr lang="ko-KR" altLang="en-US" dirty="0" err="1"/>
              <a:t>방문률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를 예측하는데 사용하여</a:t>
            </a:r>
            <a:r>
              <a:rPr lang="en-US" altLang="ko-KR" dirty="0"/>
              <a:t>, </a:t>
            </a:r>
            <a:r>
              <a:rPr lang="ko-KR" altLang="en-US" dirty="0"/>
              <a:t>높은 점수를 받을 확률이 높은 여행지를 추천할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72FD0-FDD5-DD11-107C-869A268B25C4}"/>
              </a:ext>
            </a:extLst>
          </p:cNvPr>
          <p:cNvSpPr txBox="1"/>
          <p:nvPr/>
        </p:nvSpPr>
        <p:spPr>
          <a:xfrm>
            <a:off x="202518" y="231648"/>
            <a:ext cx="2252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11</a:t>
            </a:r>
            <a:r>
              <a:rPr lang="ko-KR" altLang="en-US" sz="3200" b="1" dirty="0"/>
              <a:t>월 </a:t>
            </a:r>
            <a:r>
              <a:rPr lang="en-US" altLang="ko-KR" sz="3200" b="1" dirty="0"/>
              <a:t>12</a:t>
            </a:r>
            <a:r>
              <a:rPr lang="ko-KR" altLang="en-US" sz="3200" b="1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90668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758BE-3EEA-B809-7F82-2976B89CC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66D19B-E78B-039D-2565-CA43278CA28F}"/>
              </a:ext>
            </a:extLst>
          </p:cNvPr>
          <p:cNvSpPr txBox="1"/>
          <p:nvPr/>
        </p:nvSpPr>
        <p:spPr>
          <a:xfrm>
            <a:off x="2753428" y="440861"/>
            <a:ext cx="90625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Entropy, Cross Entropy, Binary Cross Entropy</a:t>
            </a:r>
          </a:p>
          <a:p>
            <a:r>
              <a:rPr lang="en-US" altLang="ko-KR" dirty="0"/>
              <a:t>Entropy, Cross Entropy : </a:t>
            </a:r>
            <a:r>
              <a:rPr lang="ko-KR" altLang="en-US" dirty="0"/>
              <a:t>사용자와 여행지 특성의 정보량을 비교하거나</a:t>
            </a:r>
            <a:r>
              <a:rPr lang="en-US" altLang="ko-KR" dirty="0"/>
              <a:t>, </a:t>
            </a:r>
            <a:r>
              <a:rPr lang="ko-KR" altLang="en-US" dirty="0"/>
              <a:t>추천 모델의 학습 손실을 계산하는데 활용할 수 있음</a:t>
            </a:r>
            <a:endParaRPr lang="en-US" altLang="ko-KR" dirty="0"/>
          </a:p>
          <a:p>
            <a:r>
              <a:rPr lang="en-US" altLang="ko-KR" dirty="0"/>
              <a:t>Binary Cross Entropy : </a:t>
            </a:r>
            <a:r>
              <a:rPr lang="ko-KR" altLang="en-US" dirty="0"/>
              <a:t>여행지 추천이 단순히 추천 여부를 예측해야 하는 경우</a:t>
            </a:r>
            <a:r>
              <a:rPr lang="en-US" altLang="ko-KR" dirty="0"/>
              <a:t>, Binary Classification</a:t>
            </a:r>
            <a:r>
              <a:rPr lang="ko-KR" altLang="en-US" dirty="0"/>
              <a:t>처럼 추천할지 말지를 예측하는 이진 분류로 접근할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추천 모델 평가</a:t>
            </a:r>
            <a:endParaRPr lang="en-US" altLang="ko-KR" b="1" dirty="0"/>
          </a:p>
          <a:p>
            <a:r>
              <a:rPr lang="ko-KR" altLang="en-US" dirty="0"/>
              <a:t>추천 시스템이 예측한 여행지와 실제 선호 여행지 간의 불확실성을 측정할 때 </a:t>
            </a:r>
            <a:r>
              <a:rPr lang="en-US" altLang="ko-KR" dirty="0"/>
              <a:t>Cross Entropy, KL Divergence </a:t>
            </a:r>
            <a:r>
              <a:rPr lang="ko-KR" altLang="en-US" dirty="0"/>
              <a:t>등을 활용하여 모델의 예측 성능을 측정할 수 있음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5B47B7-7C8F-9ECE-75F2-59227E99A933}"/>
              </a:ext>
            </a:extLst>
          </p:cNvPr>
          <p:cNvSpPr txBox="1"/>
          <p:nvPr/>
        </p:nvSpPr>
        <p:spPr>
          <a:xfrm>
            <a:off x="202518" y="231648"/>
            <a:ext cx="2252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11</a:t>
            </a:r>
            <a:r>
              <a:rPr lang="ko-KR" altLang="en-US" sz="3200" b="1" dirty="0"/>
              <a:t>월 </a:t>
            </a:r>
            <a:r>
              <a:rPr lang="en-US" altLang="ko-KR" sz="3200" b="1" dirty="0"/>
              <a:t>12</a:t>
            </a:r>
            <a:r>
              <a:rPr lang="ko-KR" altLang="en-US" sz="3200" b="1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49094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C5AD2-0231-2C4E-03B9-2E401751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B2E538-75A3-C544-7019-BE20A327F939}"/>
              </a:ext>
            </a:extLst>
          </p:cNvPr>
          <p:cNvSpPr txBox="1"/>
          <p:nvPr/>
        </p:nvSpPr>
        <p:spPr>
          <a:xfrm>
            <a:off x="2753428" y="440861"/>
            <a:ext cx="90625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weather_table</a:t>
            </a:r>
            <a:r>
              <a:rPr lang="en-US" altLang="ko-KR" dirty="0"/>
              <a:t>, </a:t>
            </a:r>
            <a:r>
              <a:rPr lang="en-US" altLang="ko-KR" dirty="0" err="1"/>
              <a:t>tn_activity_consume_his_h</a:t>
            </a:r>
            <a:r>
              <a:rPr lang="en-US" altLang="ko-KR" dirty="0"/>
              <a:t> </a:t>
            </a:r>
            <a:r>
              <a:rPr lang="ko-KR" altLang="en-US" dirty="0"/>
              <a:t>테이블의 시간 단위를 맞추어야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YYYY-MM-DD HH:MM </a:t>
            </a:r>
            <a:r>
              <a:rPr lang="ko-KR" altLang="en-US" dirty="0"/>
              <a:t>형태여야 하는데 </a:t>
            </a:r>
            <a:r>
              <a:rPr lang="en-US" altLang="ko-KR" dirty="0" err="1"/>
              <a:t>weather_table</a:t>
            </a:r>
            <a:r>
              <a:rPr lang="ko-KR" altLang="en-US" dirty="0"/>
              <a:t>은 오전 시간이 </a:t>
            </a:r>
            <a:r>
              <a:rPr lang="en-US" altLang="ko-KR" dirty="0"/>
              <a:t>07</a:t>
            </a:r>
            <a:r>
              <a:rPr lang="ko-KR" altLang="en-US" dirty="0"/>
              <a:t>이 아니라 </a:t>
            </a:r>
            <a:r>
              <a:rPr lang="en-US" altLang="ko-KR" dirty="0"/>
              <a:t>7 </a:t>
            </a:r>
            <a:r>
              <a:rPr lang="ko-KR" altLang="en-US" dirty="0"/>
              <a:t>이런 식으로 되어 있어서 이 부분을 모두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결측치</a:t>
            </a:r>
            <a:r>
              <a:rPr lang="ko-KR" altLang="en-US" dirty="0"/>
              <a:t> 제거 필요 </a:t>
            </a:r>
            <a:r>
              <a:rPr lang="en-US" altLang="ko-KR" dirty="0"/>
              <a:t>NULL</a:t>
            </a:r>
            <a:r>
              <a:rPr lang="ko-KR" altLang="en-US" dirty="0"/>
              <a:t>인 데이터는 </a:t>
            </a:r>
            <a:r>
              <a:rPr lang="en-US" altLang="ko-KR" dirty="0"/>
              <a:t>0 </a:t>
            </a:r>
            <a:r>
              <a:rPr lang="ko-KR" altLang="en-US" dirty="0"/>
              <a:t>또는 특정 숫자로 변경해야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ko-KR" altLang="en-US" dirty="0"/>
              <a:t>기온 </a:t>
            </a:r>
            <a:r>
              <a:rPr lang="en-US" altLang="ko-KR" dirty="0"/>
              <a:t>: NULL </a:t>
            </a:r>
            <a:r>
              <a:rPr lang="ko-KR" altLang="en-US" dirty="0"/>
              <a:t>포함</a:t>
            </a:r>
            <a:r>
              <a:rPr lang="en-US" altLang="ko-KR" dirty="0"/>
              <a:t>(14.3 ~ 37)</a:t>
            </a:r>
          </a:p>
          <a:p>
            <a:r>
              <a:rPr lang="en-US" altLang="ko-KR" dirty="0"/>
              <a:t>	NULL</a:t>
            </a:r>
            <a:r>
              <a:rPr lang="ko-KR" altLang="en-US" dirty="0"/>
              <a:t>인 경우</a:t>
            </a:r>
            <a:endParaRPr lang="en-US" altLang="ko-KR" dirty="0"/>
          </a:p>
          <a:p>
            <a:r>
              <a:rPr lang="en-US" altLang="ko-KR" dirty="0"/>
              <a:t>	2023.09.19 16:00 </a:t>
            </a:r>
            <a:r>
              <a:rPr lang="ko-KR" altLang="en-US" dirty="0"/>
              <a:t>고산 </a:t>
            </a:r>
            <a:r>
              <a:rPr lang="en-US" altLang="ko-KR" dirty="0"/>
              <a:t>(</a:t>
            </a:r>
            <a:r>
              <a:rPr lang="ko-KR" altLang="en-US" dirty="0"/>
              <a:t>제주 </a:t>
            </a:r>
            <a:r>
              <a:rPr lang="en-US" altLang="ko-KR" dirty="0"/>
              <a:t>27.7, </a:t>
            </a:r>
            <a:r>
              <a:rPr lang="ko-KR" altLang="en-US" dirty="0"/>
              <a:t>성산 </a:t>
            </a:r>
            <a:r>
              <a:rPr lang="en-US" altLang="ko-KR" dirty="0"/>
              <a:t>28.1, </a:t>
            </a:r>
            <a:r>
              <a:rPr lang="ko-KR" altLang="en-US" dirty="0"/>
              <a:t>서귀포 </a:t>
            </a:r>
            <a:r>
              <a:rPr lang="en-US" altLang="ko-KR" dirty="0"/>
              <a:t>27.6)</a:t>
            </a:r>
          </a:p>
          <a:p>
            <a:r>
              <a:rPr lang="en-US" altLang="ko-KR" dirty="0"/>
              <a:t>	2023.06.27 12:00 </a:t>
            </a:r>
            <a:r>
              <a:rPr lang="ko-KR" altLang="en-US" dirty="0"/>
              <a:t>제주 </a:t>
            </a:r>
            <a:r>
              <a:rPr lang="en-US" altLang="ko-KR" dirty="0"/>
              <a:t>(</a:t>
            </a:r>
            <a:r>
              <a:rPr lang="ko-KR" altLang="en-US" dirty="0"/>
              <a:t>고산 </a:t>
            </a:r>
            <a:r>
              <a:rPr lang="en-US" altLang="ko-KR" dirty="0"/>
              <a:t>23, </a:t>
            </a:r>
            <a:r>
              <a:rPr lang="ko-KR" altLang="en-US" dirty="0"/>
              <a:t>성산 </a:t>
            </a:r>
            <a:r>
              <a:rPr lang="en-US" altLang="ko-KR" dirty="0"/>
              <a:t>24.2, </a:t>
            </a:r>
            <a:r>
              <a:rPr lang="ko-KR" altLang="en-US" dirty="0"/>
              <a:t>서귀포 </a:t>
            </a:r>
            <a:r>
              <a:rPr lang="en-US" altLang="ko-KR" dirty="0"/>
              <a:t>23.6)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해당 지역의 앞뒤 시간의 평균값을 사용하면 될 듯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강수 </a:t>
            </a:r>
            <a:r>
              <a:rPr lang="en-US" altLang="ko-KR" dirty="0"/>
              <a:t>: 0 ~ 9.8</a:t>
            </a:r>
          </a:p>
          <a:p>
            <a:endParaRPr lang="en-US" altLang="ko-KR" dirty="0"/>
          </a:p>
          <a:p>
            <a:r>
              <a:rPr lang="ko-KR" altLang="en-US" dirty="0"/>
              <a:t>일조 </a:t>
            </a:r>
            <a:r>
              <a:rPr lang="en-US" altLang="ko-KR" dirty="0"/>
              <a:t>: 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8E1BE-4C05-19B6-C1B5-CA9CDCE2CDB0}"/>
              </a:ext>
            </a:extLst>
          </p:cNvPr>
          <p:cNvSpPr txBox="1"/>
          <p:nvPr/>
        </p:nvSpPr>
        <p:spPr>
          <a:xfrm>
            <a:off x="202518" y="231648"/>
            <a:ext cx="2252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11</a:t>
            </a:r>
            <a:r>
              <a:rPr lang="ko-KR" altLang="en-US" sz="3200" b="1" dirty="0"/>
              <a:t>월 </a:t>
            </a:r>
            <a:r>
              <a:rPr lang="en-US" altLang="ko-KR" sz="3200" b="1" dirty="0"/>
              <a:t>12</a:t>
            </a:r>
            <a:r>
              <a:rPr lang="ko-KR" altLang="en-US" sz="3200" b="1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31776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B812E-09DD-4BD4-096E-1A1ABB4CA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75F8D2-C032-03F0-0242-1EDCBE68FCBA}"/>
              </a:ext>
            </a:extLst>
          </p:cNvPr>
          <p:cNvSpPr txBox="1"/>
          <p:nvPr/>
        </p:nvSpPr>
        <p:spPr>
          <a:xfrm>
            <a:off x="2753428" y="440861"/>
            <a:ext cx="90625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SUNSHINE_HOUR : </a:t>
            </a:r>
            <a:r>
              <a:rPr lang="ko-KR" altLang="en-US" dirty="0"/>
              <a:t>소수점이 있어야 하는데 없어서 수정 필요</a:t>
            </a:r>
            <a:endParaRPr lang="en-US" altLang="ko-KR" dirty="0"/>
          </a:p>
          <a:p>
            <a:r>
              <a:rPr lang="en-US" altLang="ko-KR" dirty="0"/>
              <a:t>STATION_ID : </a:t>
            </a:r>
            <a:r>
              <a:rPr lang="ko-KR" altLang="en-US" dirty="0"/>
              <a:t>했던 과정 소개 </a:t>
            </a:r>
            <a:r>
              <a:rPr lang="en-US" altLang="ko-KR" dirty="0"/>
              <a:t>SGG_CD </a:t>
            </a:r>
            <a:r>
              <a:rPr lang="ko-KR" altLang="en-US" dirty="0"/>
              <a:t>매칭 그리고 제주로 매칭</a:t>
            </a:r>
            <a:endParaRPr lang="en-US" altLang="ko-KR" dirty="0"/>
          </a:p>
          <a:p>
            <a:r>
              <a:rPr lang="ko-KR" altLang="en-US" dirty="0"/>
              <a:t>온도 </a:t>
            </a:r>
            <a:r>
              <a:rPr lang="en-US" altLang="ko-KR" dirty="0"/>
              <a:t>NULL </a:t>
            </a:r>
            <a:r>
              <a:rPr lang="ko-KR" altLang="en-US" dirty="0"/>
              <a:t>값 어떻게 처리했는지</a:t>
            </a:r>
            <a:endParaRPr lang="en-US" altLang="ko-KR" dirty="0"/>
          </a:p>
          <a:p>
            <a:r>
              <a:rPr lang="en-US" altLang="ko-KR" dirty="0"/>
              <a:t>SGG_CD </a:t>
            </a:r>
            <a:r>
              <a:rPr lang="ko-KR" altLang="en-US" dirty="0"/>
              <a:t>없는 데이터에 </a:t>
            </a:r>
            <a:r>
              <a:rPr lang="en-US" altLang="ko-KR" dirty="0"/>
              <a:t>SGG_CD </a:t>
            </a:r>
            <a:r>
              <a:rPr lang="ko-KR" altLang="en-US" dirty="0"/>
              <a:t>다시 넣기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8417C-7998-3A2B-6FB8-53F63560E0A0}"/>
              </a:ext>
            </a:extLst>
          </p:cNvPr>
          <p:cNvSpPr txBox="1"/>
          <p:nvPr/>
        </p:nvSpPr>
        <p:spPr>
          <a:xfrm>
            <a:off x="202518" y="231648"/>
            <a:ext cx="2252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11</a:t>
            </a:r>
            <a:r>
              <a:rPr lang="ko-KR" altLang="en-US" sz="3200" b="1" dirty="0"/>
              <a:t>월 </a:t>
            </a:r>
            <a:r>
              <a:rPr lang="en-US" altLang="ko-KR" sz="3200" b="1" dirty="0"/>
              <a:t>12</a:t>
            </a:r>
            <a:r>
              <a:rPr lang="ko-KR" altLang="en-US" sz="3200" b="1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413543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1208</Words>
  <Application>Microsoft Office PowerPoint</Application>
  <PresentationFormat>와이드스크린</PresentationFormat>
  <Paragraphs>150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신 희권</dc:creator>
  <cp:lastModifiedBy>신 희권</cp:lastModifiedBy>
  <cp:revision>56</cp:revision>
  <dcterms:created xsi:type="dcterms:W3CDTF">2024-11-03T11:18:24Z</dcterms:created>
  <dcterms:modified xsi:type="dcterms:W3CDTF">2024-12-03T12:36:13Z</dcterms:modified>
</cp:coreProperties>
</file>