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357" r:id="rId3"/>
    <p:sldId id="319" r:id="rId4"/>
    <p:sldId id="334" r:id="rId5"/>
    <p:sldId id="258" r:id="rId6"/>
    <p:sldId id="260" r:id="rId7"/>
    <p:sldId id="346" r:id="rId8"/>
    <p:sldId id="347" r:id="rId9"/>
    <p:sldId id="328" r:id="rId10"/>
    <p:sldId id="261" r:id="rId11"/>
    <p:sldId id="321" r:id="rId12"/>
    <p:sldId id="262" r:id="rId13"/>
    <p:sldId id="335" r:id="rId14"/>
    <p:sldId id="337" r:id="rId15"/>
    <p:sldId id="338" r:id="rId16"/>
    <p:sldId id="339" r:id="rId17"/>
    <p:sldId id="344" r:id="rId18"/>
    <p:sldId id="345" r:id="rId19"/>
    <p:sldId id="320" r:id="rId20"/>
    <p:sldId id="264" r:id="rId21"/>
    <p:sldId id="265" r:id="rId22"/>
    <p:sldId id="349" r:id="rId23"/>
    <p:sldId id="266" r:id="rId24"/>
    <p:sldId id="322" r:id="rId25"/>
    <p:sldId id="348" r:id="rId26"/>
    <p:sldId id="336" r:id="rId27"/>
    <p:sldId id="350" r:id="rId28"/>
    <p:sldId id="323" r:id="rId29"/>
    <p:sldId id="324" r:id="rId30"/>
    <p:sldId id="352" r:id="rId31"/>
    <p:sldId id="267" r:id="rId32"/>
    <p:sldId id="351" r:id="rId33"/>
    <p:sldId id="268" r:id="rId34"/>
    <p:sldId id="269" r:id="rId35"/>
    <p:sldId id="326" r:id="rId36"/>
    <p:sldId id="327" r:id="rId37"/>
    <p:sldId id="329" r:id="rId38"/>
    <p:sldId id="330" r:id="rId39"/>
    <p:sldId id="270" r:id="rId40"/>
    <p:sldId id="353" r:id="rId41"/>
    <p:sldId id="271" r:id="rId42"/>
    <p:sldId id="272" r:id="rId43"/>
    <p:sldId id="274" r:id="rId44"/>
    <p:sldId id="275" r:id="rId45"/>
    <p:sldId id="354" r:id="rId46"/>
    <p:sldId id="355" r:id="rId47"/>
    <p:sldId id="356" r:id="rId48"/>
    <p:sldId id="332" r:id="rId49"/>
    <p:sldId id="278" r:id="rId50"/>
    <p:sldId id="277" r:id="rId51"/>
    <p:sldId id="276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CCFFCC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 autoAdjust="0"/>
    <p:restoredTop sz="64967" autoAdjust="0"/>
  </p:normalViewPr>
  <p:slideViewPr>
    <p:cSldViewPr snapToGrid="0">
      <p:cViewPr varScale="1">
        <p:scale>
          <a:sx n="71" d="100"/>
          <a:sy n="71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FDFFC-4157-4789-B17D-39F4816026EB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9D12D-55F5-4BD8-91FA-E7EC646B6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619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IoC(Inversion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Control)</a:t>
            </a:r>
          </a:p>
          <a:p>
            <a:r>
              <a:rPr lang="ko-KR" altLang="en-US" dirty="0" err="1"/>
              <a:t>역제어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무엇에 대한 제어</a:t>
            </a:r>
            <a:r>
              <a:rPr lang="en-US" altLang="ko-KR" dirty="0"/>
              <a:t>? </a:t>
            </a:r>
            <a:r>
              <a:rPr lang="ko-KR" altLang="en-US" dirty="0"/>
              <a:t> 객체에 대한 제어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객체 제어 </a:t>
            </a:r>
            <a:r>
              <a:rPr lang="en-US" altLang="ko-KR" dirty="0"/>
              <a:t>: </a:t>
            </a:r>
            <a:r>
              <a:rPr lang="ko-KR" altLang="en-US" dirty="0"/>
              <a:t>생성</a:t>
            </a:r>
            <a:r>
              <a:rPr lang="en-US" altLang="ko-KR" dirty="0"/>
              <a:t>(new), </a:t>
            </a:r>
            <a:r>
              <a:rPr lang="ko-KR" altLang="en-US" dirty="0"/>
              <a:t>의존관계</a:t>
            </a:r>
            <a:r>
              <a:rPr lang="en-US" altLang="ko-KR" dirty="0"/>
              <a:t>(dependency)</a:t>
            </a:r>
          </a:p>
          <a:p>
            <a:endParaRPr lang="en-US" altLang="ko-KR" dirty="0"/>
          </a:p>
          <a:p>
            <a:r>
              <a:rPr lang="ko-KR" altLang="en-US" dirty="0" err="1"/>
              <a:t>다형성</a:t>
            </a:r>
            <a:r>
              <a:rPr lang="en-US" altLang="ko-KR" dirty="0"/>
              <a:t>(polymorphism) = </a:t>
            </a:r>
            <a:r>
              <a:rPr lang="ko-KR" altLang="en-US" dirty="0"/>
              <a:t>상속 </a:t>
            </a:r>
            <a:r>
              <a:rPr lang="en-US" altLang="ko-KR" dirty="0"/>
              <a:t>+ </a:t>
            </a:r>
            <a:r>
              <a:rPr lang="ko-KR" altLang="en-US" dirty="0"/>
              <a:t>재정의</a:t>
            </a:r>
            <a:r>
              <a:rPr lang="en-US" altLang="ko-KR" dirty="0"/>
              <a:t>(overriding) + </a:t>
            </a:r>
            <a:r>
              <a:rPr lang="ko-KR" altLang="en-US" dirty="0" err="1"/>
              <a:t>형변환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순제어와 </a:t>
            </a:r>
            <a:r>
              <a:rPr lang="ko-KR" altLang="en-US" dirty="0" err="1"/>
              <a:t>역제어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순제어</a:t>
            </a:r>
            <a:r>
              <a:rPr lang="en-US" altLang="ko-KR" dirty="0"/>
              <a:t> : </a:t>
            </a:r>
            <a:r>
              <a:rPr lang="ko-KR" altLang="en-US" dirty="0"/>
              <a:t>개발자가 객체에 대한 모든 생성과 정의를 결정한다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err="1"/>
              <a:t>역제어</a:t>
            </a:r>
            <a:r>
              <a:rPr lang="ko-KR" altLang="en-US" dirty="0"/>
              <a:t> </a:t>
            </a:r>
            <a:r>
              <a:rPr lang="en-US" altLang="ko-KR" dirty="0"/>
              <a:t>: Container</a:t>
            </a:r>
            <a:r>
              <a:rPr lang="ko-KR" altLang="en-US" dirty="0"/>
              <a:t>의 도움을 받아서 객체를 관리한다</a:t>
            </a:r>
            <a:r>
              <a:rPr lang="en-US" altLang="ko-KR" dirty="0"/>
              <a:t>. </a:t>
            </a:r>
            <a:r>
              <a:rPr lang="ko-KR" altLang="en-US" dirty="0"/>
              <a:t>객체 생성의 주도권을 </a:t>
            </a:r>
            <a:r>
              <a:rPr lang="en-US" altLang="ko-KR" dirty="0"/>
              <a:t>Container</a:t>
            </a:r>
            <a:r>
              <a:rPr lang="ko-KR" altLang="en-US" dirty="0"/>
              <a:t>가 가져갔다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역제어가 뭐가 좋은데</a:t>
            </a:r>
            <a:r>
              <a:rPr lang="en-US" altLang="ko-KR" dirty="0"/>
              <a:t>?</a:t>
            </a:r>
          </a:p>
          <a:p>
            <a:pPr marL="0" indent="0">
              <a:buFontTx/>
              <a:buNone/>
            </a:pPr>
            <a:r>
              <a:rPr lang="ko-KR" altLang="en-US" dirty="0"/>
              <a:t>유지보수에서 자바 소스를 수정하지 않아도 된다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그러면</a:t>
            </a:r>
            <a:r>
              <a:rPr lang="en-US" altLang="ko-KR" dirty="0"/>
              <a:t>… TV</a:t>
            </a:r>
            <a:r>
              <a:rPr lang="ko-KR" altLang="en-US" dirty="0"/>
              <a:t> 종류가 생길 때마다 또 </a:t>
            </a:r>
            <a:r>
              <a:rPr lang="en-US" altLang="ko-KR" dirty="0"/>
              <a:t>Container</a:t>
            </a:r>
            <a:r>
              <a:rPr lang="ko-KR" altLang="en-US" dirty="0"/>
              <a:t>를 수정해야 </a:t>
            </a:r>
            <a:r>
              <a:rPr lang="ko-KR" altLang="en-US" dirty="0" err="1"/>
              <a:t>하는거야</a:t>
            </a:r>
            <a:r>
              <a:rPr lang="en-US" altLang="ko-KR" dirty="0"/>
              <a:t>…?</a:t>
            </a:r>
          </a:p>
          <a:p>
            <a:pPr marL="0" indent="0">
              <a:buFontTx/>
              <a:buNone/>
            </a:pPr>
            <a:r>
              <a:rPr lang="ko-KR" altLang="en-US" dirty="0"/>
              <a:t>어떻게 수정하지 않을 수 있을까</a:t>
            </a:r>
            <a:r>
              <a:rPr lang="en-US" altLang="ko-KR" dirty="0"/>
              <a:t>? </a:t>
            </a:r>
            <a:r>
              <a:rPr lang="ko-KR" altLang="en-US" dirty="0"/>
              <a:t>그러면 </a:t>
            </a:r>
            <a:r>
              <a:rPr lang="en-US" altLang="ko-KR" dirty="0"/>
              <a:t>Spring</a:t>
            </a:r>
            <a:r>
              <a:rPr lang="ko-KR" altLang="en-US" dirty="0"/>
              <a:t>에서 제공하는 </a:t>
            </a:r>
            <a:r>
              <a:rPr lang="en-US" altLang="ko-KR" dirty="0"/>
              <a:t>Container</a:t>
            </a:r>
            <a:r>
              <a:rPr lang="ko-KR" altLang="en-US" dirty="0"/>
              <a:t>를 사용하면 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525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Package</a:t>
            </a:r>
            <a:r>
              <a:rPr lang="ko-KR" altLang="en-US" dirty="0"/>
              <a:t> 이름에 대문자를 사용해도 되지만</a:t>
            </a:r>
            <a:r>
              <a:rPr lang="en-US" altLang="ko-KR" dirty="0"/>
              <a:t>, </a:t>
            </a:r>
            <a:r>
              <a:rPr lang="ko-KR" altLang="en-US" dirty="0"/>
              <a:t>개발자들끼리 약속해서 소문자를 사용하기로 하기는 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convention</a:t>
            </a:r>
            <a:r>
              <a:rPr lang="ko-KR" altLang="en-US" dirty="0"/>
              <a:t>에 의하여</a:t>
            </a:r>
            <a:r>
              <a:rPr lang="en-US" altLang="ko-KR" dirty="0"/>
              <a:t>…… </a:t>
            </a:r>
            <a:r>
              <a:rPr lang="ko-KR" altLang="en-US" dirty="0"/>
              <a:t>지키지 않아도 상관은 없음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id</a:t>
            </a:r>
            <a:r>
              <a:rPr lang="ko-KR" altLang="en-US" dirty="0"/>
              <a:t>는 필수는 아님</a:t>
            </a:r>
            <a:r>
              <a:rPr lang="en-US" altLang="ko-KR" dirty="0"/>
              <a:t>. </a:t>
            </a:r>
            <a:r>
              <a:rPr lang="ko-KR" altLang="en-US" b="1" dirty="0"/>
              <a:t>그러나 중요</a:t>
            </a:r>
            <a:endParaRPr lang="en-US" altLang="ko-KR" b="1" dirty="0"/>
          </a:p>
          <a:p>
            <a:r>
              <a:rPr lang="en-US" altLang="ko-KR" dirty="0"/>
              <a:t>id</a:t>
            </a:r>
            <a:r>
              <a:rPr lang="ko-KR" altLang="en-US" dirty="0"/>
              <a:t>를 지정하지 않으면 </a:t>
            </a:r>
            <a:r>
              <a:rPr lang="en-US" altLang="ko-KR" dirty="0"/>
              <a:t>container</a:t>
            </a:r>
            <a:r>
              <a:rPr lang="ko-KR" altLang="en-US" dirty="0"/>
              <a:t>가 자동으로 </a:t>
            </a:r>
            <a:r>
              <a:rPr lang="en-US" altLang="ko-KR" dirty="0"/>
              <a:t>id</a:t>
            </a:r>
            <a:r>
              <a:rPr lang="ko-KR" altLang="en-US" dirty="0"/>
              <a:t>를 지정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75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객체를 삭제하기 위해 </a:t>
            </a:r>
            <a:r>
              <a:rPr lang="en-US" altLang="ko-KR" dirty="0"/>
              <a:t>destroy-method</a:t>
            </a:r>
            <a:r>
              <a:rPr lang="ko-KR" altLang="en-US" dirty="0"/>
              <a:t>를 설정하는데</a:t>
            </a:r>
            <a:endParaRPr lang="en-US" altLang="ko-KR" dirty="0"/>
          </a:p>
          <a:p>
            <a:r>
              <a:rPr lang="ko-KR" altLang="en-US" dirty="0"/>
              <a:t>그러면 삭제는 어떻게 하냐</a:t>
            </a:r>
            <a:r>
              <a:rPr lang="en-US" altLang="ko-KR" dirty="0"/>
              <a:t>? </a:t>
            </a:r>
            <a:r>
              <a:rPr lang="en-US" altLang="ko-KR" dirty="0" err="1"/>
              <a:t>container.close</a:t>
            </a:r>
            <a:r>
              <a:rPr lang="ko-KR" altLang="en-US" dirty="0"/>
              <a:t>를 하면 컨테이너가 관리하던 모든 객체가 삭제된다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lazy-</a:t>
            </a:r>
            <a:r>
              <a:rPr lang="en-US" altLang="ko-KR" dirty="0" err="1"/>
              <a:t>init</a:t>
            </a:r>
            <a:r>
              <a:rPr lang="en-US" altLang="ko-KR" dirty="0"/>
              <a:t> : false </a:t>
            </a:r>
            <a:r>
              <a:rPr lang="ko-KR" altLang="en-US" dirty="0"/>
              <a:t>라면 이것은 </a:t>
            </a:r>
            <a:r>
              <a:rPr lang="en-US" altLang="ko-KR" dirty="0"/>
              <a:t>pre-loading </a:t>
            </a:r>
            <a:r>
              <a:rPr lang="ko-KR" altLang="en-US" dirty="0"/>
              <a:t>이라는 이야기</a:t>
            </a:r>
            <a:r>
              <a:rPr lang="en-US" altLang="ko-KR" dirty="0"/>
              <a:t>(</a:t>
            </a:r>
            <a:r>
              <a:rPr lang="ko-KR" altLang="en-US" dirty="0"/>
              <a:t>그런데 실제로 개발할 때 사용할 일이 거의 없음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scope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매우매우</a:t>
            </a:r>
            <a:r>
              <a:rPr lang="ko-KR" altLang="en-US" dirty="0"/>
              <a:t> 중요함</a:t>
            </a:r>
            <a:endParaRPr lang="en-US" altLang="ko-KR" dirty="0"/>
          </a:p>
          <a:p>
            <a:r>
              <a:rPr lang="ko-KR" altLang="en-US" dirty="0"/>
              <a:t>객체를 계속 생성하는 것은 메모리 </a:t>
            </a:r>
            <a:r>
              <a:rPr lang="ko-KR" altLang="en-US" dirty="0" err="1"/>
              <a:t>낭비니깐</a:t>
            </a:r>
            <a:r>
              <a:rPr lang="en-US" altLang="ko-KR" dirty="0"/>
              <a:t>.. </a:t>
            </a:r>
            <a:r>
              <a:rPr lang="ko-KR" altLang="en-US" dirty="0"/>
              <a:t>하나의 객체를 생성해서 계속해서 재사용하고 싶은데</a:t>
            </a:r>
            <a:r>
              <a:rPr lang="en-US" altLang="ko-KR" dirty="0"/>
              <a:t>…. </a:t>
            </a:r>
            <a:r>
              <a:rPr lang="ko-KR" altLang="en-US" dirty="0"/>
              <a:t>어떻게 하는 것이 좋을까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ko-KR" altLang="en-US" dirty="0" err="1"/>
              <a:t>순제어</a:t>
            </a:r>
            <a:r>
              <a:rPr lang="ko-KR" altLang="en-US" dirty="0"/>
              <a:t> 방식으로 객체를 생성하면 메모리 남용이 잦아짐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</a:t>
            </a:r>
            <a:r>
              <a:rPr lang="en-US" altLang="ko-KR" dirty="0"/>
              <a:t>spring</a:t>
            </a:r>
            <a:r>
              <a:rPr lang="ko-KR" altLang="en-US" dirty="0"/>
              <a:t>이 해결하는 방식이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container</a:t>
            </a:r>
            <a:r>
              <a:rPr lang="ko-KR" altLang="en-US" dirty="0"/>
              <a:t>로부터 </a:t>
            </a:r>
            <a:r>
              <a:rPr lang="en-US" altLang="ko-KR" dirty="0" err="1"/>
              <a:t>getBean</a:t>
            </a:r>
            <a:r>
              <a:rPr lang="en-US" altLang="ko-KR" dirty="0"/>
              <a:t> </a:t>
            </a:r>
            <a:r>
              <a:rPr lang="ko-KR" altLang="en-US" dirty="0"/>
              <a:t>을 수행하면 주소만 </a:t>
            </a:r>
            <a:r>
              <a:rPr lang="en-US" altLang="ko-KR" dirty="0"/>
              <a:t>return. </a:t>
            </a:r>
            <a:r>
              <a:rPr lang="ko-KR" altLang="en-US" dirty="0"/>
              <a:t>아무리 많이 객체를 생성해도 하나를 유지할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scope</a:t>
            </a:r>
            <a:r>
              <a:rPr lang="ko-KR" altLang="en-US" dirty="0"/>
              <a:t>의 기본값은 </a:t>
            </a:r>
            <a:r>
              <a:rPr lang="en-US" altLang="ko-KR" dirty="0"/>
              <a:t>singleton</a:t>
            </a:r>
          </a:p>
          <a:p>
            <a:r>
              <a:rPr lang="en-US" altLang="ko-KR" dirty="0"/>
              <a:t>scope</a:t>
            </a:r>
            <a:r>
              <a:rPr lang="ko-KR" altLang="en-US" dirty="0"/>
              <a:t>의 값을 </a:t>
            </a:r>
            <a:r>
              <a:rPr lang="en-US" altLang="ko-KR" dirty="0"/>
              <a:t>prototype</a:t>
            </a:r>
            <a:r>
              <a:rPr lang="ko-KR" altLang="en-US" dirty="0"/>
              <a:t>으로 수정하면 그 때마다 새로운 객체를 생성한다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005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container</a:t>
            </a:r>
            <a:r>
              <a:rPr lang="ko-KR" altLang="en-US" dirty="0"/>
              <a:t>가 제공하는 </a:t>
            </a:r>
            <a:r>
              <a:rPr lang="en-US" altLang="ko-KR" dirty="0" err="1"/>
              <a:t>getBean</a:t>
            </a:r>
            <a:r>
              <a:rPr lang="en-US" altLang="ko-KR" dirty="0"/>
              <a:t> method</a:t>
            </a:r>
            <a:r>
              <a:rPr lang="ko-KR" altLang="en-US" dirty="0"/>
              <a:t>가 </a:t>
            </a:r>
            <a:r>
              <a:rPr lang="en-US" altLang="ko-KR" dirty="0"/>
              <a:t>lookup </a:t>
            </a:r>
            <a:r>
              <a:rPr lang="ko-KR" altLang="en-US" dirty="0"/>
              <a:t>기능을 하는 것</a:t>
            </a:r>
            <a:endParaRPr lang="en-US" altLang="ko-KR" dirty="0"/>
          </a:p>
          <a:p>
            <a:r>
              <a:rPr lang="ko-KR" altLang="en-US" dirty="0"/>
              <a:t>그런데 사실 거의 사용할 필요가 없어서 굳이 자세히 알지 않아도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1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객체지향 프로그램은 기능을 더 잘 수행할 수 있는 객체를 만들어서 해당 객체의 </a:t>
            </a:r>
            <a:r>
              <a:rPr lang="en-US" altLang="ko-KR" dirty="0"/>
              <a:t>method</a:t>
            </a:r>
            <a:r>
              <a:rPr lang="ko-KR" altLang="en-US" dirty="0"/>
              <a:t>를 참조변수를 통해 호출하면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SamsungTV</a:t>
            </a:r>
            <a:r>
              <a:rPr lang="en-US" altLang="ko-KR" dirty="0"/>
              <a:t> </a:t>
            </a:r>
            <a:r>
              <a:rPr lang="ko-KR" altLang="en-US" dirty="0"/>
              <a:t>객체는 원래 직접 볼륨 조절을 </a:t>
            </a:r>
            <a:r>
              <a:rPr lang="ko-KR" altLang="en-US" dirty="0" err="1"/>
              <a:t>했었는데</a:t>
            </a:r>
            <a:r>
              <a:rPr lang="ko-KR" altLang="en-US" dirty="0"/>
              <a:t> 이제 </a:t>
            </a:r>
            <a:r>
              <a:rPr lang="en-US" altLang="ko-KR" dirty="0" err="1"/>
              <a:t>SonySpeaker</a:t>
            </a:r>
            <a:r>
              <a:rPr lang="en-US" altLang="ko-KR" dirty="0"/>
              <a:t> </a:t>
            </a:r>
            <a:r>
              <a:rPr lang="ko-KR" altLang="en-US" dirty="0"/>
              <a:t>객체의 도움을 받아서 볼륨 조절을 수행한다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63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주소를 참조변수를 통해 등록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841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모든 객체 생성은 </a:t>
            </a:r>
            <a:r>
              <a:rPr lang="en-US" altLang="ko-KR" dirty="0"/>
              <a:t>container</a:t>
            </a:r>
            <a:r>
              <a:rPr lang="ko-KR" altLang="en-US" dirty="0"/>
              <a:t>가 하고</a:t>
            </a:r>
            <a:r>
              <a:rPr lang="en-US" altLang="ko-KR" dirty="0"/>
              <a:t>, </a:t>
            </a:r>
            <a:r>
              <a:rPr lang="ko-KR" altLang="en-US" dirty="0"/>
              <a:t>객체와 객체의 관계 설정도 </a:t>
            </a:r>
            <a:r>
              <a:rPr lang="en-US" altLang="ko-KR" dirty="0"/>
              <a:t>container xml</a:t>
            </a:r>
            <a:r>
              <a:rPr lang="ko-KR" altLang="en-US" dirty="0"/>
              <a:t>을 기반으로 알아서 해주기 때문에 다 가능</a:t>
            </a:r>
            <a:endParaRPr lang="en-US" altLang="ko-KR" dirty="0"/>
          </a:p>
          <a:p>
            <a:r>
              <a:rPr lang="ko-KR" altLang="en-US" dirty="0" err="1"/>
              <a:t>순제어</a:t>
            </a:r>
            <a:r>
              <a:rPr lang="ko-KR" altLang="en-US" dirty="0"/>
              <a:t> 방식이 아니라 </a:t>
            </a:r>
            <a:r>
              <a:rPr lang="ko-KR" altLang="en-US" dirty="0" err="1"/>
              <a:t>역제어</a:t>
            </a:r>
            <a:r>
              <a:rPr lang="ko-KR" altLang="en-US" dirty="0"/>
              <a:t> 방식으로 </a:t>
            </a:r>
            <a:r>
              <a:rPr lang="en-US" altLang="ko-KR" dirty="0"/>
              <a:t>IoC!!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986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매개변수의 순서가 달라져도 괜찮다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매개변수가 다르면 오류가 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가독성을 위해서라면 반드시 순서 신경을 써라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9514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setSpeaker</a:t>
            </a:r>
            <a:r>
              <a:rPr lang="ko-KR" altLang="en-US" dirty="0"/>
              <a:t>를 호출하려고 한다면 </a:t>
            </a:r>
            <a:r>
              <a:rPr lang="en-US" altLang="ko-KR" dirty="0"/>
              <a:t>set</a:t>
            </a:r>
            <a:r>
              <a:rPr lang="ko-KR" altLang="en-US" dirty="0"/>
              <a:t>이라는 접두사를 제거하고</a:t>
            </a:r>
            <a:r>
              <a:rPr lang="en-US" altLang="ko-KR" dirty="0"/>
              <a:t>, </a:t>
            </a:r>
            <a:r>
              <a:rPr lang="ko-KR" altLang="en-US" dirty="0"/>
              <a:t>나머지 이름의 </a:t>
            </a:r>
            <a:r>
              <a:rPr lang="ko-KR" altLang="en-US" dirty="0" err="1"/>
              <a:t>첫글자를</a:t>
            </a:r>
            <a:r>
              <a:rPr lang="ko-KR" altLang="en-US" dirty="0"/>
              <a:t> 소문자로 변경해서 </a:t>
            </a:r>
            <a:r>
              <a:rPr lang="en-US" altLang="ko-KR" dirty="0"/>
              <a:t>name</a:t>
            </a:r>
            <a:r>
              <a:rPr lang="ko-KR" altLang="en-US" dirty="0"/>
              <a:t>에 등록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508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6106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setter injection</a:t>
            </a:r>
            <a:r>
              <a:rPr lang="ko-KR" altLang="en-US" dirty="0"/>
              <a:t>과 관련된 내용이다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</a:t>
            </a:r>
            <a:r>
              <a:rPr lang="ko-KR" altLang="en-US" dirty="0"/>
              <a:t> 네임스페이스는 </a:t>
            </a:r>
            <a:r>
              <a:rPr lang="en-US" altLang="ko-KR" dirty="0" err="1"/>
              <a:t>schemaLocation</a:t>
            </a:r>
            <a:r>
              <a:rPr lang="ko-KR" altLang="en-US" dirty="0"/>
              <a:t>을 필요로 하지 않음</a:t>
            </a:r>
            <a:r>
              <a:rPr lang="en-US" altLang="ko-KR" dirty="0"/>
              <a:t>. </a:t>
            </a:r>
            <a:r>
              <a:rPr lang="ko-KR" altLang="en-US" dirty="0"/>
              <a:t>그냥 접두사만 추가해주면 됨</a:t>
            </a:r>
            <a:endParaRPr lang="en-US" altLang="ko-KR" dirty="0"/>
          </a:p>
          <a:p>
            <a:r>
              <a:rPr lang="ko-KR" altLang="en-US" dirty="0"/>
              <a:t>그런데 가독성 측면에서 </a:t>
            </a:r>
            <a:r>
              <a:rPr lang="en-US" altLang="ko-KR" dirty="0"/>
              <a:t>p </a:t>
            </a:r>
            <a:r>
              <a:rPr lang="ko-KR" altLang="en-US" dirty="0"/>
              <a:t>네임스페이스 사용하지 않고 추가하는 것이 더 </a:t>
            </a:r>
            <a:r>
              <a:rPr lang="ko-KR" altLang="en-US" dirty="0" err="1"/>
              <a:t>나은듯</a:t>
            </a:r>
            <a:r>
              <a:rPr lang="en-US" altLang="ko-KR" dirty="0"/>
              <a:t>… </a:t>
            </a:r>
            <a:r>
              <a:rPr lang="ko-KR" altLang="en-US" dirty="0" err="1"/>
              <a:t>ㅎㅎ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140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Application </a:t>
            </a:r>
            <a:r>
              <a:rPr lang="ko-KR" altLang="en-US" dirty="0"/>
              <a:t>운용에 필요한 객체 생성을 모두 </a:t>
            </a:r>
            <a:r>
              <a:rPr lang="en-US" altLang="ko-KR" dirty="0"/>
              <a:t>Spring Container</a:t>
            </a:r>
            <a:r>
              <a:rPr lang="ko-KR" altLang="en-US" dirty="0"/>
              <a:t>에서 받는다</a:t>
            </a:r>
            <a:r>
              <a:rPr lang="en-US" altLang="ko-KR" dirty="0"/>
              <a:t>.</a:t>
            </a:r>
            <a:r>
              <a:rPr lang="ko-KR" altLang="en-US" dirty="0"/>
              <a:t> 여기에서 수행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GenericXmlApplicationContext</a:t>
            </a:r>
            <a:r>
              <a:rPr lang="ko-KR" altLang="en-US" dirty="0"/>
              <a:t>를 사용하면 </a:t>
            </a:r>
            <a:r>
              <a:rPr lang="en-US" altLang="ko-KR" dirty="0"/>
              <a:t>xml</a:t>
            </a:r>
            <a:r>
              <a:rPr lang="ko-KR" altLang="en-US" dirty="0"/>
              <a:t>관리만 하면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3030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프로그램을 만들다 보면 다양한 종류의 </a:t>
            </a:r>
            <a:r>
              <a:rPr lang="en-US" altLang="ko-KR" dirty="0"/>
              <a:t>Collection</a:t>
            </a:r>
            <a:r>
              <a:rPr lang="ko-KR" altLang="en-US" dirty="0"/>
              <a:t>을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List, Set</a:t>
            </a:r>
            <a:r>
              <a:rPr lang="ko-KR" altLang="en-US" dirty="0"/>
              <a:t>의 차이는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List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번 </a:t>
            </a:r>
            <a:r>
              <a:rPr lang="en-US" altLang="ko-KR" dirty="0"/>
              <a:t>index</a:t>
            </a:r>
            <a:r>
              <a:rPr lang="ko-KR" altLang="en-US" dirty="0"/>
              <a:t>의 데이터를 꺼내면 항상 고정된 값이 나오지만 </a:t>
            </a:r>
            <a:r>
              <a:rPr lang="en-US" altLang="ko-KR" dirty="0"/>
              <a:t>Set</a:t>
            </a:r>
            <a:r>
              <a:rPr lang="ko-KR" altLang="en-US" dirty="0"/>
              <a:t>은 그렇지 않음</a:t>
            </a:r>
            <a:endParaRPr lang="en-US" altLang="ko-KR" dirty="0"/>
          </a:p>
          <a:p>
            <a:r>
              <a:rPr lang="en-US" altLang="ko-KR" dirty="0"/>
              <a:t>List</a:t>
            </a:r>
            <a:r>
              <a:rPr lang="ko-KR" altLang="en-US" dirty="0"/>
              <a:t>는 중복데이터를 허용하지만 </a:t>
            </a:r>
            <a:r>
              <a:rPr lang="en-US" altLang="ko-KR" dirty="0"/>
              <a:t>Set</a:t>
            </a:r>
            <a:r>
              <a:rPr lang="ko-KR" altLang="en-US" dirty="0"/>
              <a:t>은 중복데이터를 허용하지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map, properties</a:t>
            </a:r>
            <a:r>
              <a:rPr lang="ko-KR" altLang="en-US" dirty="0"/>
              <a:t> 모두 </a:t>
            </a:r>
            <a:r>
              <a:rPr lang="en-US" altLang="ko-KR" dirty="0"/>
              <a:t>Key, Value </a:t>
            </a:r>
            <a:r>
              <a:rPr lang="ko-KR" altLang="en-US" dirty="0"/>
              <a:t>페어로 데이터를 저장한다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map</a:t>
            </a:r>
            <a:r>
              <a:rPr lang="ko-KR" altLang="en-US" dirty="0"/>
              <a:t>은 </a:t>
            </a:r>
            <a:r>
              <a:rPr lang="en-US" altLang="ko-KR" dirty="0"/>
              <a:t>value</a:t>
            </a:r>
            <a:r>
              <a:rPr lang="ko-KR" altLang="en-US" dirty="0"/>
              <a:t>로 </a:t>
            </a:r>
            <a:r>
              <a:rPr lang="en-US" altLang="ko-KR" dirty="0"/>
              <a:t>Object</a:t>
            </a:r>
            <a:r>
              <a:rPr lang="ko-KR" altLang="en-US" dirty="0"/>
              <a:t>를 저장하지만</a:t>
            </a:r>
            <a:endParaRPr lang="en-US" altLang="ko-KR" dirty="0"/>
          </a:p>
          <a:p>
            <a:r>
              <a:rPr lang="en-US" altLang="ko-KR" dirty="0"/>
              <a:t>properties</a:t>
            </a:r>
            <a:r>
              <a:rPr lang="ko-KR" altLang="en-US" dirty="0"/>
              <a:t>는 </a:t>
            </a:r>
            <a:r>
              <a:rPr lang="en-US" altLang="ko-KR" dirty="0"/>
              <a:t>value</a:t>
            </a:r>
            <a:r>
              <a:rPr lang="ko-KR" altLang="en-US" dirty="0"/>
              <a:t>로 문자</a:t>
            </a:r>
            <a:r>
              <a:rPr lang="en-US" altLang="ko-KR" dirty="0"/>
              <a:t>, </a:t>
            </a:r>
            <a:r>
              <a:rPr lang="ko-KR" altLang="en-US" dirty="0"/>
              <a:t>숫자를 저장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2501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1323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500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2324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xml </a:t>
            </a:r>
            <a:r>
              <a:rPr lang="ko-KR" altLang="en-US" dirty="0"/>
              <a:t>설정을 통해 자바 코드를 컴파일 하지 않아도 되는 장점이 있음</a:t>
            </a:r>
            <a:endParaRPr lang="en-US" altLang="ko-KR" dirty="0"/>
          </a:p>
          <a:p>
            <a:r>
              <a:rPr lang="ko-KR" altLang="en-US" dirty="0"/>
              <a:t>그러나 이 </a:t>
            </a:r>
            <a:r>
              <a:rPr lang="en-US" altLang="ko-KR" dirty="0"/>
              <a:t>xml </a:t>
            </a:r>
            <a:r>
              <a:rPr lang="ko-KR" altLang="en-US" dirty="0"/>
              <a:t>파일 자체도 막 </a:t>
            </a:r>
            <a:r>
              <a:rPr lang="en-US" altLang="ko-KR" dirty="0"/>
              <a:t>3000</a:t>
            </a:r>
            <a:r>
              <a:rPr lang="ko-KR" altLang="en-US" dirty="0"/>
              <a:t>줄이 넘어간다면</a:t>
            </a:r>
            <a:r>
              <a:rPr lang="en-US" altLang="ko-KR" dirty="0"/>
              <a:t>? </a:t>
            </a:r>
            <a:r>
              <a:rPr lang="ko-KR" altLang="en-US" dirty="0"/>
              <a:t>그래서 그것을 관리하는데 많은 에너지와 시간이 필요하다면 그것 또한 좋은 것은 아니다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</a:t>
            </a:r>
            <a:r>
              <a:rPr lang="en-US" altLang="ko-KR" dirty="0"/>
              <a:t>xml </a:t>
            </a:r>
            <a:r>
              <a:rPr lang="ko-KR" altLang="en-US" dirty="0"/>
              <a:t>설정을 최소화 할 필요가 있음</a:t>
            </a:r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annotation </a:t>
            </a:r>
            <a:r>
              <a:rPr lang="ko-KR" altLang="en-US" dirty="0"/>
              <a:t>기반의 설정이 있는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4677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xml</a:t>
            </a:r>
            <a:r>
              <a:rPr lang="ko-KR" altLang="en-US" dirty="0"/>
              <a:t> 파일에 적은 내용은 </a:t>
            </a:r>
            <a:r>
              <a:rPr lang="en-US" altLang="ko-KR" dirty="0"/>
              <a:t>container</a:t>
            </a:r>
            <a:r>
              <a:rPr lang="ko-KR" altLang="en-US" dirty="0"/>
              <a:t>에게 무언가를 지시하기 위한 것</a:t>
            </a:r>
            <a:endParaRPr lang="en-US" altLang="ko-KR" dirty="0"/>
          </a:p>
          <a:p>
            <a:r>
              <a:rPr lang="en-US" altLang="ko-KR" dirty="0"/>
              <a:t>container</a:t>
            </a:r>
            <a:r>
              <a:rPr lang="ko-KR" altLang="en-US" dirty="0"/>
              <a:t>에게 </a:t>
            </a:r>
            <a:r>
              <a:rPr lang="en-US" altLang="ko-KR" dirty="0"/>
              <a:t>component annotation</a:t>
            </a:r>
            <a:r>
              <a:rPr lang="ko-KR" altLang="en-US" dirty="0"/>
              <a:t>이 붙은 </a:t>
            </a:r>
            <a:r>
              <a:rPr lang="en-US" altLang="ko-KR" dirty="0"/>
              <a:t>class </a:t>
            </a:r>
            <a:r>
              <a:rPr lang="ko-KR" altLang="en-US" dirty="0"/>
              <a:t>들을 찾아라 명령한 것</a:t>
            </a:r>
            <a:r>
              <a:rPr lang="en-US" altLang="ko-KR" dirty="0"/>
              <a:t>.</a:t>
            </a:r>
            <a:r>
              <a:rPr lang="ko-KR" altLang="en-US" dirty="0"/>
              <a:t> 그리고 그 클래스들이 </a:t>
            </a:r>
            <a:r>
              <a:rPr lang="en-US" altLang="ko-KR" dirty="0"/>
              <a:t>base-package</a:t>
            </a:r>
            <a:r>
              <a:rPr lang="ko-KR" altLang="en-US" dirty="0"/>
              <a:t>에 있는 패키지여야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base-package</a:t>
            </a:r>
            <a:r>
              <a:rPr lang="ko-KR" altLang="en-US" dirty="0"/>
              <a:t>를 이용해서 </a:t>
            </a:r>
            <a:r>
              <a:rPr lang="en-US" altLang="ko-KR" dirty="0"/>
              <a:t>scan </a:t>
            </a:r>
            <a:r>
              <a:rPr lang="ko-KR" altLang="en-US" dirty="0"/>
              <a:t>범위를 지정할 수 있음</a:t>
            </a:r>
            <a:endParaRPr lang="en-US" altLang="ko-KR"/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729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Servlet Container</a:t>
            </a:r>
            <a:r>
              <a:rPr lang="ko-KR" altLang="en-US" dirty="0"/>
              <a:t>를 생성하려면 반드시 </a:t>
            </a:r>
            <a:r>
              <a:rPr lang="en-US" altLang="ko-KR" dirty="0"/>
              <a:t>Tomcat</a:t>
            </a:r>
            <a:r>
              <a:rPr lang="ko-KR" altLang="en-US" dirty="0"/>
              <a:t>이 생성되어야 함</a:t>
            </a:r>
            <a:endParaRPr lang="en-US" altLang="ko-KR" dirty="0"/>
          </a:p>
          <a:p>
            <a:r>
              <a:rPr lang="ko-KR" altLang="en-US" dirty="0"/>
              <a:t>이 </a:t>
            </a:r>
            <a:r>
              <a:rPr lang="en-US" altLang="ko-KR" dirty="0"/>
              <a:t>Tomcat</a:t>
            </a:r>
            <a:r>
              <a:rPr lang="ko-KR" altLang="en-US" dirty="0"/>
              <a:t>이 </a:t>
            </a:r>
            <a:r>
              <a:rPr lang="en-US" altLang="ko-KR" dirty="0"/>
              <a:t>Servlet Container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Tomcat</a:t>
            </a:r>
            <a:r>
              <a:rPr lang="ko-KR" altLang="en-US" dirty="0"/>
              <a:t>을 생성할 때 이 </a:t>
            </a:r>
            <a:r>
              <a:rPr lang="en-US" altLang="ko-KR" dirty="0"/>
              <a:t>Servlet Container</a:t>
            </a:r>
            <a:r>
              <a:rPr lang="ko-KR" altLang="en-US" dirty="0"/>
              <a:t>를 내부적으로 생성을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우리가 생성을 하는 것이 아니다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4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이것 말고도 여러 개가 있지만</a:t>
            </a:r>
            <a:r>
              <a:rPr lang="en-US" altLang="ko-KR" dirty="0"/>
              <a:t>, </a:t>
            </a:r>
            <a:r>
              <a:rPr lang="ko-KR" altLang="en-US" dirty="0"/>
              <a:t>대표적으로 이 </a:t>
            </a:r>
            <a:r>
              <a:rPr lang="en-US" altLang="ko-KR" dirty="0"/>
              <a:t>2</a:t>
            </a:r>
            <a:r>
              <a:rPr lang="ko-KR" altLang="en-US" dirty="0"/>
              <a:t>개만 알고 있자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513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Servelet</a:t>
            </a:r>
            <a:r>
              <a:rPr lang="en-US" altLang="ko-KR" dirty="0"/>
              <a:t> Container</a:t>
            </a:r>
            <a:r>
              <a:rPr lang="ko-KR" altLang="en-US" dirty="0"/>
              <a:t>와 동일하게</a:t>
            </a:r>
            <a:r>
              <a:rPr lang="en-US" altLang="ko-KR" dirty="0"/>
              <a:t>, Container </a:t>
            </a:r>
            <a:r>
              <a:rPr lang="ko-KR" altLang="en-US" dirty="0"/>
              <a:t>생성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473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Lazy-loading : </a:t>
            </a:r>
            <a:r>
              <a:rPr lang="ko-KR" altLang="en-US" dirty="0"/>
              <a:t>메모리를 효율적으로 사용할 수 있지만 응답 속도가 느리다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Pre-loading : </a:t>
            </a:r>
            <a:r>
              <a:rPr lang="ko-KR" altLang="en-US" dirty="0"/>
              <a:t>응답 속도는 빠르지만 메모리 낭비가 발생할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669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프레임워크 </a:t>
            </a:r>
            <a:r>
              <a:rPr lang="en-US" altLang="ko-KR" dirty="0"/>
              <a:t>3</a:t>
            </a:r>
            <a:r>
              <a:rPr lang="ko-KR" altLang="en-US" dirty="0"/>
              <a:t>요소 중에 하나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SW</a:t>
            </a:r>
            <a:r>
              <a:rPr lang="ko-KR" altLang="en-US" dirty="0"/>
              <a:t>에서 </a:t>
            </a:r>
            <a:r>
              <a:rPr lang="en-US" altLang="ko-KR" dirty="0"/>
              <a:t>Container</a:t>
            </a:r>
            <a:r>
              <a:rPr lang="ko-KR" altLang="en-US" dirty="0"/>
              <a:t>를 사용하는 목적은 </a:t>
            </a:r>
            <a:r>
              <a:rPr lang="en-US" altLang="ko-KR" dirty="0"/>
              <a:t>Object</a:t>
            </a:r>
            <a:r>
              <a:rPr lang="ko-KR" altLang="en-US" dirty="0"/>
              <a:t>를 저장하고 관리할 목적으로 사용</a:t>
            </a:r>
            <a:endParaRPr lang="en-US" altLang="ko-KR" dirty="0"/>
          </a:p>
          <a:p>
            <a:r>
              <a:rPr lang="ko-KR" altLang="en-US" dirty="0"/>
              <a:t>그런데 이에 대한 명세서 같은 것이 필요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이런 명세서 같은 것이 </a:t>
            </a:r>
            <a:r>
              <a:rPr lang="en-US" altLang="ko-KR" dirty="0"/>
              <a:t>XML </a:t>
            </a:r>
            <a:r>
              <a:rPr lang="ko-KR" altLang="en-US" dirty="0"/>
              <a:t>설정 파일이다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모든 </a:t>
            </a:r>
            <a:r>
              <a:rPr lang="en-US" altLang="ko-KR" dirty="0"/>
              <a:t>Framework</a:t>
            </a:r>
            <a:r>
              <a:rPr lang="ko-KR" altLang="en-US" dirty="0"/>
              <a:t>는 반드시 </a:t>
            </a:r>
            <a:r>
              <a:rPr lang="en-US" altLang="ko-KR" dirty="0"/>
              <a:t>Container</a:t>
            </a:r>
            <a:r>
              <a:rPr lang="ko-KR" altLang="en-US" dirty="0"/>
              <a:t>를 운용할 수 밖에 없고</a:t>
            </a:r>
            <a:r>
              <a:rPr lang="en-US" altLang="ko-KR" dirty="0"/>
              <a:t>, </a:t>
            </a:r>
            <a:r>
              <a:rPr lang="ko-KR" altLang="en-US" dirty="0"/>
              <a:t>그 </a:t>
            </a:r>
            <a:r>
              <a:rPr lang="en-US" altLang="ko-KR" dirty="0"/>
              <a:t>Container</a:t>
            </a:r>
            <a:r>
              <a:rPr lang="ko-KR" altLang="en-US" dirty="0"/>
              <a:t>가 </a:t>
            </a:r>
            <a:r>
              <a:rPr lang="en-US" altLang="ko-KR" dirty="0"/>
              <a:t>XML Metadata</a:t>
            </a:r>
            <a:r>
              <a:rPr lang="ko-KR" altLang="en-US" dirty="0"/>
              <a:t>를 </a:t>
            </a:r>
            <a:r>
              <a:rPr lang="ko-KR" altLang="en-US" dirty="0" err="1"/>
              <a:t>읽어들여야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342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XML </a:t>
            </a:r>
            <a:r>
              <a:rPr lang="ko-KR" altLang="en-US" dirty="0"/>
              <a:t>파일에 새로운 </a:t>
            </a:r>
            <a:r>
              <a:rPr lang="en-US" altLang="ko-KR" dirty="0"/>
              <a:t>namespace</a:t>
            </a:r>
            <a:r>
              <a:rPr lang="ko-KR" altLang="en-US" dirty="0"/>
              <a:t>를 사용할 수 있다는 것은 어떤 의미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Container</a:t>
            </a:r>
            <a:r>
              <a:rPr lang="ko-KR" altLang="en-US" dirty="0"/>
              <a:t>에게 새로운 종류의 작업을 지시할 수 있다는 이야기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모든 </a:t>
            </a:r>
            <a:r>
              <a:rPr lang="en-US" altLang="ko-KR" dirty="0"/>
              <a:t>framework</a:t>
            </a:r>
            <a:r>
              <a:rPr lang="ko-KR" altLang="en-US" dirty="0"/>
              <a:t>는 </a:t>
            </a:r>
            <a:r>
              <a:rPr lang="en-US" altLang="ko-KR" dirty="0"/>
              <a:t>container</a:t>
            </a:r>
            <a:r>
              <a:rPr lang="ko-KR" altLang="en-US" dirty="0"/>
              <a:t>를 운용할 수 밖에 없다는 것을 절대절대 잊으면 안된다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운용하려면 필연적으로 </a:t>
            </a:r>
            <a:r>
              <a:rPr lang="en-US" altLang="ko-KR" dirty="0"/>
              <a:t>xml </a:t>
            </a:r>
            <a:r>
              <a:rPr lang="ko-KR" altLang="en-US" dirty="0"/>
              <a:t>파일이 필요할 수 밖에 없고</a:t>
            </a:r>
            <a:r>
              <a:rPr lang="en-US" altLang="ko-KR" dirty="0"/>
              <a:t>, xml </a:t>
            </a:r>
            <a:r>
              <a:rPr lang="ko-KR" altLang="en-US" dirty="0"/>
              <a:t>파일을 통해서 </a:t>
            </a:r>
            <a:r>
              <a:rPr lang="en-US" altLang="ko-KR" dirty="0"/>
              <a:t>container</a:t>
            </a:r>
            <a:r>
              <a:rPr lang="ko-KR" altLang="en-US" dirty="0"/>
              <a:t>의 동작을 결정한다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67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alias, description, import </a:t>
            </a:r>
            <a:r>
              <a:rPr lang="ko-KR" altLang="en-US" dirty="0"/>
              <a:t>태그에 대해서 알아보자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alias : </a:t>
            </a:r>
            <a:r>
              <a:rPr lang="ko-KR" altLang="en-US" dirty="0"/>
              <a:t>별명 설정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description : </a:t>
            </a:r>
            <a:r>
              <a:rPr lang="ko-KR" altLang="en-US" dirty="0"/>
              <a:t>주석 설정</a:t>
            </a:r>
            <a:r>
              <a:rPr lang="en-US" altLang="ko-KR" dirty="0"/>
              <a:t>(</a:t>
            </a:r>
            <a:r>
              <a:rPr lang="ko-KR" altLang="en-US" dirty="0"/>
              <a:t>근데 잘 사용하지 않음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import : container</a:t>
            </a:r>
            <a:r>
              <a:rPr lang="ko-KR" altLang="en-US" dirty="0"/>
              <a:t>가 </a:t>
            </a:r>
            <a:r>
              <a:rPr lang="en-US" altLang="ko-KR" dirty="0"/>
              <a:t>xml</a:t>
            </a:r>
            <a:r>
              <a:rPr lang="ko-KR" altLang="en-US" dirty="0"/>
              <a:t>을 </a:t>
            </a:r>
            <a:r>
              <a:rPr lang="ko-KR" altLang="en-US" dirty="0" err="1"/>
              <a:t>로딩할</a:t>
            </a:r>
            <a:r>
              <a:rPr lang="ko-KR" altLang="en-US" dirty="0"/>
              <a:t> 때</a:t>
            </a:r>
            <a:r>
              <a:rPr lang="en-US" altLang="ko-KR" dirty="0"/>
              <a:t>, </a:t>
            </a:r>
            <a:r>
              <a:rPr lang="ko-KR" altLang="en-US" dirty="0"/>
              <a:t>다른 </a:t>
            </a:r>
            <a:r>
              <a:rPr lang="en-US" altLang="ko-KR" dirty="0"/>
              <a:t>xml</a:t>
            </a:r>
            <a:r>
              <a:rPr lang="ko-KR" altLang="en-US" dirty="0"/>
              <a:t>을 불러오거나 할 때 사용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242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9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76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6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59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12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0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9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32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74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01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765C5-6852-43C5-8B75-F362625B4446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1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sz="9600" dirty="0"/>
              <a:t>Spring Framework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5728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Servlet </a:t>
            </a:r>
            <a:r>
              <a:rPr lang="ko-KR" altLang="en-US" dirty="0"/>
              <a:t>컨테이너</a:t>
            </a:r>
          </a:p>
        </p:txBody>
      </p:sp>
      <p:pic>
        <p:nvPicPr>
          <p:cNvPr id="3074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96" y="709241"/>
            <a:ext cx="11593489" cy="6024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12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컨테이너의 종류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280195"/>
              </p:ext>
            </p:extLst>
          </p:nvPr>
        </p:nvGraphicFramePr>
        <p:xfrm>
          <a:off x="161304" y="970083"/>
          <a:ext cx="11880273" cy="273401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353620">
                  <a:extLst>
                    <a:ext uri="{9D8B030D-6E8A-4147-A177-3AD203B41FA5}">
                      <a16:colId xmlns:a16="http://schemas.microsoft.com/office/drawing/2014/main" val="2005770790"/>
                    </a:ext>
                  </a:extLst>
                </a:gridCol>
                <a:gridCol w="6526653">
                  <a:extLst>
                    <a:ext uri="{9D8B030D-6E8A-4147-A177-3AD203B41FA5}">
                      <a16:colId xmlns:a16="http://schemas.microsoft.com/office/drawing/2014/main" val="1858512218"/>
                    </a:ext>
                  </a:extLst>
                </a:gridCol>
              </a:tblGrid>
              <a:tr h="54680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구현 클래스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기능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5398448"/>
                  </a:ext>
                </a:extLst>
              </a:tr>
              <a:tr h="1093604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GenericXmlApplicationContext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파일 시스템이나 클래스 </a:t>
                      </a:r>
                      <a:r>
                        <a:rPr lang="ko-KR" altLang="en-US" sz="2400" kern="100" dirty="0">
                          <a:effectLst/>
                        </a:rPr>
                        <a:t>패스</a:t>
                      </a:r>
                      <a:r>
                        <a:rPr lang="ko-KR" sz="2400" kern="100" dirty="0">
                          <a:effectLst/>
                        </a:rPr>
                        <a:t>에 있는</a:t>
                      </a:r>
                      <a:r>
                        <a:rPr lang="en-US" sz="2400" kern="100" dirty="0">
                          <a:effectLst/>
                        </a:rPr>
                        <a:t> XML </a:t>
                      </a:r>
                      <a:r>
                        <a:rPr lang="ko-KR" sz="2400" kern="100" dirty="0">
                          <a:effectLst/>
                        </a:rPr>
                        <a:t>설정 파일을 </a:t>
                      </a:r>
                      <a:r>
                        <a:rPr lang="ko-KR" sz="2400" kern="100" dirty="0" err="1">
                          <a:effectLst/>
                        </a:rPr>
                        <a:t>로딩하여</a:t>
                      </a:r>
                      <a:r>
                        <a:rPr lang="ko-KR" sz="2400" kern="100" dirty="0">
                          <a:effectLst/>
                        </a:rPr>
                        <a:t> 구동</a:t>
                      </a:r>
                      <a:r>
                        <a:rPr lang="ko-KR" altLang="en-US" sz="2400" kern="100" dirty="0">
                          <a:effectLst/>
                        </a:rPr>
                        <a:t>된다</a:t>
                      </a:r>
                      <a:r>
                        <a:rPr lang="en-US" altLang="ko-KR" sz="2400" kern="100" dirty="0">
                          <a:effectLst/>
                        </a:rPr>
                        <a:t>.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6376049"/>
                  </a:ext>
                </a:extLst>
              </a:tr>
              <a:tr h="1093604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XmlWebApplicationContext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웹 기반의 애플리케이션을 개발할 때 사용</a:t>
                      </a:r>
                      <a:r>
                        <a:rPr lang="ko-KR" altLang="en-US" sz="2400" kern="100" dirty="0">
                          <a:effectLst/>
                        </a:rPr>
                        <a:t>한다</a:t>
                      </a:r>
                      <a:r>
                        <a:rPr lang="en-US" altLang="ko-KR" sz="2400" kern="100" dirty="0">
                          <a:effectLst/>
                        </a:rPr>
                        <a:t>.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1641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204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컨테이너의 동작</a:t>
            </a:r>
          </a:p>
          <a:p>
            <a:endParaRPr lang="ko-KR" altLang="en-US" dirty="0"/>
          </a:p>
        </p:txBody>
      </p:sp>
      <p:pic>
        <p:nvPicPr>
          <p:cNvPr id="4098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157"/>
            <a:ext cx="12158468" cy="47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169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Servlet </a:t>
            </a:r>
            <a:r>
              <a:rPr lang="ko-KR" altLang="en-US" dirty="0"/>
              <a:t>컨테이너와 </a:t>
            </a:r>
            <a:r>
              <a:rPr lang="en-US" altLang="ko-KR" dirty="0"/>
              <a:t>Spring </a:t>
            </a:r>
            <a:r>
              <a:rPr lang="ko-KR" altLang="en-US" dirty="0"/>
              <a:t>컨테이너의 차이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Servlet </a:t>
            </a:r>
            <a:r>
              <a:rPr lang="ko-KR" altLang="en-US" dirty="0"/>
              <a:t>컨테이너 </a:t>
            </a:r>
            <a:r>
              <a:rPr lang="en-US" altLang="ko-KR" dirty="0"/>
              <a:t>: Lazy-loading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Spring </a:t>
            </a:r>
            <a:r>
              <a:rPr lang="ko-KR" altLang="en-US" dirty="0"/>
              <a:t>컨테이너 </a:t>
            </a:r>
            <a:r>
              <a:rPr lang="en-US" altLang="ko-KR" dirty="0"/>
              <a:t>: Pre-loading</a:t>
            </a:r>
          </a:p>
        </p:txBody>
      </p:sp>
    </p:spTree>
    <p:extLst>
      <p:ext uri="{BB962C8B-B14F-4D97-AF65-F5344CB8AC3E}">
        <p14:creationId xmlns:p14="http://schemas.microsoft.com/office/powerpoint/2010/main" val="219337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Spring XML </a:t>
            </a:r>
            <a:r>
              <a:rPr lang="ko-KR" altLang="en-US" sz="8800" dirty="0"/>
              <a:t>설정파일</a:t>
            </a:r>
            <a:endParaRPr lang="en-US" altLang="ko-KR" sz="8800" dirty="0"/>
          </a:p>
        </p:txBody>
      </p:sp>
    </p:spTree>
    <p:extLst>
      <p:ext uri="{BB962C8B-B14F-4D97-AF65-F5344CB8AC3E}">
        <p14:creationId xmlns:p14="http://schemas.microsoft.com/office/powerpoint/2010/main" val="2101466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설정 파일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&lt;beans&gt;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루트 </a:t>
            </a:r>
            <a:r>
              <a:rPr lang="ko-KR" altLang="en-US" dirty="0" err="1"/>
              <a:t>엘리먼트로</a:t>
            </a:r>
            <a:r>
              <a:rPr lang="ko-KR" altLang="en-US" dirty="0"/>
              <a:t> 갖는다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bean</a:t>
            </a:r>
            <a:r>
              <a:rPr lang="ko-KR" altLang="en-US" dirty="0"/>
              <a:t>이</a:t>
            </a:r>
            <a:r>
              <a:rPr lang="en-US" altLang="ko-KR" dirty="0"/>
              <a:t> default </a:t>
            </a:r>
            <a:r>
              <a:rPr lang="ko-KR" altLang="en-US" dirty="0"/>
              <a:t>네임스페이스로 선언되어 있으며</a:t>
            </a:r>
            <a:r>
              <a:rPr lang="en-US" altLang="ko-KR" dirty="0"/>
              <a:t>, bean</a:t>
            </a:r>
            <a:r>
              <a:rPr lang="ko-KR" altLang="en-US" dirty="0"/>
              <a:t> 이외에도</a:t>
            </a:r>
            <a:r>
              <a:rPr lang="en-US" altLang="ko-KR" dirty="0"/>
              <a:t> </a:t>
            </a:r>
            <a:r>
              <a:rPr lang="ko-KR" altLang="en-US" dirty="0"/>
              <a:t>다양한 네임스페이스를 추가할 수 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beans </a:t>
            </a:r>
            <a:r>
              <a:rPr lang="ko-KR" altLang="en-US" dirty="0"/>
              <a:t>네임스페이스는 </a:t>
            </a:r>
            <a:r>
              <a:rPr lang="en-US" altLang="ko-KR" dirty="0"/>
              <a:t>alias, bean, description, import </a:t>
            </a:r>
            <a:r>
              <a:rPr lang="ko-KR" altLang="en-US" dirty="0" err="1"/>
              <a:t>엘리먼트를</a:t>
            </a:r>
            <a:r>
              <a:rPr lang="ko-KR" altLang="en-US" dirty="0"/>
              <a:t> 제공한다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78179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&lt;bean&gt;</a:t>
            </a:r>
            <a:r>
              <a:rPr lang="ko-KR" altLang="en-US" dirty="0"/>
              <a:t> </a:t>
            </a:r>
            <a:r>
              <a:rPr lang="ko-KR" altLang="en-US" dirty="0" err="1"/>
              <a:t>엘리먼트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스프링 컨테이너가 생성할 객체를 등록한다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스프링 컨테이너는 기본적으로 등록된 순서대로 객체를 생성한다</a:t>
            </a:r>
            <a:r>
              <a:rPr lang="en-US" altLang="ko-KR" dirty="0"/>
              <a:t>. (pre-loading)</a:t>
            </a:r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클라이언트의 요청 </a:t>
            </a:r>
            <a:r>
              <a:rPr lang="ko-KR" altLang="en-US" dirty="0" err="1"/>
              <a:t>필요없음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객체를 생성할 때는 클래스의 기본 생성자를 호출한다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반드시 </a:t>
            </a:r>
            <a:r>
              <a:rPr lang="en-US" altLang="ko-KR" dirty="0"/>
              <a:t>default </a:t>
            </a:r>
            <a:r>
              <a:rPr lang="ko-KR" altLang="en-US" dirty="0"/>
              <a:t>생성자만</a:t>
            </a:r>
            <a:r>
              <a:rPr lang="en-US" altLang="ko-KR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631007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&lt;bean&gt;</a:t>
            </a:r>
            <a:r>
              <a:rPr lang="ko-KR" altLang="en-US" dirty="0"/>
              <a:t> </a:t>
            </a:r>
            <a:r>
              <a:rPr lang="ko-KR" altLang="en-US" dirty="0" err="1"/>
              <a:t>엘리먼트</a:t>
            </a:r>
            <a:r>
              <a:rPr lang="ko-KR" altLang="en-US" dirty="0"/>
              <a:t> 속성</a:t>
            </a:r>
            <a:r>
              <a:rPr lang="en-US" altLang="ko-KR" dirty="0"/>
              <a:t>(1)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class (</a:t>
            </a:r>
            <a:r>
              <a:rPr lang="ko-KR" altLang="en-US" dirty="0"/>
              <a:t>필수</a:t>
            </a:r>
            <a:r>
              <a:rPr lang="en-US" altLang="ko-KR" dirty="0"/>
              <a:t>) : </a:t>
            </a:r>
            <a:r>
              <a:rPr lang="ko-KR" altLang="en-US" dirty="0"/>
              <a:t>패키지 경로가 포함된 클래스의 이름을 등록한다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b="1" dirty="0"/>
              <a:t>id : </a:t>
            </a:r>
            <a:r>
              <a:rPr lang="ko-KR" altLang="en-US" b="1" dirty="0"/>
              <a:t>컨테이너가 생성한 객체들을 식별하기 위해 사용하는 이름으로</a:t>
            </a:r>
            <a:r>
              <a:rPr lang="en-US" altLang="ko-KR" b="1" dirty="0"/>
              <a:t> </a:t>
            </a:r>
            <a:r>
              <a:rPr lang="ko-KR" altLang="en-US" b="1" dirty="0"/>
              <a:t>자바의 식별자 작성 규칙이 적용된다</a:t>
            </a:r>
            <a:r>
              <a:rPr lang="en-US" altLang="ko-KR" b="1" dirty="0"/>
              <a:t>.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- id=“7userService” : </a:t>
            </a:r>
            <a:r>
              <a:rPr lang="ko-KR" altLang="en-US" dirty="0"/>
              <a:t>숫자로 시작해서 안됨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- id=“user Service” : </a:t>
            </a:r>
            <a:r>
              <a:rPr lang="ko-KR" altLang="en-US" dirty="0"/>
              <a:t>공백을 포함해서 안됨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- id=“</a:t>
            </a:r>
            <a:r>
              <a:rPr lang="en-US" altLang="ko-KR" dirty="0" err="1"/>
              <a:t>user@Service</a:t>
            </a:r>
            <a:r>
              <a:rPr lang="en-US" altLang="ko-KR" dirty="0"/>
              <a:t>” : </a:t>
            </a:r>
            <a:r>
              <a:rPr lang="ko-KR" altLang="en-US" dirty="0"/>
              <a:t>특수 기호를 사용해서 안됨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932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&lt;bean&gt;</a:t>
            </a:r>
            <a:r>
              <a:rPr lang="ko-KR" altLang="en-US" dirty="0"/>
              <a:t> </a:t>
            </a:r>
            <a:r>
              <a:rPr lang="ko-KR" altLang="en-US" dirty="0" err="1"/>
              <a:t>엘리먼트</a:t>
            </a:r>
            <a:r>
              <a:rPr lang="ko-KR" altLang="en-US" dirty="0"/>
              <a:t> 속성</a:t>
            </a:r>
            <a:r>
              <a:rPr lang="en-US" altLang="ko-KR" dirty="0"/>
              <a:t>(2)</a:t>
            </a:r>
          </a:p>
          <a:p>
            <a:endParaRPr lang="en-US" altLang="ko-KR" dirty="0"/>
          </a:p>
          <a:p>
            <a:pPr lvl="1"/>
            <a:r>
              <a:rPr lang="en-US" altLang="ko-KR" dirty="0" err="1"/>
              <a:t>init</a:t>
            </a:r>
            <a:r>
              <a:rPr lang="en-US" altLang="ko-KR" dirty="0"/>
              <a:t>-method : </a:t>
            </a:r>
            <a:r>
              <a:rPr lang="ko-KR" altLang="en-US" dirty="0"/>
              <a:t>객체가 생성된 직후 호출할 메소드를 지정한다</a:t>
            </a:r>
            <a:r>
              <a:rPr lang="en-US" altLang="ko-KR" dirty="0"/>
              <a:t>. (</a:t>
            </a:r>
            <a:r>
              <a:rPr lang="ko-KR" altLang="en-US" dirty="0"/>
              <a:t>멤버변수 초기화</a:t>
            </a:r>
            <a:r>
              <a:rPr lang="en-US" altLang="ko-KR" dirty="0"/>
              <a:t>)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destroy-method : </a:t>
            </a:r>
            <a:r>
              <a:rPr lang="ko-KR" altLang="en-US" dirty="0"/>
              <a:t>객체가</a:t>
            </a:r>
            <a:r>
              <a:rPr lang="en-US" altLang="ko-KR" dirty="0"/>
              <a:t> </a:t>
            </a:r>
            <a:r>
              <a:rPr lang="ko-KR" altLang="en-US" dirty="0"/>
              <a:t>삭제되기 직전 호출할 메소드를 지정한다</a:t>
            </a:r>
            <a:r>
              <a:rPr lang="en-US" altLang="ko-KR" dirty="0"/>
              <a:t>. (</a:t>
            </a:r>
            <a:r>
              <a:rPr lang="ko-KR" altLang="en-US" dirty="0"/>
              <a:t>자원 해제</a:t>
            </a:r>
            <a:r>
              <a:rPr lang="en-US" altLang="ko-KR" dirty="0"/>
              <a:t>)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lazy-</a:t>
            </a:r>
            <a:r>
              <a:rPr lang="en-US" altLang="ko-KR" dirty="0" err="1"/>
              <a:t>init</a:t>
            </a:r>
            <a:r>
              <a:rPr lang="en-US" altLang="ko-KR" dirty="0"/>
              <a:t> : bean</a:t>
            </a:r>
            <a:r>
              <a:rPr lang="ko-KR" altLang="en-US" dirty="0"/>
              <a:t> 등록된 객체의 생성 시점을 지정한다</a:t>
            </a:r>
            <a:r>
              <a:rPr lang="en-US" altLang="ko-KR" dirty="0"/>
              <a:t>. (</a:t>
            </a:r>
            <a:r>
              <a:rPr lang="ko-KR" altLang="en-US" b="1" dirty="0"/>
              <a:t>기본값</a:t>
            </a:r>
            <a:r>
              <a:rPr lang="en-US" altLang="ko-KR" b="1" dirty="0"/>
              <a:t> : false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scope : </a:t>
            </a:r>
            <a:r>
              <a:rPr lang="ko-KR" altLang="en-US" dirty="0"/>
              <a:t>요청된 </a:t>
            </a:r>
            <a:r>
              <a:rPr lang="en-US" altLang="ko-KR" dirty="0"/>
              <a:t>bean</a:t>
            </a:r>
            <a:r>
              <a:rPr lang="ko-KR" altLang="en-US" dirty="0"/>
              <a:t>을 하나만 생성할 지</a:t>
            </a:r>
            <a:r>
              <a:rPr lang="en-US" altLang="ko-KR" dirty="0"/>
              <a:t>, </a:t>
            </a:r>
            <a:r>
              <a:rPr lang="ko-KR" altLang="en-US" dirty="0"/>
              <a:t>요청될 때마다 새로운 객체를 생성할 지 지정한다</a:t>
            </a:r>
            <a:r>
              <a:rPr lang="en-US" altLang="ko-KR" dirty="0"/>
              <a:t>. (</a:t>
            </a:r>
            <a:r>
              <a:rPr lang="ko-KR" altLang="en-US" b="1" dirty="0"/>
              <a:t>기본값 </a:t>
            </a:r>
            <a:r>
              <a:rPr lang="en-US" altLang="ko-KR" b="1" dirty="0"/>
              <a:t>: singleton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6346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271412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9600" dirty="0"/>
              <a:t>Spring IoC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4218216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Dependency Injection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23" y="1342079"/>
            <a:ext cx="11837836" cy="417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901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의존</a:t>
            </a:r>
            <a:r>
              <a:rPr lang="en-US" altLang="ko-KR" dirty="0"/>
              <a:t>(Dependency) </a:t>
            </a:r>
            <a:r>
              <a:rPr lang="ko-KR" altLang="en-US" dirty="0"/>
              <a:t>관계</a:t>
            </a:r>
          </a:p>
        </p:txBody>
      </p:sp>
      <p:pic>
        <p:nvPicPr>
          <p:cNvPr id="10242" name="Picture 2" descr="TVService 컴포넌트 클래스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077" y="844554"/>
            <a:ext cx="8822728" cy="5888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7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Constructor Injection</a:t>
            </a:r>
          </a:p>
        </p:txBody>
      </p:sp>
    </p:spTree>
    <p:extLst>
      <p:ext uri="{BB962C8B-B14F-4D97-AF65-F5344CB8AC3E}">
        <p14:creationId xmlns:p14="http://schemas.microsoft.com/office/powerpoint/2010/main" val="3434008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Constructor Injection </a:t>
            </a:r>
            <a:r>
              <a:rPr lang="ko-KR" altLang="en-US" dirty="0"/>
              <a:t>기초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7424" y="1117167"/>
            <a:ext cx="10786820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</a:t>
            </a:r>
            <a:r>
              <a:rPr lang="en-US" altLang="ko-KR" sz="2000" dirty="0" err="1"/>
              <a:t>SamsungTV</a:t>
            </a:r>
            <a:r>
              <a:rPr lang="en-US" altLang="ko-KR" sz="2000" dirty="0"/>
              <a:t>(</a:t>
            </a:r>
            <a:r>
              <a:rPr lang="en-US" altLang="ko-KR" sz="2000" dirty="0" err="1">
                <a:solidFill>
                  <a:srgbClr val="FF0000"/>
                </a:solidFill>
              </a:rPr>
              <a:t>SonySpeaker</a:t>
            </a:r>
            <a:r>
              <a:rPr lang="en-US" altLang="ko-KR" sz="2000" dirty="0">
                <a:solidFill>
                  <a:srgbClr val="FF0000"/>
                </a:solidFill>
              </a:rPr>
              <a:t> speaker</a:t>
            </a:r>
            <a:r>
              <a:rPr lang="en-US" altLang="ko-KR" sz="2000" dirty="0"/>
              <a:t>) {</a:t>
            </a:r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SamsungTV</a:t>
            </a:r>
            <a:r>
              <a:rPr lang="en-US" altLang="ko-KR" sz="2000" dirty="0"/>
              <a:t> </a:t>
            </a:r>
            <a:r>
              <a:rPr lang="ar-SA" altLang="ko-KR" sz="2000" dirty="0"/>
              <a:t>객체 생성</a:t>
            </a:r>
            <a:r>
              <a:rPr lang="en-US" altLang="ko-KR" sz="2000" dirty="0"/>
              <a:t>");</a:t>
            </a:r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this.speaker</a:t>
            </a:r>
            <a:r>
              <a:rPr lang="en-US" altLang="ko-KR" sz="2000" dirty="0"/>
              <a:t> = speaker;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255824"/>
            <a:ext cx="10786820" cy="16312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&lt;bean id="speaker" class="</a:t>
            </a:r>
            <a:r>
              <a:rPr lang="en-US" altLang="ko-KR" sz="2000" dirty="0" err="1">
                <a:latin typeface="+mj-lt"/>
              </a:rPr>
              <a:t>polymorphism.SonySpeaker</a:t>
            </a:r>
            <a:r>
              <a:rPr lang="en-US" altLang="ko-KR" sz="2000" dirty="0">
                <a:latin typeface="+mj-lt"/>
              </a:rPr>
              <a:t>"&gt;&lt;/bean&gt;</a:t>
            </a:r>
            <a:endParaRPr lang="ko-KR" altLang="en-US" sz="2000" dirty="0">
              <a:latin typeface="+mj-lt"/>
            </a:endParaRPr>
          </a:p>
          <a:p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&lt;bean id="tv" class="</a:t>
            </a:r>
            <a:r>
              <a:rPr lang="en-US" altLang="ko-KR" sz="2000" dirty="0" err="1">
                <a:latin typeface="+mj-lt"/>
              </a:rPr>
              <a:t>polymorphism.SamsungTV</a:t>
            </a:r>
            <a:r>
              <a:rPr lang="en-US" altLang="ko-KR" sz="2000" dirty="0">
                <a:latin typeface="+mj-lt"/>
              </a:rPr>
              <a:t>"&gt;</a:t>
            </a:r>
          </a:p>
          <a:p>
            <a:r>
              <a:rPr lang="en-US" altLang="ko-KR" sz="2000" dirty="0">
                <a:latin typeface="+mj-lt"/>
              </a:rPr>
              <a:t>        &lt;constructor-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000" dirty="0">
                <a:latin typeface="+mj-lt"/>
              </a:rPr>
              <a:t>="speaker"&gt;&lt;/constructor-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&gt;</a:t>
            </a:r>
          </a:p>
          <a:p>
            <a:r>
              <a:rPr lang="en-US" altLang="ko-KR" sz="2000" dirty="0">
                <a:latin typeface="+mj-lt"/>
              </a:rPr>
              <a:t>&lt;/bean&gt;</a:t>
            </a:r>
          </a:p>
        </p:txBody>
      </p:sp>
      <p:cxnSp>
        <p:nvCxnSpPr>
          <p:cNvPr id="19" name="구부러진 연결선 18"/>
          <p:cNvCxnSpPr>
            <a:cxnSpLocks/>
          </p:cNvCxnSpPr>
          <p:nvPr/>
        </p:nvCxnSpPr>
        <p:spPr>
          <a:xfrm rot="10800000">
            <a:off x="2895600" y="3525520"/>
            <a:ext cx="1558270" cy="835014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460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의존 관계 변경</a:t>
            </a:r>
            <a:r>
              <a:rPr lang="en-US" altLang="ko-KR" dirty="0"/>
              <a:t>(1)</a:t>
            </a:r>
            <a:r>
              <a:rPr lang="ko-KR" altLang="en-US" dirty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8031" y="1112318"/>
            <a:ext cx="10786820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interface Speaker {</a:t>
            </a:r>
          </a:p>
          <a:p>
            <a:r>
              <a:rPr lang="en-US" altLang="ko-KR" sz="2000" dirty="0"/>
              <a:t>        void </a:t>
            </a:r>
            <a:r>
              <a:rPr lang="en-US" altLang="ko-KR" sz="2000" dirty="0" err="1"/>
              <a:t>volumeUp</a:t>
            </a:r>
            <a:r>
              <a:rPr lang="en-US" altLang="ko-KR" sz="2000" dirty="0"/>
              <a:t>();</a:t>
            </a:r>
          </a:p>
          <a:p>
            <a:r>
              <a:rPr lang="en-US" altLang="ko-KR" sz="2000" dirty="0"/>
              <a:t>        void </a:t>
            </a:r>
            <a:r>
              <a:rPr lang="en-US" altLang="ko-KR" sz="2000" dirty="0" err="1"/>
              <a:t>volumeDown</a:t>
            </a:r>
            <a:r>
              <a:rPr lang="en-US" altLang="ko-KR" sz="2000" dirty="0"/>
              <a:t>(); </a:t>
            </a:r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02590" y="2909614"/>
            <a:ext cx="10786820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public class </a:t>
            </a:r>
            <a:r>
              <a:rPr lang="en-US" altLang="ko-KR" sz="2000" dirty="0" err="1">
                <a:latin typeface="+mj-lt"/>
              </a:rPr>
              <a:t>SonySpeaker</a:t>
            </a:r>
            <a:r>
              <a:rPr lang="en-US" altLang="ko-KR" sz="2000" dirty="0">
                <a:latin typeface="+mj-lt"/>
              </a:rPr>
              <a:t> implements Speaker {</a:t>
            </a:r>
          </a:p>
          <a:p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…</a:t>
            </a:r>
            <a:endParaRPr lang="ko-KR" altLang="en-US" sz="20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8ECDA-6706-9EF4-CE5D-43788E461205}"/>
              </a:ext>
            </a:extLst>
          </p:cNvPr>
          <p:cNvSpPr txBox="1"/>
          <p:nvPr/>
        </p:nvSpPr>
        <p:spPr>
          <a:xfrm>
            <a:off x="702590" y="4507730"/>
            <a:ext cx="10786820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public class </a:t>
            </a:r>
            <a:r>
              <a:rPr lang="en-US" altLang="ko-KR" sz="2000" dirty="0" err="1">
                <a:latin typeface="+mj-lt"/>
              </a:rPr>
              <a:t>AppleSpeaker</a:t>
            </a:r>
            <a:r>
              <a:rPr lang="en-US" altLang="ko-KR" sz="2000" dirty="0">
                <a:latin typeface="+mj-lt"/>
              </a:rPr>
              <a:t> implements Speaker {</a:t>
            </a:r>
          </a:p>
          <a:p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…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3188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의존 관계 변경</a:t>
            </a:r>
            <a:r>
              <a:rPr lang="en-US" altLang="ko-KR" dirty="0"/>
              <a:t>(2)</a:t>
            </a:r>
            <a:r>
              <a:rPr lang="ko-KR" altLang="en-US" dirty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7424" y="1147647"/>
            <a:ext cx="10786820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</a:t>
            </a:r>
            <a:r>
              <a:rPr lang="en-US" altLang="ko-KR" sz="2000" dirty="0" err="1"/>
              <a:t>SamsungTV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Speaker speaker</a:t>
            </a:r>
            <a:r>
              <a:rPr lang="en-US" altLang="ko-KR" sz="2000" dirty="0"/>
              <a:t>) {</a:t>
            </a:r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SamsungTV</a:t>
            </a:r>
            <a:r>
              <a:rPr lang="en-US" altLang="ko-KR" sz="2000" dirty="0"/>
              <a:t> </a:t>
            </a:r>
            <a:r>
              <a:rPr lang="ar-SA" altLang="ko-KR" sz="2000" dirty="0"/>
              <a:t>객체 생성</a:t>
            </a:r>
            <a:r>
              <a:rPr lang="en-US" altLang="ko-KR" sz="2000" dirty="0"/>
              <a:t>");</a:t>
            </a:r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this.speaker</a:t>
            </a:r>
            <a:r>
              <a:rPr lang="en-US" altLang="ko-KR" sz="2000" dirty="0"/>
              <a:t> = speaker;</a:t>
            </a:r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338805"/>
            <a:ext cx="10786820" cy="16312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&lt;bean id="speaker" class="</a:t>
            </a:r>
            <a:r>
              <a:rPr lang="en-US" altLang="ko-KR" sz="2000" dirty="0" err="1">
                <a:latin typeface="+mj-lt"/>
              </a:rPr>
              <a:t>polymorphism.</a:t>
            </a:r>
            <a:r>
              <a:rPr lang="en-US" altLang="ko-KR" sz="2000" dirty="0" err="1">
                <a:solidFill>
                  <a:srgbClr val="FF0000"/>
                </a:solidFill>
                <a:latin typeface="+mj-lt"/>
              </a:rPr>
              <a:t>AppleSpeaker</a:t>
            </a:r>
            <a:r>
              <a:rPr lang="en-US" altLang="ko-KR" sz="2000" dirty="0">
                <a:latin typeface="+mj-lt"/>
              </a:rPr>
              <a:t>"&gt;&lt;/bean&gt;</a:t>
            </a:r>
            <a:endParaRPr lang="ko-KR" altLang="en-US" sz="2000" dirty="0">
              <a:latin typeface="+mj-lt"/>
            </a:endParaRPr>
          </a:p>
          <a:p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&lt;bean id="tv" class="</a:t>
            </a:r>
            <a:r>
              <a:rPr lang="en-US" altLang="ko-KR" sz="2000" dirty="0" err="1">
                <a:latin typeface="+mj-lt"/>
              </a:rPr>
              <a:t>polymorphism.SamsungTV</a:t>
            </a:r>
            <a:r>
              <a:rPr lang="en-US" altLang="ko-KR" sz="2000" dirty="0">
                <a:latin typeface="+mj-lt"/>
              </a:rPr>
              <a:t>"&gt;</a:t>
            </a:r>
          </a:p>
          <a:p>
            <a:r>
              <a:rPr lang="en-US" altLang="ko-KR" sz="2000" dirty="0">
                <a:latin typeface="+mj-lt"/>
              </a:rPr>
              <a:t>        &lt;constructor-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000" dirty="0">
                <a:latin typeface="+mj-lt"/>
              </a:rPr>
              <a:t>="speaker"&gt;&lt;/constructor-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&gt;</a:t>
            </a:r>
          </a:p>
          <a:p>
            <a:r>
              <a:rPr lang="en-US" altLang="ko-KR" sz="2000" dirty="0">
                <a:latin typeface="+mj-lt"/>
              </a:rPr>
              <a:t>&lt;/bean&gt;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9212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다중 변수 매핑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7424" y="1117167"/>
            <a:ext cx="10786820" cy="16312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</a:t>
            </a:r>
            <a:r>
              <a:rPr lang="en-US" altLang="ko-KR" sz="2000" dirty="0" err="1"/>
              <a:t>SamsungTV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Speaker speaker, int price</a:t>
            </a:r>
            <a:r>
              <a:rPr lang="en-US" altLang="ko-KR" sz="2000" dirty="0"/>
              <a:t>) {</a:t>
            </a:r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SamsungTV</a:t>
            </a:r>
            <a:r>
              <a:rPr lang="en-US" altLang="ko-KR" sz="2000" dirty="0"/>
              <a:t> </a:t>
            </a:r>
            <a:r>
              <a:rPr lang="ar-SA" altLang="ko-KR" sz="2000" dirty="0"/>
              <a:t>객체 생성</a:t>
            </a:r>
            <a:r>
              <a:rPr lang="en-US" altLang="ko-KR" sz="2000" dirty="0"/>
              <a:t>");</a:t>
            </a:r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this.speaker</a:t>
            </a:r>
            <a:r>
              <a:rPr lang="en-US" altLang="ko-KR" sz="2000" dirty="0"/>
              <a:t> = speaker;</a:t>
            </a:r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this.price</a:t>
            </a:r>
            <a:r>
              <a:rPr lang="en-US" altLang="ko-KR" sz="2000" dirty="0"/>
              <a:t> = price;</a:t>
            </a:r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694405"/>
            <a:ext cx="10786820" cy="193899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&lt;bean id="speaker" class="</a:t>
            </a:r>
            <a:r>
              <a:rPr lang="en-US" altLang="ko-KR" sz="2000" dirty="0" err="1">
                <a:latin typeface="+mj-lt"/>
              </a:rPr>
              <a:t>polymorphism.SonySpeaker</a:t>
            </a:r>
            <a:r>
              <a:rPr lang="en-US" altLang="ko-KR" sz="2000" dirty="0">
                <a:latin typeface="+mj-lt"/>
              </a:rPr>
              <a:t>"&gt;&lt;/bean&gt;</a:t>
            </a:r>
            <a:endParaRPr lang="ko-KR" altLang="en-US" sz="2000" dirty="0">
              <a:latin typeface="+mj-lt"/>
            </a:endParaRPr>
          </a:p>
          <a:p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&lt;bean id="tv" class="</a:t>
            </a:r>
            <a:r>
              <a:rPr lang="en-US" altLang="ko-KR" sz="2000" dirty="0" err="1">
                <a:latin typeface="+mj-lt"/>
              </a:rPr>
              <a:t>polymorphism.SamsungTV</a:t>
            </a:r>
            <a:r>
              <a:rPr lang="en-US" altLang="ko-KR" sz="2000" dirty="0">
                <a:latin typeface="+mj-lt"/>
              </a:rPr>
              <a:t>"&gt;</a:t>
            </a:r>
          </a:p>
          <a:p>
            <a:r>
              <a:rPr lang="en-US" altLang="ko-KR" sz="2000" dirty="0">
                <a:latin typeface="+mj-lt"/>
              </a:rPr>
              <a:t>        &lt;constructor-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000" dirty="0">
                <a:latin typeface="+mj-lt"/>
              </a:rPr>
              <a:t>="speaker"&gt;&lt;/constructor-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&gt;</a:t>
            </a:r>
          </a:p>
          <a:p>
            <a:r>
              <a:rPr lang="en-US" altLang="ko-KR" sz="2000" dirty="0">
                <a:latin typeface="+mj-lt"/>
              </a:rPr>
              <a:t>        &lt;constructor-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value</a:t>
            </a:r>
            <a:r>
              <a:rPr lang="en-US" altLang="ko-KR" sz="2000" dirty="0">
                <a:latin typeface="+mj-lt"/>
              </a:rPr>
              <a:t>=“1700000"&gt;&lt;/constructor-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&gt;</a:t>
            </a:r>
          </a:p>
          <a:p>
            <a:r>
              <a:rPr lang="en-US" altLang="ko-KR" sz="2000" dirty="0">
                <a:latin typeface="+mj-lt"/>
              </a:rPr>
              <a:t>&lt;/bean&gt;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761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Setter Injection</a:t>
            </a:r>
          </a:p>
        </p:txBody>
      </p:sp>
    </p:spTree>
    <p:extLst>
      <p:ext uri="{BB962C8B-B14F-4D97-AF65-F5344CB8AC3E}">
        <p14:creationId xmlns:p14="http://schemas.microsoft.com/office/powerpoint/2010/main" val="237839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Setter Injection (1)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7424" y="1117167"/>
            <a:ext cx="10786820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void </a:t>
            </a:r>
            <a:r>
              <a:rPr lang="en-US" altLang="ko-KR" sz="2000" dirty="0" err="1"/>
              <a:t>setSpeaker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Speaker speaker</a:t>
            </a:r>
            <a:r>
              <a:rPr lang="en-US" altLang="ko-KR" sz="2000" dirty="0"/>
              <a:t>) {</a:t>
            </a:r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this.speaker</a:t>
            </a:r>
            <a:r>
              <a:rPr lang="en-US" altLang="ko-KR" sz="2000" dirty="0"/>
              <a:t> = speaker;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255824"/>
            <a:ext cx="10786820" cy="16312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&lt;bean id="</a:t>
            </a:r>
            <a:r>
              <a:rPr lang="en-US" altLang="ko-KR" sz="2000" dirty="0" err="1">
                <a:latin typeface="+mj-lt"/>
              </a:rPr>
              <a:t>sony</a:t>
            </a:r>
            <a:r>
              <a:rPr lang="en-US" altLang="ko-KR" sz="2000" dirty="0">
                <a:latin typeface="+mj-lt"/>
              </a:rPr>
              <a:t>" class="</a:t>
            </a:r>
            <a:r>
              <a:rPr lang="en-US" altLang="ko-KR" sz="2000" dirty="0" err="1">
                <a:latin typeface="+mj-lt"/>
              </a:rPr>
              <a:t>polymorphism.SonySpeaker</a:t>
            </a:r>
            <a:r>
              <a:rPr lang="en-US" altLang="ko-KR" sz="2000" dirty="0">
                <a:latin typeface="+mj-lt"/>
              </a:rPr>
              <a:t>"&gt;&lt;/bean&gt;</a:t>
            </a:r>
            <a:endParaRPr lang="ko-KR" altLang="en-US" sz="2000" dirty="0">
              <a:latin typeface="+mj-lt"/>
            </a:endParaRPr>
          </a:p>
          <a:p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&lt;bean id="tv" class="</a:t>
            </a:r>
            <a:r>
              <a:rPr lang="en-US" altLang="ko-KR" sz="2000" dirty="0" err="1">
                <a:latin typeface="+mj-lt"/>
              </a:rPr>
              <a:t>polymorphism.SamsungTV</a:t>
            </a:r>
            <a:r>
              <a:rPr lang="en-US" altLang="ko-KR" sz="2000" dirty="0">
                <a:latin typeface="+mj-lt"/>
              </a:rPr>
              <a:t>"&gt;</a:t>
            </a:r>
          </a:p>
          <a:p>
            <a:r>
              <a:rPr lang="en-US" altLang="ko-KR" sz="2000" dirty="0">
                <a:latin typeface="+mj-lt"/>
              </a:rPr>
              <a:t>        &lt;property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name</a:t>
            </a:r>
            <a:r>
              <a:rPr lang="en-US" altLang="ko-KR" sz="2000" dirty="0">
                <a:latin typeface="+mj-lt"/>
              </a:rPr>
              <a:t>=</a:t>
            </a:r>
            <a:r>
              <a:rPr lang="en-US" altLang="ko-KR" sz="2000" dirty="0"/>
              <a:t>"speaker"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000" dirty="0">
                <a:latin typeface="+mj-lt"/>
              </a:rPr>
              <a:t>="</a:t>
            </a:r>
            <a:r>
              <a:rPr lang="en-US" altLang="ko-KR" sz="2000" dirty="0" err="1">
                <a:latin typeface="+mj-lt"/>
              </a:rPr>
              <a:t>sony</a:t>
            </a:r>
            <a:r>
              <a:rPr lang="en-US" altLang="ko-KR" sz="2000" dirty="0">
                <a:latin typeface="+mj-lt"/>
              </a:rPr>
              <a:t>"&gt;&lt;/property&gt;</a:t>
            </a:r>
          </a:p>
          <a:p>
            <a:r>
              <a:rPr lang="en-US" altLang="ko-KR" sz="2000" dirty="0">
                <a:latin typeface="+mj-lt"/>
              </a:rPr>
              <a:t>&lt;/bean&gt;</a:t>
            </a:r>
          </a:p>
        </p:txBody>
      </p:sp>
      <p:cxnSp>
        <p:nvCxnSpPr>
          <p:cNvPr id="19" name="구부러진 연결선 18"/>
          <p:cNvCxnSpPr>
            <a:cxnSpLocks/>
          </p:cNvCxnSpPr>
          <p:nvPr/>
        </p:nvCxnSpPr>
        <p:spPr>
          <a:xfrm rot="10800000">
            <a:off x="2683822" y="3505200"/>
            <a:ext cx="2904181" cy="814278"/>
          </a:xfrm>
          <a:prstGeom prst="curvedConnector3">
            <a:avLst>
              <a:gd name="adj1" fmla="val -377"/>
            </a:avLst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cxnSpLocks/>
          </p:cNvCxnSpPr>
          <p:nvPr/>
        </p:nvCxnSpPr>
        <p:spPr>
          <a:xfrm rot="16200000" flipV="1">
            <a:off x="1873951" y="2241189"/>
            <a:ext cx="2888160" cy="1268418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988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Setter Injection (2)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7424" y="1117167"/>
            <a:ext cx="10786820" cy="193899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void </a:t>
            </a:r>
            <a:r>
              <a:rPr lang="en-US" altLang="ko-KR" sz="2000" dirty="0" err="1"/>
              <a:t>setSpeaker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Speaker speaker</a:t>
            </a:r>
            <a:r>
              <a:rPr lang="en-US" altLang="ko-KR" sz="2000" dirty="0"/>
              <a:t>) {</a:t>
            </a:r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this.speaker</a:t>
            </a:r>
            <a:r>
              <a:rPr lang="en-US" altLang="ko-KR" sz="2000" dirty="0"/>
              <a:t> = speaker;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public void </a:t>
            </a:r>
            <a:r>
              <a:rPr lang="en-US" altLang="ko-KR" sz="2000" dirty="0" err="1"/>
              <a:t>setPrice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int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price</a:t>
            </a:r>
            <a:r>
              <a:rPr lang="en-US" altLang="ko-KR" sz="2000" dirty="0"/>
              <a:t>) {</a:t>
            </a:r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this.price</a:t>
            </a:r>
            <a:r>
              <a:rPr lang="en-US" altLang="ko-KR" sz="2000" dirty="0"/>
              <a:t> = price;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658778"/>
            <a:ext cx="10786820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&lt;bean id="</a:t>
            </a:r>
            <a:r>
              <a:rPr lang="en-US" altLang="ko-KR" sz="2000" dirty="0" err="1">
                <a:latin typeface="+mj-lt"/>
              </a:rPr>
              <a:t>tv</a:t>
            </a:r>
            <a:r>
              <a:rPr lang="en-US" altLang="ko-KR" sz="2000" dirty="0">
                <a:latin typeface="+mj-lt"/>
              </a:rPr>
              <a:t>" class="</a:t>
            </a:r>
            <a:r>
              <a:rPr lang="en-US" altLang="ko-KR" sz="2000" dirty="0" err="1">
                <a:latin typeface="+mj-lt"/>
              </a:rPr>
              <a:t>polymorphism.SamsungTV</a:t>
            </a:r>
            <a:r>
              <a:rPr lang="en-US" altLang="ko-KR" sz="2000" dirty="0">
                <a:latin typeface="+mj-lt"/>
              </a:rPr>
              <a:t>"&gt;</a:t>
            </a:r>
          </a:p>
          <a:p>
            <a:r>
              <a:rPr lang="en-US" altLang="ko-KR" sz="2000" dirty="0">
                <a:latin typeface="+mj-lt"/>
              </a:rPr>
              <a:t>        &lt;property name=</a:t>
            </a:r>
            <a:r>
              <a:rPr lang="en-US" altLang="ko-KR" sz="2000" dirty="0"/>
              <a:t>"speaker"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000" dirty="0">
                <a:latin typeface="+mj-lt"/>
              </a:rPr>
              <a:t>="</a:t>
            </a:r>
            <a:r>
              <a:rPr lang="en-US" altLang="ko-KR" sz="2000" dirty="0" err="1">
                <a:latin typeface="+mj-lt"/>
              </a:rPr>
              <a:t>sony</a:t>
            </a:r>
            <a:r>
              <a:rPr lang="en-US" altLang="ko-KR" sz="2000" dirty="0">
                <a:latin typeface="+mj-lt"/>
              </a:rPr>
              <a:t>"&gt;&lt;/</a:t>
            </a:r>
            <a:r>
              <a:rPr lang="en-US" altLang="ko-KR" sz="2000" dirty="0"/>
              <a:t>property</a:t>
            </a:r>
            <a:r>
              <a:rPr lang="en-US" altLang="ko-KR" sz="2000" dirty="0">
                <a:latin typeface="+mj-lt"/>
              </a:rPr>
              <a:t>&gt;</a:t>
            </a:r>
          </a:p>
          <a:p>
            <a:r>
              <a:rPr lang="en-US" altLang="ko-KR" sz="2000" dirty="0">
                <a:latin typeface="+mj-lt"/>
              </a:rPr>
              <a:t>        &lt;</a:t>
            </a:r>
            <a:r>
              <a:rPr lang="en-US" altLang="ko-KR" sz="2000" dirty="0"/>
              <a:t>property</a:t>
            </a:r>
            <a:r>
              <a:rPr lang="en-US" altLang="ko-KR" sz="2000" dirty="0">
                <a:latin typeface="+mj-lt"/>
              </a:rPr>
              <a:t> name=</a:t>
            </a:r>
            <a:r>
              <a:rPr lang="en-US" altLang="ko-KR" sz="2000" dirty="0"/>
              <a:t>"price"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value</a:t>
            </a:r>
            <a:r>
              <a:rPr lang="en-US" altLang="ko-KR" sz="2000" dirty="0">
                <a:latin typeface="+mj-lt"/>
              </a:rPr>
              <a:t>=“1500000"&gt;&lt;/</a:t>
            </a:r>
            <a:r>
              <a:rPr lang="en-US" altLang="ko-KR" sz="2000" dirty="0"/>
              <a:t>property</a:t>
            </a:r>
            <a:r>
              <a:rPr lang="en-US" altLang="ko-KR" sz="2000" dirty="0">
                <a:latin typeface="+mj-lt"/>
              </a:rPr>
              <a:t>&gt;</a:t>
            </a:r>
          </a:p>
          <a:p>
            <a:r>
              <a:rPr lang="en-US" altLang="ko-KR" sz="2000" dirty="0">
                <a:latin typeface="+mj-lt"/>
              </a:rPr>
              <a:t>&lt;/bean&gt;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810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Framework</a:t>
            </a:r>
            <a:r>
              <a:rPr lang="ko-KR" altLang="en-US" dirty="0"/>
              <a:t> 개념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Framework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어플리케이션의</a:t>
            </a:r>
            <a:r>
              <a:rPr lang="en-US" altLang="ko-KR" dirty="0"/>
              <a:t> </a:t>
            </a:r>
            <a:r>
              <a:rPr lang="ko-KR" altLang="en-US" i="1" u="sng" dirty="0">
                <a:solidFill>
                  <a:srgbClr val="FF0000"/>
                </a:solidFill>
              </a:rPr>
              <a:t>아키텍처에 해당하는 골격 코드를 제공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Solution</a:t>
            </a:r>
            <a:r>
              <a:rPr lang="ko-KR" altLang="en-US" dirty="0"/>
              <a:t>은 완제품이라면 </a:t>
            </a:r>
            <a:r>
              <a:rPr lang="en-US" altLang="ko-KR" dirty="0"/>
              <a:t>Framework</a:t>
            </a:r>
            <a:r>
              <a:rPr lang="ko-KR" altLang="en-US" dirty="0"/>
              <a:t>는 반제품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026" name="Picture 2" descr="Framework 사전적 의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66" y="931037"/>
            <a:ext cx="10578949" cy="19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7825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Constructor Injection vs. Setter Injection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생성자 </a:t>
            </a:r>
            <a:r>
              <a:rPr lang="ko-KR" altLang="en-US" dirty="0" err="1"/>
              <a:t>인젝션은</a:t>
            </a:r>
            <a:r>
              <a:rPr lang="en-US" altLang="ko-KR" dirty="0"/>
              <a:t> </a:t>
            </a:r>
            <a:r>
              <a:rPr lang="ko-KR" altLang="en-US" dirty="0"/>
              <a:t>생성자 메소드를 여러 개 </a:t>
            </a:r>
            <a:r>
              <a:rPr lang="en-US" altLang="ko-KR" dirty="0"/>
              <a:t>Overloading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따라서 일반적으로 생성자 </a:t>
            </a:r>
            <a:r>
              <a:rPr lang="ko-KR" altLang="en-US" dirty="0" err="1"/>
              <a:t>인젝션</a:t>
            </a:r>
            <a:r>
              <a:rPr lang="ko-KR" altLang="en-US" dirty="0"/>
              <a:t> 보다 </a:t>
            </a:r>
            <a:r>
              <a:rPr lang="ko-KR" altLang="en-US" b="1" u="sng" dirty="0">
                <a:solidFill>
                  <a:srgbClr val="FF0000"/>
                </a:solidFill>
              </a:rPr>
              <a:t>세터 </a:t>
            </a:r>
            <a:r>
              <a:rPr lang="ko-KR" altLang="en-US" b="1" u="sng" dirty="0" err="1">
                <a:solidFill>
                  <a:srgbClr val="FF0000"/>
                </a:solidFill>
              </a:rPr>
              <a:t>인젝션을</a:t>
            </a:r>
            <a:r>
              <a:rPr lang="ko-KR" altLang="en-US" b="1" u="sng" dirty="0">
                <a:solidFill>
                  <a:srgbClr val="FF0000"/>
                </a:solidFill>
              </a:rPr>
              <a:t> 선호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r>
              <a:rPr lang="en-US" altLang="ko-KR" sz="1800" dirty="0"/>
              <a:t>- why? </a:t>
            </a:r>
            <a:r>
              <a:rPr lang="ko-KR" altLang="en-US" sz="1800" dirty="0"/>
              <a:t>멤버 변수가 많을 수록 생성자의 수가 그에 맞게 필요하다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5026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p </a:t>
            </a:r>
            <a:r>
              <a:rPr lang="ko-KR" altLang="en-US" dirty="0"/>
              <a:t>네임스페이스 사용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1304" y="846646"/>
            <a:ext cx="11880273" cy="34778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&lt;beans </a:t>
            </a:r>
            <a:r>
              <a:rPr lang="en-US" altLang="ko-KR" sz="2000" dirty="0" err="1"/>
              <a:t>xmlns</a:t>
            </a:r>
            <a:r>
              <a:rPr lang="en-US" altLang="ko-KR" sz="2000" dirty="0"/>
              <a:t>="http://www.springframework.org/schema/beans"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err="1"/>
              <a:t>xmlns:xsi</a:t>
            </a:r>
            <a:r>
              <a:rPr lang="en-US" altLang="ko-KR" sz="2000" dirty="0"/>
              <a:t>="http://www.w3.org/2001/XMLSchema-instance"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    </a:t>
            </a:r>
            <a:r>
              <a:rPr lang="en-US" altLang="ko-KR" sz="2000" dirty="0" err="1">
                <a:solidFill>
                  <a:srgbClr val="FF0000"/>
                </a:solidFill>
              </a:rPr>
              <a:t>xmlns:p</a:t>
            </a:r>
            <a:r>
              <a:rPr lang="en-US" altLang="ko-KR" sz="2000" dirty="0">
                <a:solidFill>
                  <a:srgbClr val="FF0000"/>
                </a:solidFill>
              </a:rPr>
              <a:t>="http://www.springframework.org/schema/p"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err="1"/>
              <a:t>xsi:schemaLocation</a:t>
            </a:r>
            <a:r>
              <a:rPr lang="en-US" altLang="ko-KR" sz="2000" dirty="0"/>
              <a:t>="http://www.springframework.org/schema/beans </a:t>
            </a:r>
          </a:p>
          <a:p>
            <a:r>
              <a:rPr lang="en-US" altLang="ko-KR" sz="2000" dirty="0"/>
              <a:t>		http://www.springframework.org/schema/beans/spring-beans.xsd"&gt;  </a:t>
            </a:r>
          </a:p>
          <a:p>
            <a:r>
              <a:rPr lang="en-US" altLang="ko-KR" sz="2000" dirty="0"/>
              <a:t>  </a:t>
            </a:r>
          </a:p>
          <a:p>
            <a:r>
              <a:rPr lang="en-US" altLang="ko-KR" sz="2000" dirty="0"/>
              <a:t>    &lt;bean id=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 err="1">
                <a:solidFill>
                  <a:srgbClr val="FF0000"/>
                </a:solidFill>
              </a:rPr>
              <a:t>sony</a:t>
            </a:r>
            <a:r>
              <a:rPr lang="en-US" altLang="ko-KR" sz="2000" dirty="0">
                <a:solidFill>
                  <a:srgbClr val="FF0000"/>
                </a:solidFill>
              </a:rPr>
              <a:t>" </a:t>
            </a:r>
            <a:r>
              <a:rPr lang="en-US" altLang="ko-KR" sz="2000" dirty="0"/>
              <a:t>class="</a:t>
            </a:r>
            <a:r>
              <a:rPr lang="en-US" altLang="ko-KR" sz="2000" dirty="0" err="1"/>
              <a:t>polymorphism.SonySpeaker</a:t>
            </a:r>
            <a:r>
              <a:rPr lang="en-US" altLang="ko-KR" sz="2000" dirty="0"/>
              <a:t>"/&gt;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&lt;bean id="lg" class="</a:t>
            </a:r>
            <a:r>
              <a:rPr lang="en-US" altLang="ko-KR" sz="2000" dirty="0" err="1"/>
              <a:t>polymorphism.SamsungTV</a:t>
            </a:r>
            <a:r>
              <a:rPr lang="en-US" altLang="ko-KR" sz="2000" dirty="0"/>
              <a:t>" </a:t>
            </a:r>
            <a:r>
              <a:rPr lang="en-US" altLang="ko-KR" sz="2000" dirty="0">
                <a:solidFill>
                  <a:srgbClr val="FF0000"/>
                </a:solidFill>
              </a:rPr>
              <a:t>p:speaker-ref="sony“ p:price=“1100000"</a:t>
            </a:r>
            <a:r>
              <a:rPr lang="en-US" altLang="ko-KR" sz="2000" dirty="0"/>
              <a:t>/&gt;    </a:t>
            </a:r>
          </a:p>
          <a:p>
            <a:endParaRPr lang="en-US" altLang="ko-KR" sz="2000" dirty="0"/>
          </a:p>
          <a:p>
            <a:r>
              <a:rPr lang="en-US" altLang="ko-KR" sz="2000" dirty="0"/>
              <a:t>&lt;/beans&gt;</a:t>
            </a:r>
            <a:endParaRPr lang="ko-KR" altLang="en-US" sz="20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703455" y="3821668"/>
            <a:ext cx="2465185" cy="431733"/>
          </a:xfrm>
          <a:prstGeom prst="wedgeRoundRectCallout">
            <a:avLst>
              <a:gd name="adj1" fmla="val 9364"/>
              <a:gd name="adj2" fmla="val -1038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setSpeaker</a:t>
            </a:r>
            <a:r>
              <a:rPr lang="en-US" altLang="ko-KR" sz="2000" dirty="0">
                <a:solidFill>
                  <a:schemeClr val="tx1"/>
                </a:solidFill>
              </a:rPr>
              <a:t>() </a:t>
            </a:r>
            <a:r>
              <a:rPr lang="ko-KR" altLang="en-US" sz="2000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4" name="모서리가 둥근 사각형 설명선 7">
            <a:extLst>
              <a:ext uri="{FF2B5EF4-FFF2-40B4-BE49-F238E27FC236}">
                <a16:creationId xmlns:a16="http://schemas.microsoft.com/office/drawing/2014/main" id="{C68E5D9F-057C-1267-ABCB-81F60761CF23}"/>
              </a:ext>
            </a:extLst>
          </p:cNvPr>
          <p:cNvSpPr/>
          <p:nvPr/>
        </p:nvSpPr>
        <p:spPr>
          <a:xfrm>
            <a:off x="8343800" y="3821667"/>
            <a:ext cx="2465185" cy="431733"/>
          </a:xfrm>
          <a:prstGeom prst="wedgeRoundRectCallout">
            <a:avLst>
              <a:gd name="adj1" fmla="val -9594"/>
              <a:gd name="adj2" fmla="val -1038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setPrice</a:t>
            </a:r>
            <a:r>
              <a:rPr lang="en-US" altLang="ko-KR" sz="2000" dirty="0">
                <a:solidFill>
                  <a:schemeClr val="tx1"/>
                </a:solidFill>
              </a:rPr>
              <a:t>() </a:t>
            </a:r>
            <a:r>
              <a:rPr lang="ko-KR" altLang="en-US" sz="2000" dirty="0">
                <a:solidFill>
                  <a:schemeClr val="tx1"/>
                </a:solidFill>
              </a:rPr>
              <a:t>호출</a:t>
            </a:r>
          </a:p>
        </p:txBody>
      </p:sp>
    </p:spTree>
    <p:extLst>
      <p:ext uri="{BB962C8B-B14F-4D97-AF65-F5344CB8AC3E}">
        <p14:creationId xmlns:p14="http://schemas.microsoft.com/office/powerpoint/2010/main" val="100196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Collection Injection</a:t>
            </a:r>
          </a:p>
        </p:txBody>
      </p:sp>
    </p:spTree>
    <p:extLst>
      <p:ext uri="{BB962C8B-B14F-4D97-AF65-F5344CB8AC3E}">
        <p14:creationId xmlns:p14="http://schemas.microsoft.com/office/powerpoint/2010/main" val="2801842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컬렉션 주입</a:t>
            </a:r>
            <a:r>
              <a:rPr lang="en-US" altLang="ko-KR" dirty="0"/>
              <a:t>(Collection Injection)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206107"/>
              </p:ext>
            </p:extLst>
          </p:nvPr>
        </p:nvGraphicFramePr>
        <p:xfrm>
          <a:off x="490846" y="1432463"/>
          <a:ext cx="11210308" cy="327927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669476">
                  <a:extLst>
                    <a:ext uri="{9D8B030D-6E8A-4147-A177-3AD203B41FA5}">
                      <a16:colId xmlns:a16="http://schemas.microsoft.com/office/drawing/2014/main" val="1305007077"/>
                    </a:ext>
                  </a:extLst>
                </a:gridCol>
                <a:gridCol w="7540832">
                  <a:extLst>
                    <a:ext uri="{9D8B030D-6E8A-4147-A177-3AD203B41FA5}">
                      <a16:colId xmlns:a16="http://schemas.microsoft.com/office/drawing/2014/main" val="4080758451"/>
                    </a:ext>
                  </a:extLst>
                </a:gridCol>
              </a:tblGrid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  <a:latin typeface="+mn-lt"/>
                        </a:rPr>
                        <a:t>컬렉션 유형</a:t>
                      </a:r>
                      <a:endParaRPr lang="ko-KR" sz="2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  <a:latin typeface="+mn-lt"/>
                        </a:rPr>
                        <a:t>엘리먼트</a:t>
                      </a:r>
                      <a:endParaRPr lang="ko-KR" sz="2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9046222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lt"/>
                        </a:rPr>
                        <a:t>java.util.List, </a:t>
                      </a:r>
                      <a:r>
                        <a:rPr lang="ko-KR" sz="2000" kern="100">
                          <a:effectLst/>
                          <a:latin typeface="+mn-lt"/>
                        </a:rPr>
                        <a:t>배열</a:t>
                      </a:r>
                      <a:endParaRPr lang="ko-KR" sz="2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lt"/>
                        </a:rPr>
                        <a:t>&lt;list&gt;</a:t>
                      </a:r>
                      <a:endParaRPr lang="ko-KR" sz="2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3727166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lt"/>
                        </a:rPr>
                        <a:t>java.util.Set</a:t>
                      </a:r>
                      <a:endParaRPr lang="ko-KR" sz="2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lt"/>
                        </a:rPr>
                        <a:t>&lt;set&gt;</a:t>
                      </a:r>
                      <a:endParaRPr lang="ko-KR" sz="2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3523099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lt"/>
                        </a:rPr>
                        <a:t>java.util.Map</a:t>
                      </a:r>
                      <a:endParaRPr lang="ko-KR" sz="2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lt"/>
                        </a:rPr>
                        <a:t>&lt;map&gt;</a:t>
                      </a:r>
                      <a:endParaRPr lang="ko-KR" sz="2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02336047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+mn-lt"/>
                        </a:rPr>
                        <a:t>java.util.Properties</a:t>
                      </a:r>
                      <a:endParaRPr lang="ko-KR" sz="2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lt"/>
                        </a:rPr>
                        <a:t>&lt;props&gt;</a:t>
                      </a:r>
                      <a:endParaRPr lang="ko-KR" sz="2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7212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8783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/>
              <a:t>java.util.List</a:t>
            </a:r>
            <a:r>
              <a:rPr lang="en-US" altLang="ko-KR" dirty="0"/>
              <a:t> OR </a:t>
            </a:r>
            <a:r>
              <a:rPr lang="ko-KR" altLang="en-US" dirty="0"/>
              <a:t>배열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1305" y="724396"/>
            <a:ext cx="11880273" cy="224676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CollectionBean</a:t>
            </a:r>
            <a:r>
              <a:rPr lang="en-US" altLang="ko-KR" sz="2000" dirty="0"/>
              <a:t> {</a:t>
            </a:r>
            <a:endParaRPr lang="ko-KR" altLang="ko-KR" sz="2000" dirty="0"/>
          </a:p>
          <a:p>
            <a:r>
              <a:rPr lang="en-US" altLang="ko-KR" sz="2000" dirty="0"/>
              <a:t>        private List&lt;String&gt; </a:t>
            </a:r>
            <a:r>
              <a:rPr lang="en-US" altLang="ko-KR" sz="2000" dirty="0" err="1"/>
              <a:t>addressList</a:t>
            </a:r>
            <a:r>
              <a:rPr lang="en-US" altLang="ko-KR" sz="2000" dirty="0"/>
              <a:t>;</a:t>
            </a:r>
            <a:endParaRPr lang="ko-KR" altLang="ko-KR" sz="2000" dirty="0"/>
          </a:p>
          <a:p>
            <a:r>
              <a:rPr lang="en-US" altLang="ko-KR" sz="2000" dirty="0"/>
              <a:t> </a:t>
            </a:r>
            <a:endParaRPr lang="ko-KR" altLang="ko-KR" sz="2000" dirty="0"/>
          </a:p>
          <a:p>
            <a:r>
              <a:rPr lang="en-US" altLang="ko-KR" sz="2000" dirty="0"/>
              <a:t>        public void </a:t>
            </a:r>
            <a:r>
              <a:rPr lang="en-US" altLang="ko-KR" sz="2000" dirty="0" err="1"/>
              <a:t>setAddressList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List&lt;String&gt; </a:t>
            </a:r>
            <a:r>
              <a:rPr lang="en-US" altLang="ko-KR" sz="20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000" dirty="0"/>
              <a:t>) {</a:t>
            </a:r>
            <a:endParaRPr lang="ko-KR" altLang="ko-KR" sz="2000" dirty="0"/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this.addressList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addressList</a:t>
            </a:r>
            <a:r>
              <a:rPr lang="en-US" altLang="ko-KR" sz="2000" dirty="0"/>
              <a:t>;</a:t>
            </a:r>
            <a:endParaRPr lang="ko-KR" altLang="ko-KR" sz="2000" dirty="0"/>
          </a:p>
          <a:p>
            <a:r>
              <a:rPr lang="en-US" altLang="ko-KR" sz="2000" dirty="0"/>
              <a:t>        }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3544186"/>
            <a:ext cx="11880273" cy="255454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&lt;bean id="</a:t>
            </a:r>
            <a:r>
              <a:rPr lang="en-US" altLang="ko-KR" sz="2000" dirty="0" err="1"/>
              <a:t>collectionBean</a:t>
            </a:r>
            <a:r>
              <a:rPr lang="en-US" altLang="ko-KR" sz="2000" dirty="0"/>
              <a:t>" class=“</a:t>
            </a:r>
            <a:r>
              <a:rPr lang="en-US" altLang="ko-KR" sz="2000" dirty="0" err="1"/>
              <a:t>polymorphism.CollectionBean</a:t>
            </a:r>
            <a:r>
              <a:rPr lang="en-US" altLang="ko-KR" sz="2000" dirty="0"/>
              <a:t>"&gt;</a:t>
            </a:r>
            <a:endParaRPr lang="ko-KR" altLang="ko-KR" sz="2000" dirty="0"/>
          </a:p>
          <a:p>
            <a:r>
              <a:rPr lang="en-US" altLang="ko-KR" sz="2000" dirty="0"/>
              <a:t>        &lt;property name=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/>
              <a:t>&gt;   </a:t>
            </a:r>
            <a:endParaRPr lang="ko-KR" altLang="ko-KR" sz="2000" dirty="0"/>
          </a:p>
          <a:p>
            <a:r>
              <a:rPr lang="en-US" altLang="ko-KR" sz="2000" dirty="0"/>
              <a:t>                &lt;list&gt; </a:t>
            </a:r>
            <a:endParaRPr lang="ko-KR" altLang="ko-KR" sz="2000" dirty="0"/>
          </a:p>
          <a:p>
            <a:r>
              <a:rPr lang="en-US" altLang="ko-KR" sz="2000" dirty="0"/>
              <a:t>                        &lt;value&gt;</a:t>
            </a:r>
            <a:r>
              <a:rPr lang="ko-KR" altLang="en-US" sz="2000" dirty="0"/>
              <a:t>둘리</a:t>
            </a:r>
            <a:r>
              <a:rPr lang="en-US" altLang="ko-KR" sz="2000" dirty="0"/>
              <a:t>&lt;/value&gt;</a:t>
            </a:r>
          </a:p>
          <a:p>
            <a:r>
              <a:rPr lang="en-US" altLang="ko-KR" sz="2000" dirty="0"/>
              <a:t>                        &lt;value&gt;</a:t>
            </a:r>
            <a:r>
              <a:rPr lang="ko-KR" altLang="en-US" sz="2000" dirty="0" err="1"/>
              <a:t>도우너</a:t>
            </a:r>
            <a:r>
              <a:rPr lang="en-US" altLang="ko-KR" sz="2000" dirty="0"/>
              <a:t>&lt;/value&gt;</a:t>
            </a:r>
          </a:p>
          <a:p>
            <a:r>
              <a:rPr lang="en-US" altLang="ko-KR" sz="2000" dirty="0"/>
              <a:t>                &lt;/list&gt;</a:t>
            </a:r>
            <a:endParaRPr lang="ko-KR" altLang="ko-KR" sz="2000" dirty="0"/>
          </a:p>
          <a:p>
            <a:r>
              <a:rPr lang="en-US" altLang="ko-KR" sz="2000" dirty="0"/>
              <a:t>        &lt;/property&gt;</a:t>
            </a:r>
            <a:endParaRPr lang="ko-KR" altLang="ko-KR" sz="2000" dirty="0"/>
          </a:p>
          <a:p>
            <a:r>
              <a:rPr lang="en-US" altLang="ko-KR" sz="2000" dirty="0"/>
              <a:t>&lt;/bean&gt;</a:t>
            </a:r>
            <a:endParaRPr lang="ko-KR" altLang="en-US" sz="2000" dirty="0"/>
          </a:p>
        </p:txBody>
      </p:sp>
      <p:cxnSp>
        <p:nvCxnSpPr>
          <p:cNvPr id="5" name="구부러진 연결선 4"/>
          <p:cNvCxnSpPr>
            <a:cxnSpLocks/>
          </p:cNvCxnSpPr>
          <p:nvPr/>
        </p:nvCxnSpPr>
        <p:spPr>
          <a:xfrm rot="16200000" flipV="1">
            <a:off x="2566062" y="2738782"/>
            <a:ext cx="2038070" cy="409166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088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/>
              <a:t>java.util.Map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24396"/>
            <a:ext cx="11880273" cy="224676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CollectionBean</a:t>
            </a:r>
            <a:r>
              <a:rPr lang="en-US" altLang="ko-KR" sz="2000" dirty="0"/>
              <a:t> {</a:t>
            </a:r>
            <a:endParaRPr lang="ko-KR" altLang="ko-KR" sz="2000" dirty="0"/>
          </a:p>
          <a:p>
            <a:r>
              <a:rPr lang="en-US" altLang="ko-KR" sz="2000" dirty="0"/>
              <a:t>        private Map&lt;String, Controller&gt; </a:t>
            </a:r>
            <a:r>
              <a:rPr lang="en-US" altLang="ko-KR" sz="2000" dirty="0" err="1"/>
              <a:t>addressList</a:t>
            </a:r>
            <a:r>
              <a:rPr lang="en-US" altLang="ko-KR" sz="2000" dirty="0"/>
              <a:t>;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    public void </a:t>
            </a:r>
            <a:r>
              <a:rPr lang="en-US" altLang="ko-KR" sz="2000" dirty="0" err="1"/>
              <a:t>setAddressList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Map&lt;String, String&gt; mappings</a:t>
            </a:r>
            <a:r>
              <a:rPr lang="en-US" altLang="ko-KR" sz="2000" dirty="0"/>
              <a:t>){</a:t>
            </a:r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this.mappings</a:t>
            </a:r>
            <a:r>
              <a:rPr lang="en-US" altLang="ko-KR" sz="2000" dirty="0"/>
              <a:t> = mappings;</a:t>
            </a:r>
          </a:p>
          <a:p>
            <a:r>
              <a:rPr lang="en-US" altLang="ko-KR" sz="2000" dirty="0"/>
              <a:t>        }</a:t>
            </a:r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4" y="3113669"/>
            <a:ext cx="11880273" cy="31700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&lt;bean id="</a:t>
            </a:r>
            <a:r>
              <a:rPr lang="en-US" altLang="ko-KR" sz="2000" dirty="0" err="1"/>
              <a:t>collectionBean</a:t>
            </a:r>
            <a:r>
              <a:rPr lang="en-US" altLang="ko-KR" sz="2000" dirty="0"/>
              <a:t>" class="</a:t>
            </a:r>
            <a:r>
              <a:rPr lang="en-US" altLang="ko-KR" sz="2000" dirty="0" err="1"/>
              <a:t>polymorphism.CollectionBean</a:t>
            </a:r>
            <a:r>
              <a:rPr lang="en-US" altLang="ko-KR" sz="2000" dirty="0"/>
              <a:t>"&gt;</a:t>
            </a:r>
            <a:endParaRPr lang="ko-KR" altLang="ko-KR" sz="2000" dirty="0"/>
          </a:p>
          <a:p>
            <a:r>
              <a:rPr lang="en-US" altLang="ko-KR" sz="2000" dirty="0"/>
              <a:t>        &lt;property name=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/>
              <a:t>&gt;   </a:t>
            </a:r>
          </a:p>
          <a:p>
            <a:r>
              <a:rPr lang="en-US" altLang="ko-KR" sz="2000" dirty="0"/>
              <a:t>                &lt;map&gt;</a:t>
            </a:r>
          </a:p>
          <a:p>
            <a:r>
              <a:rPr lang="en-US" altLang="ko-KR" sz="2000" dirty="0"/>
              <a:t>                        &lt;entry&gt;</a:t>
            </a:r>
          </a:p>
          <a:p>
            <a:r>
              <a:rPr lang="en-US" altLang="ko-KR" sz="2000" dirty="0"/>
              <a:t>                                &lt;key&gt;&lt;value&gt;</a:t>
            </a:r>
            <a:r>
              <a:rPr lang="ko-KR" altLang="en-US" sz="2000" dirty="0"/>
              <a:t>둘리</a:t>
            </a:r>
            <a:r>
              <a:rPr lang="en-US" altLang="ko-KR" sz="2000" dirty="0"/>
              <a:t>&lt;/value&gt;&lt;/key&gt;</a:t>
            </a:r>
          </a:p>
          <a:p>
            <a:r>
              <a:rPr lang="en-US" altLang="ko-KR" sz="2000" dirty="0"/>
              <a:t>                                &lt;value&gt;</a:t>
            </a:r>
            <a:r>
              <a:rPr lang="ko-KR" altLang="en-US" sz="2000" dirty="0"/>
              <a:t>쌍문동</a:t>
            </a:r>
            <a:r>
              <a:rPr lang="en-US" altLang="ko-KR" sz="2000" dirty="0"/>
              <a:t>&lt;/value&gt;</a:t>
            </a:r>
          </a:p>
          <a:p>
            <a:r>
              <a:rPr lang="en-US" altLang="ko-KR" sz="2000" dirty="0"/>
              <a:t>                        &lt;/entry&gt;</a:t>
            </a:r>
          </a:p>
          <a:p>
            <a:r>
              <a:rPr lang="en-US" altLang="ko-KR" sz="2000" dirty="0"/>
              <a:t>                &lt;/map&gt;</a:t>
            </a:r>
          </a:p>
          <a:p>
            <a:r>
              <a:rPr lang="en-US" altLang="ko-KR" sz="2000" dirty="0"/>
              <a:t>        &lt;/property&gt;</a:t>
            </a:r>
          </a:p>
          <a:p>
            <a:r>
              <a:rPr lang="en-US" altLang="ko-KR" sz="2000" dirty="0"/>
              <a:t>&lt;/bean&gt;</a:t>
            </a:r>
            <a:endParaRPr lang="ko-KR" altLang="en-US" sz="2000" dirty="0"/>
          </a:p>
        </p:txBody>
      </p:sp>
      <p:cxnSp>
        <p:nvCxnSpPr>
          <p:cNvPr id="5" name="구부러진 연결선 4"/>
          <p:cNvCxnSpPr/>
          <p:nvPr/>
        </p:nvCxnSpPr>
        <p:spPr>
          <a:xfrm rot="16200000" flipV="1">
            <a:off x="2825748" y="2531199"/>
            <a:ext cx="1580585" cy="486882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1077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java.util.Properties</a:t>
            </a:r>
            <a:r>
              <a:rPr lang="en-US" altLang="ko-KR" b="1" dirty="0">
                <a:solidFill>
                  <a:srgbClr val="FF0000"/>
                </a:solidFill>
              </a:rPr>
              <a:t>(***</a:t>
            </a:r>
            <a:r>
              <a:rPr lang="ko-KR" altLang="en-US" b="1" dirty="0">
                <a:solidFill>
                  <a:srgbClr val="FF0000"/>
                </a:solidFill>
              </a:rPr>
              <a:t>굉장히 중요</a:t>
            </a:r>
            <a:r>
              <a:rPr lang="en-US" altLang="ko-KR" b="1" dirty="0">
                <a:solidFill>
                  <a:srgbClr val="FF0000"/>
                </a:solidFill>
              </a:rPr>
              <a:t>***)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1305" y="724396"/>
            <a:ext cx="11880273" cy="224676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CollectionBean</a:t>
            </a:r>
            <a:r>
              <a:rPr lang="en-US" altLang="ko-KR" sz="2000" dirty="0"/>
              <a:t> {</a:t>
            </a:r>
            <a:endParaRPr lang="ko-KR" altLang="ko-KR" sz="2000" dirty="0"/>
          </a:p>
          <a:p>
            <a:r>
              <a:rPr lang="en-US" altLang="ko-KR" sz="2000" dirty="0"/>
              <a:t>        private Properties </a:t>
            </a:r>
            <a:r>
              <a:rPr lang="en-US" altLang="ko-KR" sz="2000" dirty="0" err="1"/>
              <a:t>addressList</a:t>
            </a:r>
            <a:r>
              <a:rPr lang="en-US" altLang="ko-KR" sz="2000" dirty="0"/>
              <a:t>;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    public void </a:t>
            </a:r>
            <a:r>
              <a:rPr lang="en-US" altLang="ko-KR" sz="2000" dirty="0" err="1"/>
              <a:t>setAddressList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Properties mappings</a:t>
            </a:r>
            <a:r>
              <a:rPr lang="en-US" altLang="ko-KR" sz="2000" dirty="0"/>
              <a:t>){</a:t>
            </a:r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this.mappings</a:t>
            </a:r>
            <a:r>
              <a:rPr lang="en-US" altLang="ko-KR" sz="2000" dirty="0"/>
              <a:t> = mappings;</a:t>
            </a:r>
          </a:p>
          <a:p>
            <a:r>
              <a:rPr lang="en-US" altLang="ko-KR" sz="2000" dirty="0"/>
              <a:t>    }</a:t>
            </a:r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3544186"/>
            <a:ext cx="11880273" cy="255454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&lt;bean id="</a:t>
            </a:r>
            <a:r>
              <a:rPr lang="en-US" altLang="ko-KR" sz="2000" dirty="0" err="1"/>
              <a:t>collectionBean</a:t>
            </a:r>
            <a:r>
              <a:rPr lang="en-US" altLang="ko-KR" sz="2000" dirty="0"/>
              <a:t>" class="</a:t>
            </a:r>
            <a:r>
              <a:rPr lang="en-US" altLang="ko-KR" sz="2000" dirty="0" err="1"/>
              <a:t>com.springbook.ioc.injection.CollectionBean</a:t>
            </a:r>
            <a:r>
              <a:rPr lang="en-US" altLang="ko-KR" sz="2000" dirty="0"/>
              <a:t>"&gt;</a:t>
            </a:r>
            <a:endParaRPr lang="ko-KR" altLang="ko-KR" sz="2000" dirty="0"/>
          </a:p>
          <a:p>
            <a:r>
              <a:rPr lang="en-US" altLang="ko-KR" sz="2000" dirty="0"/>
              <a:t>        &lt;property name=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/>
              <a:t>&gt;   </a:t>
            </a:r>
          </a:p>
          <a:p>
            <a:r>
              <a:rPr lang="ko-KR" altLang="en-US" sz="2000" dirty="0"/>
              <a:t>                 </a:t>
            </a:r>
            <a:r>
              <a:rPr lang="en-US" altLang="ko-KR" sz="2000" dirty="0"/>
              <a:t>&lt;props&gt; </a:t>
            </a:r>
          </a:p>
          <a:p>
            <a:r>
              <a:rPr lang="en-US" altLang="ko-KR" sz="2000" dirty="0"/>
              <a:t>                         &lt;prop key="</a:t>
            </a:r>
            <a:r>
              <a:rPr lang="ko-KR" altLang="en-US" sz="2000" dirty="0"/>
              <a:t>둘리</a:t>
            </a:r>
            <a:r>
              <a:rPr lang="en-US" altLang="ko-KR" sz="2000" dirty="0"/>
              <a:t>"&gt;</a:t>
            </a:r>
            <a:r>
              <a:rPr lang="ko-KR" altLang="en-US" sz="2000" dirty="0"/>
              <a:t>쌍문동</a:t>
            </a:r>
            <a:r>
              <a:rPr lang="en-US" altLang="ko-KR" sz="2000" dirty="0"/>
              <a:t>&lt;/prop&gt;</a:t>
            </a:r>
          </a:p>
          <a:p>
            <a:r>
              <a:rPr lang="en-US" altLang="ko-KR" sz="2000" dirty="0"/>
              <a:t>                         &lt;prop key="</a:t>
            </a:r>
            <a:r>
              <a:rPr lang="ko-KR" altLang="en-US" sz="2000" dirty="0" err="1"/>
              <a:t>도우너</a:t>
            </a:r>
            <a:r>
              <a:rPr lang="en-US" altLang="ko-KR" sz="2000" dirty="0"/>
              <a:t>"&gt;</a:t>
            </a:r>
            <a:r>
              <a:rPr lang="ko-KR" altLang="en-US" sz="2000" dirty="0"/>
              <a:t>도봉동</a:t>
            </a:r>
            <a:r>
              <a:rPr lang="en-US" altLang="ko-KR" sz="2000" dirty="0"/>
              <a:t>&lt;/prop&gt;</a:t>
            </a:r>
          </a:p>
          <a:p>
            <a:r>
              <a:rPr lang="en-US" altLang="ko-KR" sz="2000" dirty="0"/>
              <a:t>                 &lt;/props&gt;        </a:t>
            </a:r>
          </a:p>
          <a:p>
            <a:r>
              <a:rPr lang="en-US" altLang="ko-KR" sz="2000" dirty="0"/>
              <a:t>        &lt;/property&gt;</a:t>
            </a:r>
          </a:p>
          <a:p>
            <a:r>
              <a:rPr lang="en-US" altLang="ko-KR" sz="2000" dirty="0"/>
              <a:t>&lt;/bean&gt;</a:t>
            </a:r>
            <a:endParaRPr lang="ko-KR" altLang="en-US" sz="2000" dirty="0"/>
          </a:p>
        </p:txBody>
      </p:sp>
      <p:cxnSp>
        <p:nvCxnSpPr>
          <p:cNvPr id="5" name="구부러진 연결선 4"/>
          <p:cNvCxnSpPr>
            <a:cxnSpLocks/>
          </p:cNvCxnSpPr>
          <p:nvPr/>
        </p:nvCxnSpPr>
        <p:spPr>
          <a:xfrm rot="16200000" flipV="1">
            <a:off x="2524364" y="2667397"/>
            <a:ext cx="2058259" cy="604586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0339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Annotation </a:t>
            </a:r>
            <a:r>
              <a:rPr lang="ko-KR" altLang="en-US" sz="8800" dirty="0"/>
              <a:t>기반 설정</a:t>
            </a:r>
            <a:endParaRPr lang="en-US" altLang="ko-KR" sz="8800" dirty="0"/>
          </a:p>
        </p:txBody>
      </p:sp>
    </p:spTree>
    <p:extLst>
      <p:ext uri="{BB962C8B-B14F-4D97-AF65-F5344CB8AC3E}">
        <p14:creationId xmlns:p14="http://schemas.microsoft.com/office/powerpoint/2010/main" val="12201665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Component-Scan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846646"/>
            <a:ext cx="11880273" cy="378565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altLang="ko-KR" sz="2000" dirty="0"/>
              <a:t>&lt;beans xmlns="http://www.springframework.org/schema/beans"</a:t>
            </a:r>
          </a:p>
          <a:p>
            <a:r>
              <a:rPr lang="fr-FR" altLang="ko-KR" sz="2000" dirty="0"/>
              <a:t>    xmlns:xsi="http://www.w3.org/2001/XMLSchema-instance"</a:t>
            </a:r>
          </a:p>
          <a:p>
            <a:r>
              <a:rPr lang="fr-FR" altLang="ko-KR" sz="2000" dirty="0"/>
              <a:t>    xmlns:p="http://www.springframework.org/schema/p"</a:t>
            </a:r>
          </a:p>
          <a:p>
            <a:r>
              <a:rPr lang="fr-FR" altLang="ko-KR" sz="2000" dirty="0"/>
              <a:t>    </a:t>
            </a:r>
            <a:r>
              <a:rPr lang="fr-FR" altLang="ko-KR" sz="2000" b="1" dirty="0">
                <a:solidFill>
                  <a:srgbClr val="7030A0"/>
                </a:solidFill>
              </a:rPr>
              <a:t>xmlns:context="http://www.springframework.org/schema/context"</a:t>
            </a:r>
          </a:p>
          <a:p>
            <a:r>
              <a:rPr lang="fr-FR" altLang="ko-KR" sz="2000" dirty="0"/>
              <a:t>    xsi:schemaLocation="http://www.springframework.org/schema/beans </a:t>
            </a:r>
          </a:p>
          <a:p>
            <a:r>
              <a:rPr lang="fr-FR" altLang="ko-KR" sz="2000" dirty="0"/>
              <a:t>            http://www.springframework.org/schema/beans/spring-beans.xsd</a:t>
            </a:r>
          </a:p>
          <a:p>
            <a:r>
              <a:rPr lang="fr-FR" altLang="ko-KR" sz="2000" dirty="0"/>
              <a:t>            </a:t>
            </a:r>
            <a:r>
              <a:rPr lang="fr-FR" altLang="ko-KR" sz="2000" b="1" dirty="0">
                <a:solidFill>
                  <a:srgbClr val="7030A0"/>
                </a:solidFill>
              </a:rPr>
              <a:t>http://www.springframework.org/schema/context </a:t>
            </a:r>
          </a:p>
          <a:p>
            <a:r>
              <a:rPr lang="fr-FR" altLang="ko-KR" sz="2000" dirty="0"/>
              <a:t>     </a:t>
            </a:r>
            <a:r>
              <a:rPr lang="fr-FR" altLang="ko-KR" sz="2000" b="1" dirty="0">
                <a:solidFill>
                  <a:srgbClr val="7030A0"/>
                </a:solidFill>
              </a:rPr>
              <a:t>http://www.springframework.org/schema/context/spring-context-4.2.xsd</a:t>
            </a:r>
            <a:r>
              <a:rPr lang="fr-FR" altLang="ko-KR" sz="2000" dirty="0"/>
              <a:t>"&gt;</a:t>
            </a:r>
          </a:p>
          <a:p>
            <a:endParaRPr lang="fr-FR" altLang="ko-KR" sz="2000" dirty="0"/>
          </a:p>
          <a:p>
            <a:r>
              <a:rPr lang="fr-FR" altLang="ko-KR" sz="2000" dirty="0"/>
              <a:t>        &lt;</a:t>
            </a:r>
            <a:r>
              <a:rPr lang="fr-FR" altLang="ko-KR" sz="2000" b="1" dirty="0">
                <a:solidFill>
                  <a:srgbClr val="7030A0"/>
                </a:solidFill>
              </a:rPr>
              <a:t>context:component-scan</a:t>
            </a:r>
            <a:r>
              <a:rPr lang="fr-FR" altLang="ko-KR" sz="2000" dirty="0"/>
              <a:t> base-package=</a:t>
            </a:r>
            <a:r>
              <a:rPr lang="fr-FR" altLang="ko-KR" sz="2000" dirty="0">
                <a:solidFill>
                  <a:srgbClr val="FF0000"/>
                </a:solidFill>
              </a:rPr>
              <a:t>"com.</a:t>
            </a:r>
            <a:r>
              <a:rPr lang="en-US" altLang="ko-KR" sz="2000" dirty="0">
                <a:solidFill>
                  <a:srgbClr val="FF0000"/>
                </a:solidFill>
              </a:rPr>
              <a:t>example.</a:t>
            </a:r>
            <a:r>
              <a:rPr lang="fr-FR" altLang="ko-KR" sz="2000" dirty="0">
                <a:solidFill>
                  <a:srgbClr val="FF0000"/>
                </a:solidFill>
              </a:rPr>
              <a:t>biz"</a:t>
            </a:r>
            <a:r>
              <a:rPr lang="fr-FR" altLang="ko-KR" sz="2000" dirty="0"/>
              <a:t>/&gt;</a:t>
            </a:r>
          </a:p>
          <a:p>
            <a:endParaRPr lang="en-US" altLang="ko-KR" sz="2000" dirty="0"/>
          </a:p>
          <a:p>
            <a:r>
              <a:rPr lang="en-US" altLang="ko-KR" sz="2000" dirty="0"/>
              <a:t>&lt;/beans&gt;</a:t>
            </a:r>
            <a:endParaRPr lang="ko-KR" altLang="en-US" sz="2000" dirty="0"/>
          </a:p>
        </p:txBody>
      </p:sp>
      <p:sp>
        <p:nvSpPr>
          <p:cNvPr id="5" name="설명선: 선 4">
            <a:extLst>
              <a:ext uri="{FF2B5EF4-FFF2-40B4-BE49-F238E27FC236}">
                <a16:creationId xmlns:a16="http://schemas.microsoft.com/office/drawing/2014/main" id="{AF9C3BA0-EB0A-4021-13E2-026AA6125DA2}"/>
              </a:ext>
            </a:extLst>
          </p:cNvPr>
          <p:cNvSpPr/>
          <p:nvPr/>
        </p:nvSpPr>
        <p:spPr>
          <a:xfrm>
            <a:off x="4487594" y="4851061"/>
            <a:ext cx="6614160" cy="660400"/>
          </a:xfrm>
          <a:prstGeom prst="borderCallout1">
            <a:avLst>
              <a:gd name="adj1" fmla="val 1057"/>
              <a:gd name="adj2" fmla="val 15575"/>
              <a:gd name="adj3" fmla="val -143122"/>
              <a:gd name="adj4" fmla="val 2783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rgbClr val="FF0000"/>
                </a:solidFill>
              </a:rPr>
              <a:t>com.example.biz</a:t>
            </a:r>
            <a:r>
              <a:rPr lang="en-US" altLang="ko-KR" sz="1800">
                <a:solidFill>
                  <a:schemeClr val="tx1"/>
                </a:solidFill>
              </a:rPr>
              <a:t> </a:t>
            </a:r>
            <a:r>
              <a:rPr lang="ko-KR" altLang="en-US" sz="1800">
                <a:solidFill>
                  <a:schemeClr val="tx1"/>
                </a:solidFill>
              </a:rPr>
              <a:t>패키지로 시작하는 모든 클래스를 스캔한다</a:t>
            </a:r>
            <a:r>
              <a:rPr lang="en-US" altLang="ko-KR" sz="1800">
                <a:solidFill>
                  <a:schemeClr val="tx1"/>
                </a:solidFill>
              </a:rPr>
              <a:t>.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7606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@Component </a:t>
            </a:r>
            <a:r>
              <a:rPr lang="ko-KR" altLang="en-US" dirty="0"/>
              <a:t>설정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986005"/>
            <a:ext cx="11880273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&lt;bean class="</a:t>
            </a:r>
            <a:r>
              <a:rPr lang="en-US" altLang="ko-KR" sz="2000" dirty="0" err="1"/>
              <a:t>polymorphism.LgTV</a:t>
            </a:r>
            <a:r>
              <a:rPr lang="en-US" altLang="ko-KR" sz="2000" dirty="0"/>
              <a:t>"&gt;&lt;/bean&gt;</a:t>
            </a:r>
          </a:p>
          <a:p>
            <a:endParaRPr lang="ko-KR" altLang="ko-KR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61305" y="2597772"/>
            <a:ext cx="11880273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@Component</a:t>
            </a:r>
            <a:endParaRPr lang="ko-KR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implements TV </a:t>
            </a:r>
            <a:r>
              <a:rPr lang="fr-FR" altLang="ko-KR" sz="2000" dirty="0"/>
              <a:t>{</a:t>
            </a:r>
            <a:endParaRPr lang="ko-KR" altLang="ko-KR" sz="2000" dirty="0"/>
          </a:p>
          <a:p>
            <a:r>
              <a:rPr lang="en-US" altLang="ko-KR" sz="2000" dirty="0"/>
              <a:t>        public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() {</a:t>
            </a:r>
            <a:endParaRPr lang="ko-KR" altLang="ko-KR" sz="2000" dirty="0"/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</a:t>
            </a:r>
            <a:r>
              <a:rPr lang="ar-SA" altLang="ko-KR" sz="2000" dirty="0"/>
              <a:t>객체 생성</a:t>
            </a:r>
            <a:r>
              <a:rPr lang="en-US" altLang="ko-KR" sz="2000" dirty="0"/>
              <a:t>");</a:t>
            </a:r>
            <a:endParaRPr lang="ko-KR" altLang="ko-KR" sz="2000" dirty="0"/>
          </a:p>
          <a:p>
            <a:r>
              <a:rPr lang="en-US" altLang="ko-KR" sz="2000" dirty="0"/>
              <a:t>        }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404634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Framework</a:t>
            </a:r>
            <a:r>
              <a:rPr lang="ko-KR" altLang="en-US" dirty="0"/>
              <a:t>의 구조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8652" y="1062550"/>
            <a:ext cx="8727266" cy="5278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9496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@Component </a:t>
            </a:r>
            <a:r>
              <a:rPr lang="ko-KR" altLang="en-US" dirty="0"/>
              <a:t>설정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986005"/>
            <a:ext cx="11880273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&lt;bean id="tv" class="</a:t>
            </a:r>
            <a:r>
              <a:rPr lang="en-US" altLang="ko-KR" sz="2000" dirty="0" err="1"/>
              <a:t>polymorphism.LgTV</a:t>
            </a:r>
            <a:r>
              <a:rPr lang="en-US" altLang="ko-KR" sz="2000" dirty="0"/>
              <a:t>"&gt;&lt;/bean&gt;</a:t>
            </a:r>
          </a:p>
          <a:p>
            <a:endParaRPr lang="ko-KR" altLang="ko-KR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61305" y="2597772"/>
            <a:ext cx="11880273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@Component("tv")</a:t>
            </a:r>
            <a:endParaRPr lang="ko-KR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implements TV </a:t>
            </a:r>
            <a:r>
              <a:rPr lang="fr-FR" altLang="ko-KR" sz="2000" dirty="0"/>
              <a:t>{</a:t>
            </a:r>
            <a:endParaRPr lang="ko-KR" altLang="ko-KR" sz="2000" dirty="0"/>
          </a:p>
          <a:p>
            <a:r>
              <a:rPr lang="en-US" altLang="ko-KR" sz="2000" dirty="0"/>
              <a:t>        public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() {</a:t>
            </a:r>
            <a:endParaRPr lang="ko-KR" altLang="ko-KR" sz="2000" dirty="0"/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</a:t>
            </a:r>
            <a:r>
              <a:rPr lang="ar-SA" altLang="ko-KR" sz="2000" dirty="0"/>
              <a:t>객체 생성</a:t>
            </a:r>
            <a:r>
              <a:rPr lang="en-US" altLang="ko-KR" sz="2000" dirty="0"/>
              <a:t>");</a:t>
            </a:r>
            <a:endParaRPr lang="ko-KR" altLang="ko-KR" sz="2000" dirty="0"/>
          </a:p>
          <a:p>
            <a:r>
              <a:rPr lang="en-US" altLang="ko-KR" sz="2000" dirty="0"/>
              <a:t>        }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590407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Dependency Injection </a:t>
            </a:r>
            <a:r>
              <a:rPr lang="ko-KR" altLang="en-US" dirty="0"/>
              <a:t>설정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732706"/>
              </p:ext>
            </p:extLst>
          </p:nvPr>
        </p:nvGraphicFramePr>
        <p:xfrm>
          <a:off x="161305" y="927415"/>
          <a:ext cx="11880273" cy="3895973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276688">
                  <a:extLst>
                    <a:ext uri="{9D8B030D-6E8A-4147-A177-3AD203B41FA5}">
                      <a16:colId xmlns:a16="http://schemas.microsoft.com/office/drawing/2014/main" val="3520688157"/>
                    </a:ext>
                  </a:extLst>
                </a:gridCol>
                <a:gridCol w="9603585">
                  <a:extLst>
                    <a:ext uri="{9D8B030D-6E8A-4147-A177-3AD203B41FA5}">
                      <a16:colId xmlns:a16="http://schemas.microsoft.com/office/drawing/2014/main" val="4269052069"/>
                    </a:ext>
                  </a:extLst>
                </a:gridCol>
              </a:tblGrid>
              <a:tr h="55656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000" kern="100" dirty="0" err="1">
                          <a:effectLst/>
                        </a:rPr>
                        <a:t>어노테이션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설명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9222667"/>
                  </a:ext>
                </a:extLst>
              </a:tr>
              <a:tr h="1113135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@</a:t>
                      </a:r>
                      <a:r>
                        <a:rPr lang="en-US" sz="2000" kern="100" dirty="0" err="1">
                          <a:effectLst/>
                        </a:rPr>
                        <a:t>Autowired</a:t>
                      </a:r>
                      <a:endParaRPr lang="en-US" sz="20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2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(Type Injection)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주로 변수 위에 설정하여 해당 타입의 객체를 찾아서 할당</a:t>
                      </a:r>
                      <a:r>
                        <a:rPr lang="ko-KR" altLang="en-US" sz="2000" kern="100" dirty="0">
                          <a:effectLst/>
                        </a:rPr>
                        <a:t>한다</a:t>
                      </a:r>
                      <a:r>
                        <a:rPr lang="en-US" altLang="ko-KR" sz="2000" kern="100" dirty="0">
                          <a:effectLst/>
                        </a:rPr>
                        <a:t>.</a:t>
                      </a:r>
                      <a:endParaRPr lang="ko-KR" sz="20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org.springframework.beans.factory.annotation.Autowired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4892530"/>
                  </a:ext>
                </a:extLst>
              </a:tr>
              <a:tr h="1113135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@Inject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@</a:t>
                      </a:r>
                      <a:r>
                        <a:rPr lang="en-US" sz="2000" kern="100" dirty="0" err="1">
                          <a:effectLst/>
                        </a:rPr>
                        <a:t>Autowired</a:t>
                      </a:r>
                      <a:r>
                        <a:rPr lang="ko-KR" sz="2000" kern="100" dirty="0">
                          <a:effectLst/>
                        </a:rPr>
                        <a:t>와 동일한 기능을 제공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00" dirty="0" err="1">
                          <a:effectLst/>
                        </a:rPr>
                        <a:t>javax.inject.Inject</a:t>
                      </a:r>
                      <a:endParaRPr lang="ko-KR" altLang="ko-KR" sz="20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2838542"/>
                  </a:ext>
                </a:extLst>
              </a:tr>
              <a:tr h="1113135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@Resource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2000" kern="100" dirty="0">
                          <a:effectLst/>
                        </a:rPr>
                        <a:t>@Autowired</a:t>
                      </a:r>
                      <a:r>
                        <a:rPr lang="ko-KR" altLang="ko-KR" sz="2000" kern="100" dirty="0">
                          <a:effectLst/>
                        </a:rPr>
                        <a:t>와 동일한 기능을 제공</a:t>
                      </a:r>
                      <a:r>
                        <a:rPr lang="en-US" altLang="ko-KR" sz="2000" kern="100" dirty="0">
                          <a:effectLst/>
                        </a:rPr>
                        <a:t>(</a:t>
                      </a:r>
                      <a:r>
                        <a:rPr lang="ko-KR" altLang="en-US" sz="2000" kern="100" dirty="0">
                          <a:effectLst/>
                        </a:rPr>
                        <a:t>전자정부 표준 프레임워크에서 사용</a:t>
                      </a:r>
                      <a:r>
                        <a:rPr lang="en-US" altLang="ko-KR" sz="2000" kern="100" dirty="0">
                          <a:effectLst/>
                        </a:rPr>
                        <a:t>)</a:t>
                      </a:r>
                      <a:endParaRPr lang="ko-KR" altLang="ko-KR" sz="20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2000" kern="100" dirty="0" err="1">
                          <a:effectLst/>
                        </a:rPr>
                        <a:t>javax.annotation.Resource</a:t>
                      </a:r>
                      <a:endParaRPr lang="ko-KR" sz="200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6236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6130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843148"/>
            <a:ext cx="11880273" cy="50167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@Component("</a:t>
            </a:r>
            <a:r>
              <a:rPr lang="en-US" altLang="ko-KR" sz="2000" dirty="0" err="1"/>
              <a:t>tv</a:t>
            </a:r>
            <a:r>
              <a:rPr lang="en-US" altLang="ko-KR" sz="2000" dirty="0"/>
              <a:t>")</a:t>
            </a:r>
            <a:endParaRPr lang="ko-KR" altLang="ko-KR" sz="2000" dirty="0"/>
          </a:p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implements TV {</a:t>
            </a:r>
          </a:p>
          <a:p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>
                <a:solidFill>
                  <a:srgbClr val="FF0000"/>
                </a:solidFill>
              </a:rPr>
              <a:t>@</a:t>
            </a:r>
            <a:r>
              <a:rPr lang="en-US" altLang="ko-KR" sz="2000" dirty="0" err="1">
                <a:solidFill>
                  <a:srgbClr val="FF0000"/>
                </a:solidFill>
              </a:rPr>
              <a:t>Autowired</a:t>
            </a:r>
            <a:endParaRPr lang="ko-KR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/>
              <a:t>        private Speaker </a:t>
            </a:r>
            <a:r>
              <a:rPr lang="en-US" altLang="ko-KR" sz="2000" dirty="0" err="1"/>
              <a:t>speaker</a:t>
            </a:r>
            <a:r>
              <a:rPr lang="en-US" altLang="ko-KR" sz="2000" dirty="0"/>
              <a:t>;</a:t>
            </a:r>
            <a:endParaRPr lang="ko-KR" altLang="ko-KR" sz="2000" dirty="0"/>
          </a:p>
          <a:p>
            <a:r>
              <a:rPr lang="en-US" altLang="ko-KR" sz="2000" dirty="0"/>
              <a:t>    </a:t>
            </a:r>
            <a:endParaRPr lang="ko-KR" altLang="ko-KR" sz="2000" dirty="0"/>
          </a:p>
          <a:p>
            <a:r>
              <a:rPr lang="en-US" altLang="ko-KR" sz="2000" dirty="0"/>
              <a:t>        public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() {</a:t>
            </a:r>
            <a:endParaRPr lang="ko-KR" altLang="ko-KR" sz="2000" dirty="0"/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</a:t>
            </a:r>
            <a:r>
              <a:rPr lang="ar-SA" altLang="ko-KR" sz="2000" dirty="0"/>
              <a:t>객체 생성</a:t>
            </a:r>
            <a:r>
              <a:rPr lang="en-US" altLang="ko-KR" sz="2000" dirty="0"/>
              <a:t>");</a:t>
            </a:r>
            <a:endParaRPr lang="ko-KR" altLang="ko-KR" sz="2000" dirty="0"/>
          </a:p>
          <a:p>
            <a:r>
              <a:rPr lang="en-US" altLang="ko-KR" sz="2000" dirty="0"/>
              <a:t>        }</a:t>
            </a:r>
            <a:endParaRPr lang="ko-KR" altLang="ko-KR" sz="2000" dirty="0"/>
          </a:p>
          <a:p>
            <a:r>
              <a:rPr lang="en-US" altLang="ko-KR" sz="2000" dirty="0"/>
              <a:t>        public void </a:t>
            </a:r>
            <a:r>
              <a:rPr lang="en-US" altLang="ko-KR" sz="2000" dirty="0" err="1"/>
              <a:t>volumeUp</a:t>
            </a:r>
            <a:r>
              <a:rPr lang="en-US" altLang="ko-KR" sz="2000" dirty="0"/>
              <a:t>() {</a:t>
            </a:r>
            <a:endParaRPr lang="ko-KR" altLang="ko-KR" sz="2000" dirty="0"/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speaker.volumeUp</a:t>
            </a:r>
            <a:r>
              <a:rPr lang="en-US" altLang="ko-KR" sz="2000" dirty="0"/>
              <a:t>();</a:t>
            </a:r>
            <a:endParaRPr lang="ko-KR" altLang="ko-KR" sz="2000" dirty="0"/>
          </a:p>
          <a:p>
            <a:r>
              <a:rPr lang="en-US" altLang="ko-KR" sz="2000" dirty="0"/>
              <a:t>        }</a:t>
            </a:r>
            <a:endParaRPr lang="ko-KR" altLang="ko-KR" sz="2000" dirty="0"/>
          </a:p>
          <a:p>
            <a:r>
              <a:rPr lang="en-US" altLang="ko-KR" sz="2000" dirty="0"/>
              <a:t>        public void </a:t>
            </a:r>
            <a:r>
              <a:rPr lang="en-US" altLang="ko-KR" sz="2000" dirty="0" err="1"/>
              <a:t>volumeDown</a:t>
            </a:r>
            <a:r>
              <a:rPr lang="en-US" altLang="ko-KR" sz="2000" dirty="0"/>
              <a:t>() {</a:t>
            </a:r>
            <a:endParaRPr lang="ko-KR" altLang="ko-KR" sz="2000" dirty="0"/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speaker.volumeDown</a:t>
            </a:r>
            <a:r>
              <a:rPr lang="en-US" altLang="ko-KR" sz="2000" dirty="0"/>
              <a:t>();</a:t>
            </a:r>
            <a:endParaRPr lang="ko-KR" altLang="ko-KR" sz="2000" dirty="0"/>
          </a:p>
          <a:p>
            <a:r>
              <a:rPr lang="en-US" altLang="ko-KR" sz="2000" dirty="0"/>
              <a:t>        }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1850976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@Resource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@Resource</a:t>
            </a:r>
            <a:r>
              <a:rPr lang="ko-KR" altLang="en-US" dirty="0"/>
              <a:t>는 객체의 이름을 이용하여 의존성 주입을 처리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304" y="1674416"/>
            <a:ext cx="11869391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@Component("</a:t>
            </a:r>
            <a:r>
              <a:rPr lang="en-US" altLang="ko-KR" sz="2000" dirty="0" err="1"/>
              <a:t>tv</a:t>
            </a:r>
            <a:r>
              <a:rPr lang="en-US" altLang="ko-KR" sz="2000" dirty="0"/>
              <a:t>")</a:t>
            </a:r>
          </a:p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implements TV {</a:t>
            </a:r>
          </a:p>
          <a:p>
            <a:endParaRPr lang="en-US" altLang="ko-KR" sz="2000" dirty="0"/>
          </a:p>
          <a:p>
            <a:r>
              <a:rPr lang="en-US" altLang="ko-KR" sz="2000" dirty="0">
                <a:solidFill>
                  <a:srgbClr val="FF0000"/>
                </a:solidFill>
              </a:rPr>
              <a:t>        @Resource(name="apple")</a:t>
            </a:r>
          </a:p>
          <a:p>
            <a:r>
              <a:rPr lang="en-US" altLang="ko-KR" sz="2000" dirty="0"/>
              <a:t>        private Speaker </a:t>
            </a:r>
            <a:r>
              <a:rPr lang="en-US" altLang="ko-KR" sz="2000" dirty="0" err="1"/>
              <a:t>speaker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    </a:t>
            </a:r>
          </a:p>
          <a:p>
            <a:r>
              <a:rPr lang="en-US" altLang="ko-KR" sz="2000" dirty="0"/>
              <a:t>        public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() {</a:t>
            </a:r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</a:t>
            </a:r>
            <a:r>
              <a:rPr lang="ko-KR" altLang="en-US" sz="2000" dirty="0"/>
              <a:t>객체 생성됨</a:t>
            </a:r>
            <a:r>
              <a:rPr lang="en-US" altLang="ko-KR" sz="2000" dirty="0"/>
              <a:t>");</a:t>
            </a:r>
          </a:p>
          <a:p>
            <a:r>
              <a:rPr lang="en-US" altLang="ko-KR" sz="2000" dirty="0"/>
              <a:t>        }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    ~</a:t>
            </a:r>
            <a:r>
              <a:rPr lang="ko-KR" altLang="en-US" sz="2000" dirty="0"/>
              <a:t>생략</a:t>
            </a:r>
            <a:r>
              <a:rPr lang="en-US" altLang="ko-KR" sz="2000" dirty="0"/>
              <a:t>~</a:t>
            </a:r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541156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Annotation VS. &lt;bean&gt; </a:t>
            </a:r>
            <a:r>
              <a:rPr lang="ko-KR" altLang="en-US" dirty="0"/>
              <a:t>등록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유지</a:t>
            </a:r>
            <a:r>
              <a:rPr lang="en-US" altLang="ko-KR" dirty="0"/>
              <a:t> </a:t>
            </a:r>
            <a:r>
              <a:rPr lang="ko-KR" altLang="en-US" dirty="0"/>
              <a:t>보수 과정에서 자주 변경되는 객체는 </a:t>
            </a:r>
            <a:r>
              <a:rPr lang="en-US" altLang="ko-KR" dirty="0"/>
              <a:t>&lt;bean&gt; </a:t>
            </a:r>
            <a:r>
              <a:rPr lang="ko-KR" altLang="en-US" dirty="0"/>
              <a:t>등록으로</a:t>
            </a:r>
            <a:r>
              <a:rPr lang="en-US" altLang="ko-KR" dirty="0"/>
              <a:t> </a:t>
            </a:r>
            <a:r>
              <a:rPr lang="ko-KR" altLang="en-US" dirty="0"/>
              <a:t>처리한다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유지 보수 과정에서 자주 변경되지 않는 객체는 </a:t>
            </a:r>
            <a:r>
              <a:rPr lang="en-US" altLang="ko-KR" dirty="0"/>
              <a:t>Annotation</a:t>
            </a:r>
            <a:r>
              <a:rPr lang="ko-KR" altLang="en-US" dirty="0"/>
              <a:t>으로 처리한다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의존성 주입은 </a:t>
            </a:r>
            <a:r>
              <a:rPr lang="en-US" altLang="ko-KR" dirty="0"/>
              <a:t>Annotation</a:t>
            </a:r>
            <a:r>
              <a:rPr lang="ko-KR" altLang="en-US" dirty="0"/>
              <a:t>으로 처리한다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0466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8800" dirty="0"/>
              <a:t>설정 클래스 사용</a:t>
            </a:r>
            <a:endParaRPr lang="en-US" altLang="ko-KR" sz="8800" dirty="0"/>
          </a:p>
        </p:txBody>
      </p:sp>
    </p:spTree>
    <p:extLst>
      <p:ext uri="{BB962C8B-B14F-4D97-AF65-F5344CB8AC3E}">
        <p14:creationId xmlns:p14="http://schemas.microsoft.com/office/powerpoint/2010/main" val="13188348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설정 클래스란</a:t>
            </a:r>
            <a:r>
              <a:rPr lang="en-US" altLang="ko-KR" dirty="0"/>
              <a:t>(1)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스프링 설정 클래스는 복잡한 </a:t>
            </a:r>
            <a:r>
              <a:rPr lang="en-US" altLang="ko-KR" dirty="0"/>
              <a:t>XML </a:t>
            </a:r>
            <a:r>
              <a:rPr lang="ko-KR" altLang="en-US" dirty="0"/>
              <a:t>설정을 대체한다</a:t>
            </a:r>
            <a:r>
              <a:rPr lang="en-US" altLang="ko-KR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1B45D-C252-FB40-B197-F3F50E117AA1}"/>
              </a:ext>
            </a:extLst>
          </p:cNvPr>
          <p:cNvSpPr txBox="1"/>
          <p:nvPr/>
        </p:nvSpPr>
        <p:spPr>
          <a:xfrm>
            <a:off x="161306" y="1663648"/>
            <a:ext cx="11869390" cy="47089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>
                <a:effectLst/>
              </a:rPr>
              <a:t>import </a:t>
            </a:r>
            <a:r>
              <a:rPr lang="en-US" altLang="ko-KR" sz="2000" dirty="0" err="1">
                <a:effectLst/>
              </a:rPr>
              <a:t>org.springframework.context.annotation.Bean</a:t>
            </a:r>
            <a:r>
              <a:rPr lang="en-US" altLang="ko-KR" sz="2000" dirty="0">
                <a:effectLst/>
              </a:rPr>
              <a:t>;</a:t>
            </a:r>
          </a:p>
          <a:p>
            <a:endParaRPr lang="en-US" altLang="ko-KR" sz="2000" dirty="0">
              <a:effectLst/>
            </a:endParaRPr>
          </a:p>
          <a:p>
            <a:r>
              <a:rPr lang="en-US" altLang="ko-KR" sz="2000" dirty="0">
                <a:effectLst/>
              </a:rPr>
              <a:t>public class </a:t>
            </a:r>
            <a:r>
              <a:rPr lang="en-US" altLang="ko-KR" sz="2000" dirty="0" err="1">
                <a:effectLst/>
              </a:rPr>
              <a:t>TVConfiguration</a:t>
            </a:r>
            <a:r>
              <a:rPr lang="en-US" altLang="ko-KR" sz="2000" dirty="0">
                <a:effectLst/>
              </a:rPr>
              <a:t> {</a:t>
            </a:r>
          </a:p>
          <a:p>
            <a:endParaRPr lang="en-US" altLang="ko-KR" sz="2000" dirty="0">
              <a:effectLst/>
            </a:endParaRPr>
          </a:p>
          <a:p>
            <a:r>
              <a:rPr lang="en-US" altLang="ko-KR" sz="2000" dirty="0">
                <a:effectLst/>
              </a:rPr>
              <a:t>        @Bean</a:t>
            </a:r>
          </a:p>
          <a:p>
            <a:r>
              <a:rPr lang="en-US" altLang="ko-KR" sz="2000" dirty="0">
                <a:effectLst/>
              </a:rPr>
              <a:t>        TV tv() {</a:t>
            </a:r>
          </a:p>
          <a:p>
            <a:r>
              <a:rPr lang="en-US" altLang="ko-KR" sz="2000" dirty="0">
                <a:effectLst/>
              </a:rPr>
              <a:t>                </a:t>
            </a:r>
            <a:r>
              <a:rPr lang="en-US" altLang="ko-KR" sz="2000" dirty="0" err="1">
                <a:effectLst/>
              </a:rPr>
              <a:t>GoogleTV</a:t>
            </a:r>
            <a:r>
              <a:rPr lang="en-US" altLang="ko-KR" sz="2000" dirty="0">
                <a:effectLst/>
              </a:rPr>
              <a:t> tv = new </a:t>
            </a:r>
            <a:r>
              <a:rPr lang="en-US" altLang="ko-KR" sz="2000" dirty="0" err="1">
                <a:effectLst/>
              </a:rPr>
              <a:t>GoogleTV</a:t>
            </a:r>
            <a:r>
              <a:rPr lang="en-US" altLang="ko-KR" sz="2000" dirty="0">
                <a:effectLst/>
              </a:rPr>
              <a:t>();</a:t>
            </a:r>
          </a:p>
          <a:p>
            <a:r>
              <a:rPr lang="en-US" altLang="ko-KR" sz="2000" dirty="0">
                <a:effectLst/>
              </a:rPr>
              <a:t>                </a:t>
            </a:r>
            <a:r>
              <a:rPr lang="en-US" altLang="ko-KR" sz="2000" dirty="0" err="1">
                <a:effectLst/>
              </a:rPr>
              <a:t>tv.setSpeaker</a:t>
            </a:r>
            <a:r>
              <a:rPr lang="en-US" altLang="ko-KR" sz="2000" dirty="0">
                <a:effectLst/>
              </a:rPr>
              <a:t>(speaker());</a:t>
            </a:r>
          </a:p>
          <a:p>
            <a:r>
              <a:rPr lang="en-US" altLang="ko-KR" sz="2000" dirty="0">
                <a:effectLst/>
              </a:rPr>
              <a:t>                return tv;</a:t>
            </a:r>
          </a:p>
          <a:p>
            <a:r>
              <a:rPr lang="en-US" altLang="ko-KR" sz="2000" dirty="0">
                <a:effectLst/>
              </a:rPr>
              <a:t>        }</a:t>
            </a:r>
          </a:p>
          <a:p>
            <a:endParaRPr lang="en-US" altLang="ko-KR" sz="2000" dirty="0">
              <a:effectLst/>
            </a:endParaRPr>
          </a:p>
          <a:p>
            <a:r>
              <a:rPr lang="en-US" altLang="ko-KR" sz="2000" dirty="0">
                <a:effectLst/>
              </a:rPr>
              <a:t>        Speaker speaker() {</a:t>
            </a:r>
          </a:p>
          <a:p>
            <a:r>
              <a:rPr lang="en-US" altLang="ko-KR" sz="2000" dirty="0">
                <a:effectLst/>
              </a:rPr>
              <a:t>                return new </a:t>
            </a:r>
            <a:r>
              <a:rPr lang="en-US" altLang="ko-KR" sz="2000" dirty="0" err="1">
                <a:effectLst/>
              </a:rPr>
              <a:t>SonySpeaker</a:t>
            </a:r>
            <a:r>
              <a:rPr lang="en-US" altLang="ko-KR" sz="2000" dirty="0">
                <a:effectLst/>
              </a:rPr>
              <a:t>();</a:t>
            </a:r>
          </a:p>
          <a:p>
            <a:r>
              <a:rPr lang="en-US" altLang="ko-KR" sz="2000" dirty="0">
                <a:effectLst/>
              </a:rPr>
              <a:t>        }</a:t>
            </a:r>
          </a:p>
          <a:p>
            <a:r>
              <a:rPr lang="en-US" altLang="ko-KR" sz="200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64441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설정 클래스란</a:t>
            </a:r>
            <a:r>
              <a:rPr lang="en-US" altLang="ko-KR" dirty="0"/>
              <a:t>(2)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1B45D-C252-FB40-B197-F3F50E117AA1}"/>
              </a:ext>
            </a:extLst>
          </p:cNvPr>
          <p:cNvSpPr txBox="1"/>
          <p:nvPr/>
        </p:nvSpPr>
        <p:spPr>
          <a:xfrm>
            <a:off x="172188" y="1074509"/>
            <a:ext cx="11869390" cy="50167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>
                <a:effectLst/>
              </a:rPr>
              <a:t>import org.springframework.context.annotation.AnnotationConfigApplicationContext;</a:t>
            </a:r>
          </a:p>
          <a:p>
            <a:endParaRPr lang="en-US" altLang="ko-KR" sz="2000" dirty="0">
              <a:effectLst/>
            </a:endParaRPr>
          </a:p>
          <a:p>
            <a:r>
              <a:rPr lang="en-US" altLang="ko-KR" sz="2000" dirty="0">
                <a:effectLst/>
              </a:rPr>
              <a:t>public class </a:t>
            </a:r>
            <a:r>
              <a:rPr lang="en-US" altLang="ko-KR" sz="2000" dirty="0" err="1">
                <a:effectLst/>
              </a:rPr>
              <a:t>TVUser</a:t>
            </a:r>
            <a:r>
              <a:rPr lang="en-US" altLang="ko-KR" sz="2000" dirty="0">
                <a:effectLst/>
              </a:rPr>
              <a:t> {</a:t>
            </a:r>
          </a:p>
          <a:p>
            <a:r>
              <a:rPr lang="en-US" altLang="ko-KR" sz="2000" dirty="0">
                <a:effectLst/>
              </a:rPr>
              <a:t>        public static void main(String[] </a:t>
            </a:r>
            <a:r>
              <a:rPr lang="en-US" altLang="ko-KR" sz="2000" dirty="0" err="1">
                <a:effectLst/>
              </a:rPr>
              <a:t>args</a:t>
            </a:r>
            <a:r>
              <a:rPr lang="en-US" altLang="ko-KR" sz="2000" dirty="0">
                <a:effectLst/>
              </a:rPr>
              <a:t>) {</a:t>
            </a:r>
          </a:p>
          <a:p>
            <a:r>
              <a:rPr lang="en-US" altLang="ko-KR" sz="2000" dirty="0">
                <a:effectLst/>
              </a:rPr>
              <a:t>                </a:t>
            </a:r>
            <a:r>
              <a:rPr lang="en-US" altLang="ko-KR" sz="2000" dirty="0" err="1">
                <a:effectLst/>
              </a:rPr>
              <a:t>AnnotationConfigApplicationContext</a:t>
            </a:r>
            <a:r>
              <a:rPr lang="en-US" altLang="ko-KR" sz="2000" dirty="0">
                <a:effectLst/>
              </a:rPr>
              <a:t> container = </a:t>
            </a:r>
          </a:p>
          <a:p>
            <a:r>
              <a:rPr lang="en-US" altLang="ko-KR" sz="2000" dirty="0">
                <a:effectLst/>
              </a:rPr>
              <a:t>                        new </a:t>
            </a:r>
            <a:r>
              <a:rPr lang="en-US" altLang="ko-KR" sz="2000" dirty="0" err="1">
                <a:effectLst/>
              </a:rPr>
              <a:t>AnnotationConfigApplicationContext</a:t>
            </a:r>
            <a:r>
              <a:rPr lang="en-US" altLang="ko-KR" sz="2000" dirty="0">
                <a:effectLst/>
              </a:rPr>
              <a:t>(</a:t>
            </a:r>
            <a:r>
              <a:rPr lang="en-US" altLang="ko-KR" sz="2000" dirty="0" err="1">
                <a:solidFill>
                  <a:srgbClr val="FF0000"/>
                </a:solidFill>
                <a:effectLst/>
              </a:rPr>
              <a:t>TVConfiguration.class</a:t>
            </a:r>
            <a:r>
              <a:rPr lang="en-US" altLang="ko-KR" sz="2000" dirty="0">
                <a:effectLst/>
              </a:rPr>
              <a:t>);</a:t>
            </a:r>
          </a:p>
          <a:p>
            <a:endParaRPr lang="en-US" altLang="ko-KR" sz="2000" dirty="0">
              <a:effectLst/>
            </a:endParaRPr>
          </a:p>
          <a:p>
            <a:r>
              <a:rPr lang="en-US" altLang="ko-KR" sz="2000" dirty="0"/>
              <a:t>                </a:t>
            </a:r>
            <a:r>
              <a:rPr lang="en-US" altLang="ko-KR" sz="2000" dirty="0">
                <a:effectLst/>
              </a:rPr>
              <a:t>TV </a:t>
            </a:r>
            <a:r>
              <a:rPr lang="en-US" altLang="ko-KR" sz="2000" dirty="0" err="1">
                <a:effectLst/>
              </a:rPr>
              <a:t>tv</a:t>
            </a:r>
            <a:r>
              <a:rPr lang="en-US" altLang="ko-KR" sz="2000" dirty="0">
                <a:effectLst/>
              </a:rPr>
              <a:t> = (TV) </a:t>
            </a:r>
            <a:r>
              <a:rPr lang="en-US" altLang="ko-KR" sz="2000" dirty="0" err="1">
                <a:effectLst/>
              </a:rPr>
              <a:t>container.getBean</a:t>
            </a:r>
            <a:r>
              <a:rPr lang="en-US" altLang="ko-KR" sz="2000" dirty="0">
                <a:effectLst/>
              </a:rPr>
              <a:t>("tv");</a:t>
            </a:r>
          </a:p>
          <a:p>
            <a:r>
              <a:rPr lang="en-US" altLang="ko-KR" sz="2000" dirty="0">
                <a:effectLst/>
              </a:rPr>
              <a:t>                </a:t>
            </a:r>
            <a:r>
              <a:rPr lang="en-US" altLang="ko-KR" sz="2000" dirty="0" err="1">
                <a:effectLst/>
              </a:rPr>
              <a:t>tv.powerOn</a:t>
            </a:r>
            <a:r>
              <a:rPr lang="en-US" altLang="ko-KR" sz="2000" dirty="0">
                <a:effectLst/>
              </a:rPr>
              <a:t>();</a:t>
            </a:r>
          </a:p>
          <a:p>
            <a:r>
              <a:rPr lang="en-US" altLang="ko-KR" sz="2000" dirty="0">
                <a:effectLst/>
              </a:rPr>
              <a:t>                </a:t>
            </a:r>
            <a:r>
              <a:rPr lang="en-US" altLang="ko-KR" sz="2000" dirty="0" err="1">
                <a:effectLst/>
              </a:rPr>
              <a:t>tv.volumeDown</a:t>
            </a:r>
            <a:r>
              <a:rPr lang="en-US" altLang="ko-KR" sz="2000" dirty="0">
                <a:effectLst/>
              </a:rPr>
              <a:t>();</a:t>
            </a:r>
          </a:p>
          <a:p>
            <a:r>
              <a:rPr lang="en-US" altLang="ko-KR" sz="2000" dirty="0">
                <a:effectLst/>
              </a:rPr>
              <a:t>                </a:t>
            </a:r>
            <a:r>
              <a:rPr lang="en-US" altLang="ko-KR" sz="2000" dirty="0" err="1">
                <a:effectLst/>
              </a:rPr>
              <a:t>tv.volumeUp</a:t>
            </a:r>
            <a:r>
              <a:rPr lang="en-US" altLang="ko-KR" sz="2000" dirty="0">
                <a:effectLst/>
              </a:rPr>
              <a:t>(); </a:t>
            </a:r>
          </a:p>
          <a:p>
            <a:r>
              <a:rPr lang="en-US" altLang="ko-KR" sz="2000" dirty="0">
                <a:effectLst/>
              </a:rPr>
              <a:t>                </a:t>
            </a:r>
            <a:r>
              <a:rPr lang="en-US" altLang="ko-KR" sz="2000" dirty="0" err="1">
                <a:effectLst/>
              </a:rPr>
              <a:t>tv.powerOff</a:t>
            </a:r>
            <a:r>
              <a:rPr lang="en-US" altLang="ko-KR" sz="2000" dirty="0">
                <a:effectLst/>
              </a:rPr>
              <a:t>();</a:t>
            </a:r>
          </a:p>
          <a:p>
            <a:endParaRPr lang="en-US" altLang="ko-KR" sz="2000" dirty="0">
              <a:effectLst/>
            </a:endParaRPr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>
                <a:effectLst/>
              </a:rPr>
              <a:t>container.close</a:t>
            </a:r>
            <a:r>
              <a:rPr lang="en-US" altLang="ko-KR" sz="2000" dirty="0">
                <a:effectLst/>
              </a:rPr>
              <a:t>();</a:t>
            </a:r>
          </a:p>
          <a:p>
            <a:r>
              <a:rPr lang="en-US" altLang="ko-KR" sz="2000" dirty="0">
                <a:effectLst/>
              </a:rPr>
              <a:t>        }</a:t>
            </a:r>
          </a:p>
          <a:p>
            <a:r>
              <a:rPr lang="en-US" altLang="ko-KR" sz="200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03287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Spring </a:t>
            </a:r>
            <a:r>
              <a:rPr lang="ko-KR" altLang="en-US" sz="8800" dirty="0"/>
              <a:t>기반의 </a:t>
            </a:r>
            <a:endParaRPr lang="en-US" altLang="ko-KR" sz="8800" dirty="0"/>
          </a:p>
          <a:p>
            <a:pPr marL="0" indent="0" algn="ctr">
              <a:buNone/>
            </a:pPr>
            <a:r>
              <a:rPr lang="ko-KR" altLang="en-US" sz="8800" dirty="0"/>
              <a:t>비즈니스 컴포넌트</a:t>
            </a:r>
            <a:endParaRPr lang="en-US" altLang="ko-KR" sz="8800" dirty="0"/>
          </a:p>
        </p:txBody>
      </p:sp>
    </p:spTree>
    <p:extLst>
      <p:ext uri="{BB962C8B-B14F-4D97-AF65-F5344CB8AC3E}">
        <p14:creationId xmlns:p14="http://schemas.microsoft.com/office/powerpoint/2010/main" val="24322685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비즈니스</a:t>
            </a:r>
            <a:r>
              <a:rPr lang="en-US" altLang="ko-KR" dirty="0"/>
              <a:t> </a:t>
            </a:r>
            <a:r>
              <a:rPr lang="ko-KR" altLang="en-US" dirty="0"/>
              <a:t>컴포넌트 구조</a:t>
            </a:r>
          </a:p>
        </p:txBody>
      </p:sp>
      <p:pic>
        <p:nvPicPr>
          <p:cNvPr id="6146" name="Picture 2" descr="BoardService 컴포넌트 클래스다이어그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87" y="620190"/>
            <a:ext cx="10372108" cy="611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716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Framework</a:t>
            </a:r>
            <a:r>
              <a:rPr lang="ko-KR" altLang="en-US" dirty="0"/>
              <a:t>의 장점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빠른 구현 시간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관리 용이성 증가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개발자의 역량 획일화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검증된 </a:t>
            </a:r>
            <a:r>
              <a:rPr lang="ko-KR" altLang="en-US" i="1" u="sng" dirty="0">
                <a:solidFill>
                  <a:srgbClr val="FF0000"/>
                </a:solidFill>
              </a:rPr>
              <a:t>아키텍처의 재사용</a:t>
            </a:r>
            <a:r>
              <a:rPr lang="ko-KR" altLang="en-US" dirty="0"/>
              <a:t>과 </a:t>
            </a:r>
            <a:r>
              <a:rPr lang="ko-KR" altLang="en-US" i="1" u="sng" dirty="0">
                <a:solidFill>
                  <a:srgbClr val="FF0000"/>
                </a:solidFill>
              </a:rPr>
              <a:t>일관성</a:t>
            </a:r>
            <a:r>
              <a:rPr lang="ko-KR" altLang="en-US" dirty="0"/>
              <a:t> 유지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57510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Layer</a:t>
            </a:r>
            <a:r>
              <a:rPr lang="ko-KR" altLang="en-US" dirty="0"/>
              <a:t> 별 </a:t>
            </a:r>
            <a:r>
              <a:rPr lang="en-US" altLang="ko-KR" dirty="0"/>
              <a:t>Annotation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61303" y="1480110"/>
          <a:ext cx="11880275" cy="390371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469710">
                  <a:extLst>
                    <a:ext uri="{9D8B030D-6E8A-4147-A177-3AD203B41FA5}">
                      <a16:colId xmlns:a16="http://schemas.microsoft.com/office/drawing/2014/main" val="2441016928"/>
                    </a:ext>
                  </a:extLst>
                </a:gridCol>
                <a:gridCol w="2903855">
                  <a:extLst>
                    <a:ext uri="{9D8B030D-6E8A-4147-A177-3AD203B41FA5}">
                      <a16:colId xmlns:a16="http://schemas.microsoft.com/office/drawing/2014/main" val="2368464259"/>
                    </a:ext>
                  </a:extLst>
                </a:gridCol>
                <a:gridCol w="6506710">
                  <a:extLst>
                    <a:ext uri="{9D8B030D-6E8A-4147-A177-3AD203B41FA5}">
                      <a16:colId xmlns:a16="http://schemas.microsoft.com/office/drawing/2014/main" val="294220764"/>
                    </a:ext>
                  </a:extLst>
                </a:gridCol>
              </a:tblGrid>
              <a:tr h="70976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000" kern="100" dirty="0" err="1">
                          <a:effectLst/>
                        </a:rPr>
                        <a:t>어노테이션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위치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의미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5528923"/>
                  </a:ext>
                </a:extLst>
              </a:tr>
              <a:tr h="106465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@Service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XXXServiceImpl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비즈니스 로직을 처리하는</a:t>
                      </a:r>
                      <a:r>
                        <a:rPr lang="en-US" sz="2000" kern="100">
                          <a:effectLst/>
                        </a:rPr>
                        <a:t> Service </a:t>
                      </a:r>
                      <a:r>
                        <a:rPr lang="ko-KR" sz="2000" kern="100">
                          <a:effectLst/>
                        </a:rPr>
                        <a:t>클래스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8652396"/>
                  </a:ext>
                </a:extLst>
              </a:tr>
              <a:tr h="106465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@Repository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XXXDAO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데이터베이스 연동을 처리하는</a:t>
                      </a:r>
                      <a:r>
                        <a:rPr lang="en-US" sz="2000" kern="100">
                          <a:effectLst/>
                        </a:rPr>
                        <a:t> DAO </a:t>
                      </a:r>
                      <a:r>
                        <a:rPr lang="ko-KR" sz="2000" kern="100">
                          <a:effectLst/>
                        </a:rPr>
                        <a:t>클래스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0928295"/>
                  </a:ext>
                </a:extLst>
              </a:tr>
              <a:tr h="106465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@Controller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XXXController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사용자 요청을 제어하는</a:t>
                      </a:r>
                      <a:r>
                        <a:rPr lang="en-US" sz="2000" kern="100" dirty="0">
                          <a:effectLst/>
                        </a:rPr>
                        <a:t> Controller </a:t>
                      </a:r>
                      <a:r>
                        <a:rPr lang="ko-KR" sz="2000" kern="100" dirty="0">
                          <a:effectLst/>
                        </a:rPr>
                        <a:t>클래스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0081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4322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Layered Architecture</a:t>
            </a:r>
            <a:endParaRPr lang="ko-KR" altLang="en-US" dirty="0"/>
          </a:p>
        </p:txBody>
      </p:sp>
      <p:pic>
        <p:nvPicPr>
          <p:cNvPr id="4098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5" y="596148"/>
            <a:ext cx="11866498" cy="5671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714500" y="3040082"/>
            <a:ext cx="2386941" cy="116378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34042" y="4938155"/>
            <a:ext cx="1886197" cy="115190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98307" y="3040082"/>
            <a:ext cx="3243864" cy="115190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34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Spring Framework</a:t>
            </a:r>
            <a:r>
              <a:rPr lang="ko-KR" altLang="en-US" dirty="0"/>
              <a:t>의 특징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가볍다</a:t>
            </a:r>
            <a:r>
              <a:rPr lang="en-US" altLang="ko-KR" dirty="0"/>
              <a:t>(Lightweight)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IoC</a:t>
            </a:r>
            <a:r>
              <a:rPr lang="ko-KR" altLang="en-US" dirty="0"/>
              <a:t>를 통해</a:t>
            </a:r>
            <a:r>
              <a:rPr lang="en-US" altLang="ko-KR" dirty="0"/>
              <a:t> </a:t>
            </a:r>
            <a:r>
              <a:rPr lang="ko-KR" altLang="en-US" dirty="0"/>
              <a:t>결합도를 낮춘다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AOP</a:t>
            </a:r>
            <a:r>
              <a:rPr lang="ko-KR" altLang="en-US" dirty="0"/>
              <a:t>를 통해</a:t>
            </a:r>
            <a:r>
              <a:rPr lang="en-US" altLang="ko-KR" dirty="0"/>
              <a:t> </a:t>
            </a:r>
            <a:r>
              <a:rPr lang="ko-KR" altLang="en-US" dirty="0"/>
              <a:t>응집도를 높인다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i="1" u="sng" dirty="0">
                <a:solidFill>
                  <a:srgbClr val="FF0000"/>
                </a:solidFill>
              </a:rPr>
              <a:t>POJO</a:t>
            </a:r>
            <a:r>
              <a:rPr lang="ko-KR" altLang="en-US" dirty="0"/>
              <a:t>를 사용한다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컨테이너를 제공한다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82A828-1FCB-554D-DD98-BF8750720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934402"/>
            <a:ext cx="3732848" cy="419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04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POJO(Plain Old Java Object)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클래스를 작성하는데 있어서 특별한 규칙이나 제약이 없다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일반적으로 부모가 없거나 부모 클래스를 마음대로 변경할 수 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POJO</a:t>
            </a:r>
            <a:r>
              <a:rPr lang="ko-KR" altLang="en-US" dirty="0"/>
              <a:t>가 아닌 기술에 비해 메모리 사용량이 적다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2045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Applet, Servlet, EJB</a:t>
            </a:r>
            <a:r>
              <a:rPr lang="ko-KR" altLang="en-US" dirty="0"/>
              <a:t>는 모두 </a:t>
            </a:r>
            <a:r>
              <a:rPr lang="en-US" altLang="ko-KR" dirty="0"/>
              <a:t>POJO</a:t>
            </a:r>
            <a:r>
              <a:rPr lang="ko-KR" altLang="en-US" dirty="0"/>
              <a:t>가 아니다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Servlet </a:t>
            </a:r>
            <a:r>
              <a:rPr lang="ko-KR" altLang="en-US" dirty="0"/>
              <a:t>클래스 작성 규칙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- </a:t>
            </a:r>
            <a:r>
              <a:rPr lang="en-US" altLang="ko-KR" dirty="0" err="1"/>
              <a:t>jakarta.servlet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en-US" altLang="ko-KR" dirty="0" err="1"/>
              <a:t>jakarta.servlet.http</a:t>
            </a:r>
            <a:r>
              <a:rPr lang="en-US" altLang="ko-KR" dirty="0"/>
              <a:t> </a:t>
            </a:r>
            <a:r>
              <a:rPr lang="ko-KR" altLang="en-US" dirty="0"/>
              <a:t>패키지의 클래스와 인터페이스를 </a:t>
            </a:r>
            <a:r>
              <a:rPr lang="en-US" altLang="ko-KR" dirty="0"/>
              <a:t>import </a:t>
            </a:r>
            <a:r>
              <a:rPr lang="ko-KR" altLang="en-US" dirty="0"/>
              <a:t>해야 한다</a:t>
            </a:r>
            <a:r>
              <a:rPr lang="en-US" altLang="ko-KR" dirty="0"/>
              <a:t>. </a:t>
            </a:r>
          </a:p>
          <a:p>
            <a:pPr marL="914400" lvl="2" indent="0">
              <a:buNone/>
            </a:pPr>
            <a:r>
              <a:rPr lang="en-US" altLang="ko-KR" dirty="0"/>
              <a:t>- public</a:t>
            </a:r>
            <a:r>
              <a:rPr lang="ko-KR" altLang="en-US" dirty="0"/>
              <a:t> 클래스로 작성해야 한다</a:t>
            </a:r>
            <a:r>
              <a:rPr lang="en-US" altLang="ko-KR" dirty="0"/>
              <a:t>. </a:t>
            </a:r>
          </a:p>
          <a:p>
            <a:pPr marL="914400" lvl="2" indent="0">
              <a:buNone/>
            </a:pPr>
            <a:r>
              <a:rPr lang="en-US" altLang="ko-KR" dirty="0"/>
              <a:t>- Servlet</a:t>
            </a:r>
            <a:r>
              <a:rPr lang="ko-KR" altLang="en-US" dirty="0"/>
              <a:t>이나 </a:t>
            </a:r>
            <a:r>
              <a:rPr lang="en-US" altLang="ko-KR" dirty="0" err="1"/>
              <a:t>GenericServlet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en-US" altLang="ko-KR" dirty="0" err="1"/>
              <a:t>HttpServlet</a:t>
            </a:r>
            <a:r>
              <a:rPr lang="en-US" altLang="ko-KR" dirty="0"/>
              <a:t> </a:t>
            </a:r>
            <a:r>
              <a:rPr lang="ko-KR" altLang="en-US" dirty="0"/>
              <a:t>클래스를 상속해야 한다</a:t>
            </a:r>
            <a:r>
              <a:rPr lang="en-US" altLang="ko-KR" dirty="0"/>
              <a:t>. </a:t>
            </a:r>
          </a:p>
          <a:p>
            <a:pPr marL="914400" lvl="2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기본 생성자가 있어야 한다</a:t>
            </a:r>
            <a:r>
              <a:rPr lang="en-US" altLang="ko-KR" dirty="0"/>
              <a:t>. </a:t>
            </a:r>
          </a:p>
          <a:p>
            <a:pPr lvl="2">
              <a:buFontTx/>
              <a:buChar char="-"/>
            </a:pPr>
            <a:r>
              <a:rPr lang="ko-KR" altLang="en-US" dirty="0"/>
              <a:t>라이프 사이클에 해당하는 </a:t>
            </a:r>
            <a:r>
              <a:rPr lang="en-US" altLang="ko-KR" dirty="0"/>
              <a:t>Callback </a:t>
            </a:r>
            <a:r>
              <a:rPr lang="ko-KR" altLang="en-US" dirty="0"/>
              <a:t>메소드들을 적절하게 재정의</a:t>
            </a:r>
            <a:r>
              <a:rPr lang="en-US" altLang="ko-KR" dirty="0"/>
              <a:t>(Overriding) </a:t>
            </a:r>
            <a:r>
              <a:rPr lang="ko-KR" altLang="en-US" dirty="0"/>
              <a:t>해야 한다</a:t>
            </a:r>
            <a:r>
              <a:rPr lang="en-US" altLang="ko-KR" dirty="0"/>
              <a:t>. </a:t>
            </a:r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구조가 복잡하다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메모리 사용이 많다</a:t>
            </a:r>
            <a:r>
              <a:rPr lang="en-US" altLang="ko-KR" dirty="0"/>
              <a:t>(+ J2EE Pattern)</a:t>
            </a:r>
          </a:p>
          <a:p>
            <a:pPr marL="914400" lvl="2" indent="0">
              <a:buNone/>
            </a:pPr>
            <a:r>
              <a:rPr lang="ko-KR" altLang="en-US" dirty="0"/>
              <a:t>비싸다</a:t>
            </a:r>
            <a:r>
              <a:rPr lang="en-US" altLang="ko-KR" dirty="0"/>
              <a:t>(WAS-EJB </a:t>
            </a:r>
            <a:r>
              <a:rPr lang="ko-KR" altLang="en-US" dirty="0"/>
              <a:t>컨테이너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620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Spring Container</a:t>
            </a:r>
          </a:p>
        </p:txBody>
      </p:sp>
    </p:spTree>
    <p:extLst>
      <p:ext uri="{BB962C8B-B14F-4D97-AF65-F5344CB8AC3E}">
        <p14:creationId xmlns:p14="http://schemas.microsoft.com/office/powerpoint/2010/main" val="1382505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6639</TotalTime>
  <Words>2873</Words>
  <Application>Microsoft Office PowerPoint</Application>
  <PresentationFormat>와이드스크린</PresentationFormat>
  <Paragraphs>519</Paragraphs>
  <Slides>51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4" baseType="lpstr">
      <vt:lpstr>맑은 고딕</vt:lpstr>
      <vt:lpstr>Arial</vt:lpstr>
      <vt:lpstr>Office 테마</vt:lpstr>
      <vt:lpstr>Spring Framework</vt:lpstr>
      <vt:lpstr>Spring IoC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GURUM</dc:creator>
  <cp:lastModifiedBy>신 희권</cp:lastModifiedBy>
  <cp:revision>160</cp:revision>
  <dcterms:created xsi:type="dcterms:W3CDTF">2017-07-17T03:43:42Z</dcterms:created>
  <dcterms:modified xsi:type="dcterms:W3CDTF">2024-07-01T16:58:24Z</dcterms:modified>
</cp:coreProperties>
</file>