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57" r:id="rId3"/>
    <p:sldId id="319" r:id="rId4"/>
    <p:sldId id="334" r:id="rId5"/>
    <p:sldId id="258" r:id="rId6"/>
    <p:sldId id="260" r:id="rId7"/>
    <p:sldId id="346" r:id="rId8"/>
    <p:sldId id="347" r:id="rId9"/>
    <p:sldId id="328" r:id="rId10"/>
    <p:sldId id="261" r:id="rId11"/>
    <p:sldId id="321" r:id="rId12"/>
    <p:sldId id="262" r:id="rId13"/>
    <p:sldId id="335" r:id="rId14"/>
    <p:sldId id="337" r:id="rId15"/>
    <p:sldId id="338" r:id="rId16"/>
    <p:sldId id="339" r:id="rId17"/>
    <p:sldId id="344" r:id="rId18"/>
    <p:sldId id="345" r:id="rId19"/>
    <p:sldId id="320" r:id="rId20"/>
    <p:sldId id="264" r:id="rId21"/>
    <p:sldId id="265" r:id="rId22"/>
    <p:sldId id="349" r:id="rId23"/>
    <p:sldId id="266" r:id="rId24"/>
    <p:sldId id="322" r:id="rId25"/>
    <p:sldId id="348" r:id="rId26"/>
    <p:sldId id="336" r:id="rId27"/>
    <p:sldId id="350" r:id="rId28"/>
    <p:sldId id="323" r:id="rId29"/>
    <p:sldId id="324" r:id="rId30"/>
    <p:sldId id="352" r:id="rId31"/>
    <p:sldId id="267" r:id="rId32"/>
    <p:sldId id="351" r:id="rId33"/>
    <p:sldId id="268" r:id="rId34"/>
    <p:sldId id="269" r:id="rId35"/>
    <p:sldId id="326" r:id="rId36"/>
    <p:sldId id="327" r:id="rId37"/>
    <p:sldId id="329" r:id="rId38"/>
    <p:sldId id="330" r:id="rId39"/>
    <p:sldId id="270" r:id="rId40"/>
    <p:sldId id="353" r:id="rId41"/>
    <p:sldId id="271" r:id="rId42"/>
    <p:sldId id="272" r:id="rId43"/>
    <p:sldId id="274" r:id="rId44"/>
    <p:sldId id="275" r:id="rId45"/>
    <p:sldId id="354" r:id="rId46"/>
    <p:sldId id="355" r:id="rId47"/>
    <p:sldId id="356" r:id="rId48"/>
    <p:sldId id="332" r:id="rId49"/>
    <p:sldId id="278" r:id="rId50"/>
    <p:sldId id="277" r:id="rId51"/>
    <p:sldId id="27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64967" autoAdjust="0"/>
  </p:normalViewPr>
  <p:slideViewPr>
    <p:cSldViewPr snapToGrid="0">
      <p:cViewPr varScale="1">
        <p:scale>
          <a:sx n="57" d="100"/>
          <a:sy n="57" d="100"/>
        </p:scale>
        <p:origin x="36" y="352"/>
      </p:cViewPr>
      <p:guideLst/>
    </p:cSldViewPr>
  </p:slideViewPr>
  <p:notesTextViewPr>
    <p:cViewPr>
      <p:scale>
        <a:sx n="1" d="1"/>
        <a:sy n="1" d="1"/>
      </p:scale>
      <p:origin x="0" y="-2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DFFC-4157-4789-B17D-39F4816026EB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D12D-55F5-4BD8-91FA-E7EC646B6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1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IoC(Inversion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Control)</a:t>
            </a:r>
          </a:p>
          <a:p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무엇에 대한 제어</a:t>
            </a:r>
            <a:r>
              <a:rPr lang="en-US" altLang="ko-KR" dirty="0"/>
              <a:t>? </a:t>
            </a:r>
            <a:r>
              <a:rPr lang="ko-KR" altLang="en-US" dirty="0"/>
              <a:t> 객체에 대한 제어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객체 제어 </a:t>
            </a:r>
            <a:r>
              <a:rPr lang="en-US" altLang="ko-KR" dirty="0"/>
              <a:t>: </a:t>
            </a:r>
            <a:r>
              <a:rPr lang="ko-KR" altLang="en-US" dirty="0"/>
              <a:t>생성</a:t>
            </a:r>
            <a:r>
              <a:rPr lang="en-US" altLang="ko-KR" dirty="0"/>
              <a:t>(new), </a:t>
            </a:r>
            <a:r>
              <a:rPr lang="ko-KR" altLang="en-US" dirty="0"/>
              <a:t>의존관계</a:t>
            </a:r>
            <a:r>
              <a:rPr lang="en-US" altLang="ko-KR" dirty="0"/>
              <a:t>(dependency)</a:t>
            </a:r>
          </a:p>
          <a:p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(polymorphism) = </a:t>
            </a:r>
            <a:r>
              <a:rPr lang="ko-KR" altLang="en-US" dirty="0"/>
              <a:t>상속 </a:t>
            </a:r>
            <a:r>
              <a:rPr lang="en-US" altLang="ko-KR" dirty="0"/>
              <a:t>+ </a:t>
            </a:r>
            <a:r>
              <a:rPr lang="ko-KR" altLang="en-US" dirty="0"/>
              <a:t>재정의</a:t>
            </a:r>
            <a:r>
              <a:rPr lang="en-US" altLang="ko-KR" dirty="0"/>
              <a:t>(overriding) +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순제어와 </a:t>
            </a:r>
            <a:r>
              <a:rPr lang="ko-KR" altLang="en-US" dirty="0" err="1"/>
              <a:t>역제어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순제어</a:t>
            </a:r>
            <a:r>
              <a:rPr lang="en-US" altLang="ko-KR" dirty="0"/>
              <a:t> : </a:t>
            </a:r>
            <a:r>
              <a:rPr lang="ko-KR" altLang="en-US" dirty="0"/>
              <a:t>개발자가 객체에 대한 모든 생성과 정의를 결정한다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역제어</a:t>
            </a:r>
            <a:r>
              <a:rPr lang="ko-KR" altLang="en-US" dirty="0"/>
              <a:t> </a:t>
            </a:r>
            <a:r>
              <a:rPr lang="en-US" altLang="ko-KR" dirty="0"/>
              <a:t>: Container</a:t>
            </a:r>
            <a:r>
              <a:rPr lang="ko-KR" altLang="en-US" dirty="0"/>
              <a:t>의 도움을 받아서 객체를 관리한다</a:t>
            </a:r>
            <a:r>
              <a:rPr lang="en-US" altLang="ko-KR" dirty="0"/>
              <a:t>. </a:t>
            </a:r>
            <a:r>
              <a:rPr lang="ko-KR" altLang="en-US" dirty="0"/>
              <a:t>객체 생성의 주도권을 </a:t>
            </a:r>
            <a:r>
              <a:rPr lang="en-US" altLang="ko-KR" dirty="0"/>
              <a:t>Container</a:t>
            </a:r>
            <a:r>
              <a:rPr lang="ko-KR" altLang="en-US" dirty="0"/>
              <a:t>가 가져갔다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역제어가 뭐가 좋은데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ko-KR" altLang="en-US" dirty="0"/>
              <a:t>유지보수에서 자바 소스를 수정하지 않아도 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그러면</a:t>
            </a:r>
            <a:r>
              <a:rPr lang="en-US" altLang="ko-KR" dirty="0"/>
              <a:t>… TV</a:t>
            </a:r>
            <a:r>
              <a:rPr lang="ko-KR" altLang="en-US" dirty="0"/>
              <a:t> 종류가 생길 때마다 또 </a:t>
            </a:r>
            <a:r>
              <a:rPr lang="en-US" altLang="ko-KR" dirty="0"/>
              <a:t>Container</a:t>
            </a:r>
            <a:r>
              <a:rPr lang="ko-KR" altLang="en-US" dirty="0"/>
              <a:t>를 수정해야 </a:t>
            </a:r>
            <a:r>
              <a:rPr lang="ko-KR" altLang="en-US" dirty="0" err="1"/>
              <a:t>하는거야</a:t>
            </a:r>
            <a:r>
              <a:rPr lang="en-US" altLang="ko-KR" dirty="0"/>
              <a:t>…?</a:t>
            </a:r>
          </a:p>
          <a:p>
            <a:pPr marL="0" indent="0">
              <a:buFontTx/>
              <a:buNone/>
            </a:pPr>
            <a:r>
              <a:rPr lang="ko-KR" altLang="en-US" dirty="0"/>
              <a:t>어떻게 수정하지 않을 수 있을까</a:t>
            </a:r>
            <a:r>
              <a:rPr lang="en-US" altLang="ko-KR" dirty="0"/>
              <a:t>? </a:t>
            </a:r>
            <a:r>
              <a:rPr lang="ko-KR" altLang="en-US" dirty="0"/>
              <a:t>그러면 </a:t>
            </a:r>
            <a:r>
              <a:rPr lang="en-US" altLang="ko-KR" dirty="0"/>
              <a:t>Spring</a:t>
            </a:r>
            <a:r>
              <a:rPr lang="ko-KR" altLang="en-US" dirty="0"/>
              <a:t>에서 제공하는 </a:t>
            </a:r>
            <a:r>
              <a:rPr lang="en-US" altLang="ko-KR" dirty="0"/>
              <a:t>Container</a:t>
            </a:r>
            <a:r>
              <a:rPr lang="ko-KR" altLang="en-US" dirty="0"/>
              <a:t>를 사용하면 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9D12D-55F5-4BD8-91FA-E7EC646B62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2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4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65C5-6852-43C5-8B75-F362625B444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9915-DDE7-4A34-8E50-8F977B8B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9600" dirty="0"/>
              <a:t>Spring Framework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72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</a:t>
            </a:r>
          </a:p>
        </p:txBody>
      </p:sp>
      <p:pic>
        <p:nvPicPr>
          <p:cNvPr id="3074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96" y="709241"/>
            <a:ext cx="11593489" cy="602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종류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80195"/>
              </p:ext>
            </p:extLst>
          </p:nvPr>
        </p:nvGraphicFramePr>
        <p:xfrm>
          <a:off x="161304" y="970083"/>
          <a:ext cx="11880273" cy="27340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353620">
                  <a:extLst>
                    <a:ext uri="{9D8B030D-6E8A-4147-A177-3AD203B41FA5}">
                      <a16:colId xmlns:a16="http://schemas.microsoft.com/office/drawing/2014/main" val="2005770790"/>
                    </a:ext>
                  </a:extLst>
                </a:gridCol>
                <a:gridCol w="6526653">
                  <a:extLst>
                    <a:ext uri="{9D8B030D-6E8A-4147-A177-3AD203B41FA5}">
                      <a16:colId xmlns:a16="http://schemas.microsoft.com/office/drawing/2014/main" val="1858512218"/>
                    </a:ext>
                  </a:extLst>
                </a:gridCol>
              </a:tblGrid>
              <a:tr h="5468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구현 클래스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기능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398448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GenericXmlApplicationContext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파일 시스템이나 클래스 </a:t>
                      </a:r>
                      <a:r>
                        <a:rPr lang="ko-KR" altLang="en-US" sz="2400" kern="100" dirty="0">
                          <a:effectLst/>
                        </a:rPr>
                        <a:t>패스</a:t>
                      </a:r>
                      <a:r>
                        <a:rPr lang="ko-KR" sz="2400" kern="100" dirty="0">
                          <a:effectLst/>
                        </a:rPr>
                        <a:t>에 있는</a:t>
                      </a:r>
                      <a:r>
                        <a:rPr lang="en-US" sz="2400" kern="100" dirty="0">
                          <a:effectLst/>
                        </a:rPr>
                        <a:t> XML </a:t>
                      </a:r>
                      <a:r>
                        <a:rPr lang="ko-KR" sz="2400" kern="100" dirty="0">
                          <a:effectLst/>
                        </a:rPr>
                        <a:t>설정 파일을 </a:t>
                      </a:r>
                      <a:r>
                        <a:rPr lang="ko-KR" sz="2400" kern="100" dirty="0" err="1">
                          <a:effectLst/>
                        </a:rPr>
                        <a:t>로딩하여</a:t>
                      </a:r>
                      <a:r>
                        <a:rPr lang="ko-KR" sz="2400" kern="100" dirty="0">
                          <a:effectLst/>
                        </a:rPr>
                        <a:t> 구동</a:t>
                      </a:r>
                      <a:r>
                        <a:rPr lang="ko-KR" altLang="en-US" sz="2400" kern="100" dirty="0">
                          <a:effectLst/>
                        </a:rPr>
                        <a:t>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376049"/>
                  </a:ext>
                </a:extLst>
              </a:tr>
              <a:tr h="10936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XmlWebApplicationContext</a:t>
                      </a:r>
                      <a:endParaRPr lang="ko-KR" sz="2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웹 기반의 애플리케이션을 개발할 때 사용</a:t>
                      </a:r>
                      <a:r>
                        <a:rPr lang="ko-KR" altLang="en-US" sz="2400" kern="100" dirty="0">
                          <a:effectLst/>
                        </a:rPr>
                        <a:t>한다</a:t>
                      </a:r>
                      <a:r>
                        <a:rPr lang="en-US" altLang="ko-KR" sz="2400" kern="100" dirty="0">
                          <a:effectLst/>
                        </a:rPr>
                        <a:t>.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64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0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컨테이너의 동작</a:t>
            </a:r>
          </a:p>
          <a:p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57"/>
            <a:ext cx="12158468" cy="47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16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Servlet </a:t>
            </a:r>
            <a:r>
              <a:rPr lang="ko-KR" altLang="en-US" dirty="0"/>
              <a:t>컨테이너와 </a:t>
            </a:r>
            <a:r>
              <a:rPr lang="en-US" altLang="ko-KR" dirty="0"/>
              <a:t>Spring </a:t>
            </a:r>
            <a:r>
              <a:rPr lang="ko-KR" altLang="en-US" dirty="0"/>
              <a:t>컨테이너의 차이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컨테이너 </a:t>
            </a:r>
            <a:r>
              <a:rPr lang="en-US" altLang="ko-KR" dirty="0"/>
              <a:t>: Lazy-loading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Spring </a:t>
            </a:r>
            <a:r>
              <a:rPr lang="ko-KR" altLang="en-US" dirty="0"/>
              <a:t>컨테이너 </a:t>
            </a:r>
            <a:r>
              <a:rPr lang="en-US" altLang="ko-KR" dirty="0"/>
              <a:t>: Pre-loading</a:t>
            </a:r>
          </a:p>
        </p:txBody>
      </p:sp>
    </p:spTree>
    <p:extLst>
      <p:ext uri="{BB962C8B-B14F-4D97-AF65-F5344CB8AC3E}">
        <p14:creationId xmlns:p14="http://schemas.microsoft.com/office/powerpoint/2010/main" val="2193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XML </a:t>
            </a:r>
            <a:r>
              <a:rPr lang="ko-KR" altLang="en-US" sz="8800" dirty="0"/>
              <a:t>설정파일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10146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설정 파일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&lt;beans&gt;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루트 </a:t>
            </a:r>
            <a:r>
              <a:rPr lang="ko-KR" altLang="en-US" dirty="0" err="1"/>
              <a:t>엘리먼트로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</a:t>
            </a:r>
            <a:r>
              <a:rPr lang="ko-KR" altLang="en-US" dirty="0"/>
              <a:t>이</a:t>
            </a:r>
            <a:r>
              <a:rPr lang="en-US" altLang="ko-KR" dirty="0"/>
              <a:t> default </a:t>
            </a:r>
            <a:r>
              <a:rPr lang="ko-KR" altLang="en-US" dirty="0"/>
              <a:t>네임스페이스로 선언되어 있으며</a:t>
            </a:r>
            <a:r>
              <a:rPr lang="en-US" altLang="ko-KR" dirty="0"/>
              <a:t>, bean</a:t>
            </a:r>
            <a:r>
              <a:rPr lang="ko-KR" altLang="en-US" dirty="0"/>
              <a:t> 이외에도</a:t>
            </a:r>
            <a:r>
              <a:rPr lang="en-US" altLang="ko-KR" dirty="0"/>
              <a:t> </a:t>
            </a:r>
            <a:r>
              <a:rPr lang="ko-KR" altLang="en-US" dirty="0"/>
              <a:t>다양한 네임스페이스를 추가할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beans </a:t>
            </a:r>
            <a:r>
              <a:rPr lang="ko-KR" altLang="en-US" dirty="0"/>
              <a:t>네임스페이스는 </a:t>
            </a:r>
            <a:r>
              <a:rPr lang="en-US" altLang="ko-KR" dirty="0"/>
              <a:t>alias, bean, description, import </a:t>
            </a:r>
            <a:r>
              <a:rPr lang="ko-KR" altLang="en-US" dirty="0" err="1"/>
              <a:t>엘리먼트를</a:t>
            </a:r>
            <a:r>
              <a:rPr lang="ko-KR" altLang="en-US" dirty="0"/>
              <a:t> 제공한다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817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스프링 컨테이너가 생성할 객체를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컨테이너는 기본적으로 등록된 순서대로 객체를 생성한다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객체를 생성할 때는 클래스의 기본 생성자를 호출한다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100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(1)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class (</a:t>
            </a:r>
            <a:r>
              <a:rPr lang="ko-KR" altLang="en-US" dirty="0"/>
              <a:t>필수</a:t>
            </a:r>
            <a:r>
              <a:rPr lang="en-US" altLang="ko-KR" dirty="0"/>
              <a:t>) : </a:t>
            </a:r>
            <a:r>
              <a:rPr lang="ko-KR" altLang="en-US" dirty="0"/>
              <a:t>패키지 경로가 포함된 클래스의 이름을 등록한다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: </a:t>
            </a:r>
            <a:r>
              <a:rPr lang="ko-KR" altLang="en-US" dirty="0"/>
              <a:t>컨테이너가 생성한 객체들을 식별하기 위해 사용하는 이름으로</a:t>
            </a:r>
            <a:r>
              <a:rPr lang="en-US" altLang="ko-KR" dirty="0"/>
              <a:t> </a:t>
            </a:r>
            <a:r>
              <a:rPr lang="ko-KR" altLang="en-US" dirty="0"/>
              <a:t>자바의 식별자 작성 규칙이 적용된다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id=“7userService” : </a:t>
            </a:r>
            <a:r>
              <a:rPr lang="ko-KR" altLang="en-US" dirty="0"/>
              <a:t>숫자로 시작해서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id=“user Service” : </a:t>
            </a:r>
            <a:r>
              <a:rPr lang="ko-KR" altLang="en-US" dirty="0"/>
              <a:t>공백을 포함해서 안됨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id=“</a:t>
            </a:r>
            <a:r>
              <a:rPr lang="en-US" altLang="ko-KR" dirty="0" err="1"/>
              <a:t>user@Service</a:t>
            </a:r>
            <a:r>
              <a:rPr lang="en-US" altLang="ko-KR" dirty="0"/>
              <a:t>” : </a:t>
            </a:r>
            <a:r>
              <a:rPr lang="ko-KR" altLang="en-US" dirty="0"/>
              <a:t>특수 기호를 사용해서 안됨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3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&lt;bean&gt;</a:t>
            </a:r>
            <a:r>
              <a:rPr lang="ko-KR" altLang="en-US" dirty="0"/>
              <a:t> </a:t>
            </a:r>
            <a:r>
              <a:rPr lang="ko-KR" altLang="en-US" dirty="0" err="1"/>
              <a:t>엘리먼트</a:t>
            </a:r>
            <a:r>
              <a:rPr lang="ko-KR" altLang="en-US" dirty="0"/>
              <a:t> 속성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-method : </a:t>
            </a:r>
            <a:r>
              <a:rPr lang="ko-KR" altLang="en-US" dirty="0"/>
              <a:t>객체가 생성된 직후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멤버변수 초기화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destroy-method : </a:t>
            </a:r>
            <a:r>
              <a:rPr lang="ko-KR" altLang="en-US" dirty="0"/>
              <a:t>객체가</a:t>
            </a:r>
            <a:r>
              <a:rPr lang="en-US" altLang="ko-KR" dirty="0"/>
              <a:t> </a:t>
            </a:r>
            <a:r>
              <a:rPr lang="ko-KR" altLang="en-US" dirty="0"/>
              <a:t>삭제되기 직전 호출할 메소드를 지정한다</a:t>
            </a:r>
            <a:r>
              <a:rPr lang="en-US" altLang="ko-KR" dirty="0"/>
              <a:t>. (</a:t>
            </a:r>
            <a:r>
              <a:rPr lang="ko-KR" altLang="en-US" dirty="0"/>
              <a:t>자원 해제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lazy-</a:t>
            </a:r>
            <a:r>
              <a:rPr lang="en-US" altLang="ko-KR" dirty="0" err="1"/>
              <a:t>init</a:t>
            </a:r>
            <a:r>
              <a:rPr lang="en-US" altLang="ko-KR" dirty="0"/>
              <a:t> : bean</a:t>
            </a:r>
            <a:r>
              <a:rPr lang="ko-KR" altLang="en-US" dirty="0"/>
              <a:t> 등록된 객체의 생성 시점을 지정한다</a:t>
            </a:r>
            <a:r>
              <a:rPr lang="en-US" altLang="ko-KR" dirty="0"/>
              <a:t>. (</a:t>
            </a:r>
            <a:r>
              <a:rPr lang="ko-KR" altLang="en-US" dirty="0"/>
              <a:t>기본값</a:t>
            </a:r>
            <a:r>
              <a:rPr lang="en-US" altLang="ko-KR" dirty="0"/>
              <a:t> : false)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scope : </a:t>
            </a:r>
            <a:r>
              <a:rPr lang="ko-KR" altLang="en-US" dirty="0"/>
              <a:t>요청된 </a:t>
            </a:r>
            <a:r>
              <a:rPr lang="en-US" altLang="ko-KR" dirty="0"/>
              <a:t>bean</a:t>
            </a:r>
            <a:r>
              <a:rPr lang="ko-KR" altLang="en-US" dirty="0"/>
              <a:t>을 하나만 생성할 지</a:t>
            </a:r>
            <a:r>
              <a:rPr lang="en-US" altLang="ko-KR" dirty="0"/>
              <a:t>, </a:t>
            </a:r>
            <a:r>
              <a:rPr lang="ko-KR" altLang="en-US" dirty="0"/>
              <a:t>요청될 때마다 새로운 객체를 생성할 지 지정한다</a:t>
            </a:r>
            <a:r>
              <a:rPr lang="en-US" altLang="ko-KR" dirty="0"/>
              <a:t>. (</a:t>
            </a:r>
            <a:r>
              <a:rPr lang="ko-KR" altLang="en-US" dirty="0"/>
              <a:t>기본값 </a:t>
            </a:r>
            <a:r>
              <a:rPr lang="en-US" altLang="ko-KR" dirty="0"/>
              <a:t>: singleton)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634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141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/>
              <a:t>Spring IoC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1821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23" y="1342079"/>
            <a:ext cx="11837836" cy="4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9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</a:t>
            </a:r>
            <a:r>
              <a:rPr lang="en-US" altLang="ko-KR" dirty="0"/>
              <a:t>(Dependency) </a:t>
            </a:r>
            <a:r>
              <a:rPr lang="ko-KR" altLang="en-US" dirty="0"/>
              <a:t>관계</a:t>
            </a:r>
          </a:p>
        </p:txBody>
      </p:sp>
      <p:pic>
        <p:nvPicPr>
          <p:cNvPr id="10242" name="Picture 2" descr="TV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77" y="844554"/>
            <a:ext cx="8822728" cy="58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343400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</a:t>
            </a:r>
            <a:r>
              <a:rPr lang="ko-KR" altLang="en-US" dirty="0"/>
              <a:t>기초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SonySpeaker</a:t>
            </a:r>
            <a:r>
              <a:rPr lang="en-US" altLang="ko-KR" sz="2000" dirty="0">
                <a:solidFill>
                  <a:srgbClr val="FF0000"/>
                </a:solidFill>
              </a:rPr>
              <a:t>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895600" y="3525520"/>
            <a:ext cx="1558270" cy="835014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6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8031" y="111231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interface Speaker {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       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(); 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2590" y="2909614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SonySpeaker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8ECDA-6706-9EF4-CE5D-43788E461205}"/>
              </a:ext>
            </a:extLst>
          </p:cNvPr>
          <p:cNvSpPr txBox="1"/>
          <p:nvPr/>
        </p:nvSpPr>
        <p:spPr>
          <a:xfrm>
            <a:off x="702590" y="4507730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public class </a:t>
            </a:r>
            <a:r>
              <a:rPr lang="en-US" altLang="ko-KR" sz="2000" dirty="0" err="1"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 implements Speaker {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…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18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의존 관계 변경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47647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338805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</a:t>
            </a:r>
            <a:r>
              <a:rPr lang="en-US" altLang="ko-KR" sz="2000" dirty="0" err="1">
                <a:solidFill>
                  <a:srgbClr val="FF0000"/>
                </a:solidFill>
                <a:latin typeface="+mj-lt"/>
              </a:rPr>
              <a:t>AppleSpeaker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1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다중 변수 매핑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speaker, int price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SamsungTV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94405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id="speaker"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="speaker"&gt;&lt;/constructor-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=“1700000"&gt;&lt;/constructor-</a:t>
            </a:r>
            <a:r>
              <a:rPr lang="en-US" altLang="ko-KR" sz="2000" dirty="0" err="1">
                <a:latin typeface="+mj-lt"/>
              </a:rPr>
              <a:t>arg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6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23783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255824"/>
            <a:ext cx="1078682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polymorphism.SonySpeaker</a:t>
            </a:r>
            <a:r>
              <a:rPr lang="en-US" altLang="ko-KR" sz="2000" dirty="0">
                <a:latin typeface="+mj-lt"/>
              </a:rPr>
              <a:t>"&gt;&lt;/bean&gt;</a:t>
            </a:r>
            <a:endParaRPr lang="ko-KR" altLang="en-US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&lt;bean id="tv"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name</a:t>
            </a:r>
            <a:r>
              <a:rPr lang="en-US" altLang="ko-KR" sz="2000" dirty="0">
                <a:latin typeface="+mj-lt"/>
              </a:rPr>
              <a:t>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"&gt;&lt;/property&gt;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</a:p>
        </p:txBody>
      </p:sp>
      <p:cxnSp>
        <p:nvCxnSpPr>
          <p:cNvPr id="19" name="구부러진 연결선 18"/>
          <p:cNvCxnSpPr>
            <a:cxnSpLocks/>
          </p:cNvCxnSpPr>
          <p:nvPr/>
        </p:nvCxnSpPr>
        <p:spPr>
          <a:xfrm rot="10800000">
            <a:off x="2683822" y="3505200"/>
            <a:ext cx="2904181" cy="814278"/>
          </a:xfrm>
          <a:prstGeom prst="curvedConnector3">
            <a:avLst>
              <a:gd name="adj1" fmla="val -377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cxnSpLocks/>
          </p:cNvCxnSpPr>
          <p:nvPr/>
        </p:nvCxnSpPr>
        <p:spPr>
          <a:xfrm rot="16200000" flipV="1">
            <a:off x="1873951" y="2241189"/>
            <a:ext cx="2888160" cy="12684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8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Setter Injection 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7424" y="1117167"/>
            <a:ext cx="10786820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setSpeaker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Speaker speaker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this.speaker</a:t>
            </a:r>
            <a:r>
              <a:rPr lang="en-US" altLang="ko-KR" sz="2000" dirty="0"/>
              <a:t> = speaker;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setPrice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price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 err="1"/>
              <a:t>this.price</a:t>
            </a:r>
            <a:r>
              <a:rPr lang="en-US" altLang="ko-KR" sz="2000" dirty="0"/>
              <a:t> = price;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7424" y="3658778"/>
            <a:ext cx="107868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&lt;bean id="</a:t>
            </a:r>
            <a:r>
              <a:rPr lang="en-US" altLang="ko-KR" sz="2000" dirty="0" err="1">
                <a:latin typeface="+mj-lt"/>
              </a:rPr>
              <a:t>tv</a:t>
            </a:r>
            <a:r>
              <a:rPr lang="en-US" altLang="ko-KR" sz="2000" dirty="0">
                <a:latin typeface="+mj-lt"/>
              </a:rPr>
              <a:t>" class="</a:t>
            </a:r>
            <a:r>
              <a:rPr lang="en-US" altLang="ko-KR" sz="2000" dirty="0" err="1">
                <a:latin typeface="+mj-lt"/>
              </a:rPr>
              <a:t>polymorphism.SamsungTV</a:t>
            </a:r>
            <a:r>
              <a:rPr lang="en-US" altLang="ko-KR" sz="2000" dirty="0">
                <a:latin typeface="+mj-lt"/>
              </a:rPr>
              <a:t>"&gt;</a:t>
            </a:r>
          </a:p>
          <a:p>
            <a:r>
              <a:rPr lang="en-US" altLang="ko-KR" sz="2000" dirty="0">
                <a:latin typeface="+mj-lt"/>
              </a:rPr>
              <a:t>        &lt;property name=</a:t>
            </a:r>
            <a:r>
              <a:rPr lang="en-US" altLang="ko-KR" sz="2000" dirty="0"/>
              <a:t>"speaker"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sony</a:t>
            </a:r>
            <a:r>
              <a:rPr lang="en-US" altLang="ko-KR" sz="2000" dirty="0">
                <a:latin typeface="+mj-lt"/>
              </a:rPr>
              <a:t>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        &lt;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 name=</a:t>
            </a:r>
            <a:r>
              <a:rPr lang="en-US" altLang="ko-KR" sz="2000" dirty="0"/>
              <a:t>"price" </a:t>
            </a:r>
            <a:r>
              <a:rPr lang="en-US" altLang="ko-KR" sz="2000" dirty="0">
                <a:solidFill>
                  <a:srgbClr val="FF0000"/>
                </a:solidFill>
                <a:latin typeface="+mj-lt"/>
              </a:rPr>
              <a:t>value</a:t>
            </a:r>
            <a:r>
              <a:rPr lang="en-US" altLang="ko-KR" sz="2000" dirty="0">
                <a:latin typeface="+mj-lt"/>
              </a:rPr>
              <a:t>=“1500000"&gt;&lt;/</a:t>
            </a:r>
            <a:r>
              <a:rPr lang="en-US" altLang="ko-KR" sz="2000" dirty="0"/>
              <a:t>property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>
                <a:latin typeface="+mj-lt"/>
              </a:rPr>
              <a:t>&lt;/bean&gt;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10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Framework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어플리케이션의</a:t>
            </a:r>
            <a:r>
              <a:rPr lang="en-US" altLang="ko-KR" dirty="0"/>
              <a:t>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아키텍처에 해당하는 골격 코드를 제공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</a:t>
            </a:r>
            <a:r>
              <a:rPr lang="ko-KR" altLang="en-US" dirty="0"/>
              <a:t>은 완제품이라면 </a:t>
            </a:r>
            <a:r>
              <a:rPr lang="en-US" altLang="ko-KR" dirty="0"/>
              <a:t>Framework</a:t>
            </a:r>
            <a:r>
              <a:rPr lang="ko-KR" altLang="en-US" dirty="0"/>
              <a:t>는 반제품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Framework 사전적 의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66" y="931037"/>
            <a:ext cx="10578949" cy="19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8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Constructor Injection vs. Setter Injection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생성자 </a:t>
            </a:r>
            <a:r>
              <a:rPr lang="ko-KR" altLang="en-US" dirty="0" err="1"/>
              <a:t>인젝션은</a:t>
            </a:r>
            <a:r>
              <a:rPr lang="en-US" altLang="ko-KR" dirty="0"/>
              <a:t> </a:t>
            </a:r>
            <a:r>
              <a:rPr lang="ko-KR" altLang="en-US" dirty="0"/>
              <a:t>생성자 메소드를 여러 개 </a:t>
            </a:r>
            <a:r>
              <a:rPr lang="en-US" altLang="ko-KR" dirty="0"/>
              <a:t>Overloading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일반적으로 생성자 </a:t>
            </a:r>
            <a:r>
              <a:rPr lang="ko-KR" altLang="en-US" dirty="0" err="1"/>
              <a:t>인젝션</a:t>
            </a:r>
            <a:r>
              <a:rPr lang="ko-KR" altLang="en-US" dirty="0"/>
              <a:t> 보다 세터 </a:t>
            </a:r>
            <a:r>
              <a:rPr lang="ko-KR" altLang="en-US" dirty="0" err="1"/>
              <a:t>인젝션을</a:t>
            </a:r>
            <a:r>
              <a:rPr lang="ko-KR" altLang="en-US" dirty="0"/>
              <a:t> 선호한다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026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 </a:t>
            </a:r>
            <a:r>
              <a:rPr lang="ko-KR" altLang="en-US" dirty="0"/>
              <a:t>네임스페이스 사용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4778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&lt;beans </a:t>
            </a:r>
            <a:r>
              <a:rPr lang="en-US" altLang="ko-KR" sz="2000" dirty="0" err="1"/>
              <a:t>xmlns</a:t>
            </a:r>
            <a:r>
              <a:rPr lang="en-US" altLang="ko-KR" sz="2000" dirty="0"/>
              <a:t>="http://www.springframework.org/schema/beans"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xmlns:xsi</a:t>
            </a:r>
            <a:r>
              <a:rPr lang="en-US" altLang="ko-KR" sz="2000" dirty="0"/>
              <a:t>="http://www.w3.org/2001/XMLSchema-instance"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xmlns:p</a:t>
            </a:r>
            <a:r>
              <a:rPr lang="en-US" altLang="ko-KR" sz="2000" dirty="0">
                <a:solidFill>
                  <a:srgbClr val="FF0000"/>
                </a:solidFill>
              </a:rPr>
              <a:t>="http://www.springframework.org/schema/p"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xsi:schemaLocation</a:t>
            </a:r>
            <a:r>
              <a:rPr lang="en-US" altLang="ko-KR" sz="2000" dirty="0"/>
              <a:t>="http://www.springframework.org/schema/beans </a:t>
            </a:r>
          </a:p>
          <a:p>
            <a:r>
              <a:rPr lang="en-US" altLang="ko-KR" sz="2000" dirty="0"/>
              <a:t>		http://www.springframework.org/schema/beans/spring-beans.xsd"&gt;  </a:t>
            </a:r>
          </a:p>
          <a:p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    &lt;bean id=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sony</a:t>
            </a:r>
            <a:r>
              <a:rPr lang="en-US" altLang="ko-KR" sz="2000" dirty="0">
                <a:solidFill>
                  <a:srgbClr val="FF0000"/>
                </a:solidFill>
              </a:rPr>
              <a:t>" </a:t>
            </a:r>
            <a:r>
              <a:rPr lang="en-US" altLang="ko-KR" sz="2000" dirty="0"/>
              <a:t>class="</a:t>
            </a:r>
            <a:r>
              <a:rPr lang="en-US" altLang="ko-KR" sz="2000" dirty="0" err="1"/>
              <a:t>polymorphism.SonySpeaker</a:t>
            </a:r>
            <a:r>
              <a:rPr lang="en-US" altLang="ko-KR" sz="2000" dirty="0"/>
              <a:t>"/&gt;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&lt;bean id="lg" class="</a:t>
            </a:r>
            <a:r>
              <a:rPr lang="en-US" altLang="ko-KR" sz="2000" dirty="0" err="1"/>
              <a:t>polymorphism.SamsungTV</a:t>
            </a:r>
            <a:r>
              <a:rPr lang="en-US" altLang="ko-KR" sz="2000" dirty="0"/>
              <a:t>" </a:t>
            </a:r>
            <a:r>
              <a:rPr lang="en-US" altLang="ko-KR" sz="2000" dirty="0">
                <a:solidFill>
                  <a:srgbClr val="FF0000"/>
                </a:solidFill>
              </a:rPr>
              <a:t>p:speaker-ref="sony“ p:price=“1100000"</a:t>
            </a:r>
            <a:r>
              <a:rPr lang="en-US" altLang="ko-KR" sz="2000" dirty="0"/>
              <a:t>/&gt;    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455" y="3821668"/>
            <a:ext cx="2465185" cy="431733"/>
          </a:xfrm>
          <a:prstGeom prst="wedgeRoundRectCallout">
            <a:avLst>
              <a:gd name="adj1" fmla="val 936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setSpeaker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" name="모서리가 둥근 사각형 설명선 7">
            <a:extLst>
              <a:ext uri="{FF2B5EF4-FFF2-40B4-BE49-F238E27FC236}">
                <a16:creationId xmlns:a16="http://schemas.microsoft.com/office/drawing/2014/main" id="{C68E5D9F-057C-1267-ABCB-81F60761CF23}"/>
              </a:ext>
            </a:extLst>
          </p:cNvPr>
          <p:cNvSpPr/>
          <p:nvPr/>
        </p:nvSpPr>
        <p:spPr>
          <a:xfrm>
            <a:off x="8343800" y="3821667"/>
            <a:ext cx="2465185" cy="431733"/>
          </a:xfrm>
          <a:prstGeom prst="wedgeRoundRectCallout">
            <a:avLst>
              <a:gd name="adj1" fmla="val -9594"/>
              <a:gd name="adj2" fmla="val -1038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setPrice</a:t>
            </a:r>
            <a:r>
              <a:rPr lang="en-US" altLang="ko-KR" sz="2000" dirty="0">
                <a:solidFill>
                  <a:schemeClr val="tx1"/>
                </a:solidFill>
              </a:rPr>
              <a:t>() </a:t>
            </a:r>
            <a:r>
              <a:rPr lang="ko-KR" altLang="en-US" sz="2000" dirty="0">
                <a:solidFill>
                  <a:schemeClr val="tx1"/>
                </a:solidFill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0019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Collection Injection</a:t>
            </a:r>
          </a:p>
        </p:txBody>
      </p:sp>
    </p:spTree>
    <p:extLst>
      <p:ext uri="{BB962C8B-B14F-4D97-AF65-F5344CB8AC3E}">
        <p14:creationId xmlns:p14="http://schemas.microsoft.com/office/powerpoint/2010/main" val="280184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컬렉션 주입</a:t>
            </a:r>
            <a:r>
              <a:rPr lang="en-US" altLang="ko-KR" dirty="0"/>
              <a:t>(Collection Injection)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06107"/>
              </p:ext>
            </p:extLst>
          </p:nvPr>
        </p:nvGraphicFramePr>
        <p:xfrm>
          <a:off x="490846" y="1432463"/>
          <a:ext cx="11210308" cy="32792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69476">
                  <a:extLst>
                    <a:ext uri="{9D8B030D-6E8A-4147-A177-3AD203B41FA5}">
                      <a16:colId xmlns:a16="http://schemas.microsoft.com/office/drawing/2014/main" val="1305007077"/>
                    </a:ext>
                  </a:extLst>
                </a:gridCol>
                <a:gridCol w="7540832">
                  <a:extLst>
                    <a:ext uri="{9D8B030D-6E8A-4147-A177-3AD203B41FA5}">
                      <a16:colId xmlns:a16="http://schemas.microsoft.com/office/drawing/2014/main" val="4080758451"/>
                    </a:ext>
                  </a:extLst>
                </a:gridCol>
              </a:tblGrid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  <a:latin typeface="+mn-lt"/>
                        </a:rPr>
                        <a:t>컬렉션 유형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  <a:latin typeface="+mn-lt"/>
                        </a:rPr>
                        <a:t>엘리먼트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222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java.util.List, </a:t>
                      </a:r>
                      <a:r>
                        <a:rPr lang="ko-KR" sz="2000" kern="100">
                          <a:effectLst/>
                          <a:latin typeface="+mn-lt"/>
                        </a:rPr>
                        <a:t>배열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&lt;list&gt;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3727166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java.util.Set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&lt;set&gt;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523099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lt"/>
                        </a:rPr>
                        <a:t>java.util.Map</a:t>
                      </a:r>
                      <a:endParaRPr lang="ko-KR" sz="20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&lt;map&gt;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2336047"/>
                  </a:ext>
                </a:extLst>
              </a:tr>
              <a:tr h="65585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+mn-lt"/>
                        </a:rPr>
                        <a:t>java.util.Properties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lt"/>
                        </a:rPr>
                        <a:t>&lt;props&gt;</a:t>
                      </a:r>
                      <a:endParaRPr lang="ko-KR" sz="20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21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78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java.util.List</a:t>
            </a:r>
            <a:r>
              <a:rPr lang="en-US" altLang="ko-KR" dirty="0"/>
              <a:t> OR </a:t>
            </a:r>
            <a:r>
              <a:rPr lang="ko-KR" altLang="en-US" dirty="0"/>
              <a:t>배열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List&lt;String&gt;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List&lt;String&gt; 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/>
              <a:t>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this.addressList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class=“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  <a:endParaRPr lang="ko-KR" altLang="ko-KR" sz="2000" dirty="0"/>
          </a:p>
          <a:p>
            <a:r>
              <a:rPr lang="en-US" altLang="ko-KR" sz="2000" dirty="0"/>
              <a:t>                &lt;list&gt; </a:t>
            </a:r>
            <a:endParaRPr lang="ko-KR" altLang="ko-KR" sz="2000" dirty="0"/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&lt;value&gt;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&lt;/list&gt;</a:t>
            </a:r>
            <a:endParaRPr lang="ko-KR" altLang="ko-KR" sz="2000" dirty="0"/>
          </a:p>
          <a:p>
            <a:r>
              <a:rPr lang="en-US" altLang="ko-KR" sz="2000" dirty="0"/>
              <a:t>        &lt;/property&gt;</a:t>
            </a:r>
            <a:endParaRPr lang="ko-KR" altLang="ko-KR" sz="2000" dirty="0"/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66062" y="2738782"/>
            <a:ext cx="2038070" cy="40916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java.util.Map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Map&lt;String, Controller&gt;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Map&lt;String, String&gt;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4" y="3113669"/>
            <a:ext cx="11880273" cy="31700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polymorphism.CollectionBean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en-US" altLang="ko-KR" sz="2000" dirty="0"/>
              <a:t>                &lt;map&gt;</a:t>
            </a:r>
          </a:p>
          <a:p>
            <a:r>
              <a:rPr lang="en-US" altLang="ko-KR" sz="2000" dirty="0"/>
              <a:t>                        &lt;entry&gt;</a:t>
            </a:r>
          </a:p>
          <a:p>
            <a:r>
              <a:rPr lang="en-US" altLang="ko-KR" sz="2000" dirty="0"/>
              <a:t>                                &lt;key&gt;&lt;value&gt;</a:t>
            </a:r>
            <a:r>
              <a:rPr lang="ko-KR" altLang="en-US" sz="2000" dirty="0"/>
              <a:t>둘리</a:t>
            </a:r>
            <a:r>
              <a:rPr lang="en-US" altLang="ko-KR" sz="2000" dirty="0"/>
              <a:t>&lt;/value&gt;&lt;/key&gt;</a:t>
            </a:r>
          </a:p>
          <a:p>
            <a:r>
              <a:rPr lang="en-US" altLang="ko-KR" sz="2000" dirty="0"/>
              <a:t>                                &lt;value&gt;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&lt;/value&gt;</a:t>
            </a:r>
          </a:p>
          <a:p>
            <a:r>
              <a:rPr lang="en-US" altLang="ko-KR" sz="2000" dirty="0"/>
              <a:t>                        &lt;/entry&gt;</a:t>
            </a:r>
          </a:p>
          <a:p>
            <a:r>
              <a:rPr lang="en-US" altLang="ko-KR" sz="2000" dirty="0"/>
              <a:t>                &lt;/map&gt;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/>
          <p:nvPr/>
        </p:nvCxnSpPr>
        <p:spPr>
          <a:xfrm rot="16200000" flipV="1">
            <a:off x="2825748" y="2531199"/>
            <a:ext cx="1580585" cy="486882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0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 err="1"/>
              <a:t>java.util.Properties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5" y="724396"/>
            <a:ext cx="11880273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 {</a:t>
            </a:r>
            <a:endParaRPr lang="ko-KR" altLang="ko-KR" sz="2000" dirty="0"/>
          </a:p>
          <a:p>
            <a:r>
              <a:rPr lang="en-US" altLang="ko-KR" sz="2000" dirty="0"/>
              <a:t>        private Properties </a:t>
            </a:r>
            <a:r>
              <a:rPr lang="en-US" altLang="ko-KR" sz="2000" dirty="0" err="1"/>
              <a:t>addressList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setAddressList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Properties mappings</a:t>
            </a:r>
            <a:r>
              <a:rPr lang="en-US" altLang="ko-KR" sz="2000" dirty="0"/>
              <a:t>){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this.mappings</a:t>
            </a:r>
            <a:r>
              <a:rPr lang="en-US" altLang="ko-KR" sz="2000" dirty="0"/>
              <a:t> = mappings;</a:t>
            </a:r>
          </a:p>
          <a:p>
            <a:r>
              <a:rPr lang="en-US" altLang="ko-KR" sz="2000" dirty="0"/>
              <a:t>    }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3544186"/>
            <a:ext cx="11880273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&lt;bean id="</a:t>
            </a:r>
            <a:r>
              <a:rPr lang="en-US" altLang="ko-KR" sz="2000" dirty="0" err="1"/>
              <a:t>collectionBean</a:t>
            </a:r>
            <a:r>
              <a:rPr lang="en-US" altLang="ko-KR" sz="2000" dirty="0"/>
              <a:t>" class="</a:t>
            </a:r>
            <a:r>
              <a:rPr lang="en-US" altLang="ko-KR" sz="2000" dirty="0" err="1"/>
              <a:t>com.springbook.ioc.injection.CollectionBean</a:t>
            </a:r>
            <a:r>
              <a:rPr lang="en-US" altLang="ko-KR" sz="2000" dirty="0"/>
              <a:t>"&gt;</a:t>
            </a:r>
            <a:endParaRPr lang="ko-KR" altLang="ko-KR" sz="2000" dirty="0"/>
          </a:p>
          <a:p>
            <a:r>
              <a:rPr lang="en-US" altLang="ko-KR" sz="2000" dirty="0"/>
              <a:t>        &lt;property name=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 err="1">
                <a:solidFill>
                  <a:srgbClr val="FF0000"/>
                </a:solidFill>
              </a:rPr>
              <a:t>addressList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en-US" altLang="ko-KR" sz="2000" dirty="0"/>
              <a:t>&gt;   </a:t>
            </a:r>
          </a:p>
          <a:p>
            <a:r>
              <a:rPr lang="ko-KR" altLang="en-US" sz="2000" dirty="0"/>
              <a:t>                 </a:t>
            </a:r>
            <a:r>
              <a:rPr lang="en-US" altLang="ko-KR" sz="2000" dirty="0"/>
              <a:t>&lt;props&gt; 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/>
              <a:t>둘리</a:t>
            </a:r>
            <a:r>
              <a:rPr lang="en-US" altLang="ko-KR" sz="2000" dirty="0"/>
              <a:t>"&gt;</a:t>
            </a:r>
            <a:r>
              <a:rPr lang="ko-KR" altLang="en-US" sz="2000" dirty="0"/>
              <a:t>쌍문동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        &lt;prop key="</a:t>
            </a:r>
            <a:r>
              <a:rPr lang="ko-KR" altLang="en-US" sz="2000" dirty="0" err="1"/>
              <a:t>도우너</a:t>
            </a:r>
            <a:r>
              <a:rPr lang="en-US" altLang="ko-KR" sz="2000" dirty="0"/>
              <a:t>"&gt;</a:t>
            </a:r>
            <a:r>
              <a:rPr lang="ko-KR" altLang="en-US" sz="2000" dirty="0"/>
              <a:t>도봉동</a:t>
            </a:r>
            <a:r>
              <a:rPr lang="en-US" altLang="ko-KR" sz="2000" dirty="0"/>
              <a:t>&lt;/prop&gt;</a:t>
            </a:r>
          </a:p>
          <a:p>
            <a:r>
              <a:rPr lang="en-US" altLang="ko-KR" sz="2000" dirty="0"/>
              <a:t>                 &lt;/props&gt;        </a:t>
            </a:r>
          </a:p>
          <a:p>
            <a:r>
              <a:rPr lang="en-US" altLang="ko-KR" sz="2000" dirty="0"/>
              <a:t>        &lt;/property&gt;</a:t>
            </a:r>
          </a:p>
          <a:p>
            <a:r>
              <a:rPr lang="en-US" altLang="ko-KR" sz="2000" dirty="0"/>
              <a:t>&lt;/bean&gt;</a:t>
            </a:r>
            <a:endParaRPr lang="ko-KR" altLang="en-US" sz="2000" dirty="0"/>
          </a:p>
        </p:txBody>
      </p:sp>
      <p:cxnSp>
        <p:nvCxnSpPr>
          <p:cNvPr id="5" name="구부러진 연결선 4"/>
          <p:cNvCxnSpPr>
            <a:cxnSpLocks/>
          </p:cNvCxnSpPr>
          <p:nvPr/>
        </p:nvCxnSpPr>
        <p:spPr>
          <a:xfrm rot="16200000" flipV="1">
            <a:off x="2524364" y="2667397"/>
            <a:ext cx="2058259" cy="604586"/>
          </a:xfrm>
          <a:prstGeom prst="curvedConnector3">
            <a:avLst/>
          </a:prstGeom>
          <a:ln w="25400">
            <a:solidFill>
              <a:srgbClr val="FF0000"/>
            </a:solidFill>
            <a:headEnd type="none"/>
            <a:tailEnd type="arrow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33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Annotation </a:t>
            </a:r>
            <a:r>
              <a:rPr lang="ko-KR" altLang="en-US" sz="8800" dirty="0"/>
              <a:t>기반 설정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22016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Component-Scan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6646"/>
            <a:ext cx="1188027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altLang="ko-KR" sz="2000" dirty="0"/>
              <a:t>&lt;beans xmlns="http://www.springframework.org/schema/beans"</a:t>
            </a:r>
          </a:p>
          <a:p>
            <a:r>
              <a:rPr lang="fr-FR" altLang="ko-KR" sz="2000" dirty="0"/>
              <a:t>    xmlns:xsi="http://www.w3.org/2001/XMLSchema-instance"</a:t>
            </a:r>
          </a:p>
          <a:p>
            <a:r>
              <a:rPr lang="fr-FR" altLang="ko-KR" sz="2000" dirty="0"/>
              <a:t>    xmlns:p="http://www.springframework.org/schema/p"</a:t>
            </a:r>
          </a:p>
          <a:p>
            <a:r>
              <a:rPr lang="fr-FR" altLang="ko-KR" sz="2000" dirty="0"/>
              <a:t>    </a:t>
            </a:r>
            <a:r>
              <a:rPr lang="fr-FR" altLang="ko-KR" sz="2000" b="1" dirty="0">
                <a:solidFill>
                  <a:srgbClr val="7030A0"/>
                </a:solidFill>
              </a:rPr>
              <a:t>xmlns:context="http://www.springframework.org/schema/context"</a:t>
            </a:r>
          </a:p>
          <a:p>
            <a:r>
              <a:rPr lang="fr-FR" altLang="ko-KR" sz="2000" dirty="0"/>
              <a:t>    xsi:schemaLocation="http://www.springframework.org/schema/beans </a:t>
            </a:r>
          </a:p>
          <a:p>
            <a:r>
              <a:rPr lang="fr-FR" altLang="ko-KR" sz="2000" dirty="0"/>
              <a:t>            http://www.springframework.org/schema/beans/spring-beans.xsd</a:t>
            </a:r>
          </a:p>
          <a:p>
            <a:r>
              <a:rPr lang="fr-FR" altLang="ko-KR" sz="2000" dirty="0"/>
              <a:t>       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 </a:t>
            </a:r>
          </a:p>
          <a:p>
            <a:r>
              <a:rPr lang="fr-FR" altLang="ko-KR" sz="2000" dirty="0"/>
              <a:t>     </a:t>
            </a:r>
            <a:r>
              <a:rPr lang="fr-FR" altLang="ko-KR" sz="2000" b="1" dirty="0">
                <a:solidFill>
                  <a:srgbClr val="7030A0"/>
                </a:solidFill>
              </a:rPr>
              <a:t>http://www.springframework.org/schema/context/spring-context-4.2.xsd</a:t>
            </a:r>
            <a:r>
              <a:rPr lang="fr-FR" altLang="ko-KR" sz="2000" dirty="0"/>
              <a:t>"&gt;</a:t>
            </a:r>
          </a:p>
          <a:p>
            <a:endParaRPr lang="fr-FR" altLang="ko-KR" sz="2000" dirty="0"/>
          </a:p>
          <a:p>
            <a:r>
              <a:rPr lang="fr-FR" altLang="ko-KR" sz="2000" dirty="0"/>
              <a:t>        &lt;</a:t>
            </a:r>
            <a:r>
              <a:rPr lang="fr-FR" altLang="ko-KR" sz="2000" b="1" dirty="0">
                <a:solidFill>
                  <a:srgbClr val="7030A0"/>
                </a:solidFill>
              </a:rPr>
              <a:t>context:component-scan</a:t>
            </a:r>
            <a:r>
              <a:rPr lang="fr-FR" altLang="ko-KR" sz="2000" dirty="0"/>
              <a:t> base-package=</a:t>
            </a:r>
            <a:r>
              <a:rPr lang="fr-FR" altLang="ko-KR" sz="2000" dirty="0">
                <a:solidFill>
                  <a:srgbClr val="FF0000"/>
                </a:solidFill>
              </a:rPr>
              <a:t>"com.</a:t>
            </a:r>
            <a:r>
              <a:rPr lang="en-US" altLang="ko-KR" sz="2000" dirty="0">
                <a:solidFill>
                  <a:srgbClr val="FF0000"/>
                </a:solidFill>
              </a:rPr>
              <a:t>example.</a:t>
            </a:r>
            <a:r>
              <a:rPr lang="fr-FR" altLang="ko-KR" sz="2000" dirty="0">
                <a:solidFill>
                  <a:srgbClr val="FF0000"/>
                </a:solidFill>
              </a:rPr>
              <a:t>biz"</a:t>
            </a:r>
            <a:r>
              <a:rPr lang="fr-FR" altLang="ko-KR" sz="2000" dirty="0"/>
              <a:t>/&gt;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&lt;/beans&gt;</a:t>
            </a:r>
            <a:endParaRPr lang="ko-KR" altLang="en-US" sz="2000" dirty="0"/>
          </a:p>
        </p:txBody>
      </p:sp>
      <p:sp>
        <p:nvSpPr>
          <p:cNvPr id="5" name="설명선: 선 4">
            <a:extLst>
              <a:ext uri="{FF2B5EF4-FFF2-40B4-BE49-F238E27FC236}">
                <a16:creationId xmlns:a16="http://schemas.microsoft.com/office/drawing/2014/main" id="{AF9C3BA0-EB0A-4021-13E2-026AA6125DA2}"/>
              </a:ext>
            </a:extLst>
          </p:cNvPr>
          <p:cNvSpPr/>
          <p:nvPr/>
        </p:nvSpPr>
        <p:spPr>
          <a:xfrm>
            <a:off x="4487594" y="4851061"/>
            <a:ext cx="6614160" cy="660400"/>
          </a:xfrm>
          <a:prstGeom prst="borderCallout1">
            <a:avLst>
              <a:gd name="adj1" fmla="val 1057"/>
              <a:gd name="adj2" fmla="val 15575"/>
              <a:gd name="adj3" fmla="val -143122"/>
              <a:gd name="adj4" fmla="val 27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rgbClr val="FF0000"/>
                </a:solidFill>
              </a:rPr>
              <a:t>com.example.biz</a:t>
            </a:r>
            <a:r>
              <a:rPr lang="en-US" altLang="ko-KR" sz="1800">
                <a:solidFill>
                  <a:schemeClr val="tx1"/>
                </a:solidFill>
              </a:rPr>
              <a:t> </a:t>
            </a:r>
            <a:r>
              <a:rPr lang="ko-KR" altLang="en-US" sz="1800">
                <a:solidFill>
                  <a:schemeClr val="tx1"/>
                </a:solidFill>
              </a:rPr>
              <a:t>패키지로 시작하는 모든 클래스를 스캔한다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6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046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구조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652" y="1062550"/>
            <a:ext cx="8727266" cy="527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6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@Component </a:t>
            </a:r>
            <a:r>
              <a:rPr lang="ko-KR" altLang="en-US" dirty="0"/>
              <a:t>설정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305" y="986005"/>
            <a:ext cx="11880273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&lt;bean id="tv" class="</a:t>
            </a:r>
            <a:r>
              <a:rPr lang="en-US" altLang="ko-KR" sz="2000" dirty="0" err="1"/>
              <a:t>polymorphism.LgTV</a:t>
            </a:r>
            <a:r>
              <a:rPr lang="en-US" altLang="ko-KR" sz="2000" dirty="0"/>
              <a:t>"&gt;&lt;/bean&gt;</a:t>
            </a:r>
          </a:p>
          <a:p>
            <a:endParaRPr lang="ko-KR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1305" y="2597772"/>
            <a:ext cx="1188027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@Component("tv")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</a:t>
            </a:r>
            <a:r>
              <a:rPr lang="fr-FR" altLang="ko-KR" sz="2000" dirty="0"/>
              <a:t>{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59040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Dependency Injection </a:t>
            </a:r>
            <a:r>
              <a:rPr lang="ko-KR" altLang="en-US" dirty="0"/>
              <a:t>설정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32706"/>
              </p:ext>
            </p:extLst>
          </p:nvPr>
        </p:nvGraphicFramePr>
        <p:xfrm>
          <a:off x="161305" y="927415"/>
          <a:ext cx="11880273" cy="389597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6688">
                  <a:extLst>
                    <a:ext uri="{9D8B030D-6E8A-4147-A177-3AD203B41FA5}">
                      <a16:colId xmlns:a16="http://schemas.microsoft.com/office/drawing/2014/main" val="3520688157"/>
                    </a:ext>
                  </a:extLst>
                </a:gridCol>
                <a:gridCol w="9603585">
                  <a:extLst>
                    <a:ext uri="{9D8B030D-6E8A-4147-A177-3AD203B41FA5}">
                      <a16:colId xmlns:a16="http://schemas.microsoft.com/office/drawing/2014/main" val="4269052069"/>
                    </a:ext>
                  </a:extLst>
                </a:gridCol>
              </a:tblGrid>
              <a:tr h="5565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9222667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endParaRPr lang="en-US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(Type Injection)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주로 변수 위에 설정하여 해당 타입의 객체를 찾아서 할당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org.springframework.beans.factory.annotation.Autowired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892530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@Inject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Autowired</a:t>
                      </a:r>
                      <a:r>
                        <a:rPr lang="ko-KR" sz="2000" kern="100" dirty="0">
                          <a:effectLst/>
                        </a:rPr>
                        <a:t>와 동일한 기능을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 err="1">
                          <a:effectLst/>
                        </a:rPr>
                        <a:t>javax.inject.Inject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838542"/>
                  </a:ext>
                </a:extLst>
              </a:tr>
              <a:tr h="1113135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@Resource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@Autowired</a:t>
                      </a:r>
                      <a:r>
                        <a:rPr lang="ko-KR" altLang="ko-KR" sz="2000" kern="100" dirty="0">
                          <a:effectLst/>
                        </a:rPr>
                        <a:t>와 동일한 기능을 제공</a:t>
                      </a:r>
                      <a:r>
                        <a:rPr lang="en-US" altLang="ko-KR" sz="2000" kern="100" dirty="0">
                          <a:effectLst/>
                        </a:rPr>
                        <a:t>(</a:t>
                      </a:r>
                      <a:r>
                        <a:rPr lang="ko-KR" altLang="en-US" sz="2000" kern="100" dirty="0">
                          <a:effectLst/>
                        </a:rPr>
                        <a:t>전자정부 표준 프레임워크에서 사용</a:t>
                      </a:r>
                      <a:r>
                        <a:rPr lang="en-US" altLang="ko-KR" sz="2000" kern="100" dirty="0">
                          <a:effectLst/>
                        </a:rPr>
                        <a:t>)</a:t>
                      </a:r>
                      <a:endParaRPr lang="ko-KR" altLang="ko-KR" sz="2000" kern="100" dirty="0">
                        <a:effectLst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2000" kern="100" dirty="0" err="1">
                          <a:effectLst/>
                        </a:rPr>
                        <a:t>javax.annotation.Resource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23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1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Autowired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304" y="843148"/>
            <a:ext cx="11880273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  <a:endParaRPr lang="ko-KR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ko-KR" altLang="ko-KR" sz="2000" dirty="0"/>
          </a:p>
          <a:p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lang="en-US" altLang="ko-KR" sz="2000" dirty="0" err="1">
                <a:solidFill>
                  <a:srgbClr val="FF0000"/>
                </a:solidFill>
              </a:rPr>
              <a:t>Autowired</a:t>
            </a:r>
            <a:endParaRPr lang="ko-KR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  <a:endParaRPr lang="ko-KR" altLang="ko-KR" sz="2000" dirty="0"/>
          </a:p>
          <a:p>
            <a:r>
              <a:rPr lang="en-US" altLang="ko-KR" sz="2000" dirty="0"/>
              <a:t>    </a:t>
            </a:r>
            <a:endParaRPr lang="ko-KR" altLang="ko-KR" sz="2000" dirty="0"/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ar-SA" altLang="ko-KR" sz="2000" dirty="0"/>
              <a:t>객체 생성</a:t>
            </a:r>
            <a:r>
              <a:rPr lang="en-US" altLang="ko-KR" sz="2000" dirty="0"/>
              <a:t>");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volumeUp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speaker.volumeUp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        public void </a:t>
            </a:r>
            <a:r>
              <a:rPr lang="en-US" altLang="ko-KR" sz="2000" dirty="0" err="1"/>
              <a:t>volumeDown</a:t>
            </a:r>
            <a:r>
              <a:rPr lang="en-US" altLang="ko-KR" sz="2000" dirty="0"/>
              <a:t>() {</a:t>
            </a:r>
            <a:endParaRPr lang="ko-KR" altLang="ko-KR" sz="2000" dirty="0"/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speaker.volumeDown</a:t>
            </a:r>
            <a:r>
              <a:rPr lang="en-US" altLang="ko-KR" sz="2000" dirty="0"/>
              <a:t>();</a:t>
            </a:r>
            <a:endParaRPr lang="ko-KR" altLang="ko-KR" sz="2000" dirty="0"/>
          </a:p>
          <a:p>
            <a:r>
              <a:rPr lang="en-US" altLang="ko-KR" sz="2000" dirty="0"/>
              <a:t>        }</a:t>
            </a:r>
            <a:endParaRPr lang="ko-KR" altLang="ko-KR" sz="2000" dirty="0"/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85097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@Resource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@Resource</a:t>
            </a:r>
            <a:r>
              <a:rPr lang="ko-KR" altLang="en-US" dirty="0"/>
              <a:t>는 객체의 이름을 이용하여 의존성 주입을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04" y="1674416"/>
            <a:ext cx="1186939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@Component("</a:t>
            </a:r>
            <a:r>
              <a:rPr lang="en-US" altLang="ko-KR" sz="2000" dirty="0" err="1"/>
              <a:t>tv</a:t>
            </a:r>
            <a:r>
              <a:rPr lang="en-US" altLang="ko-KR" sz="2000" dirty="0"/>
              <a:t>")</a:t>
            </a:r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implements TV {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        @Resource(name="apple")</a:t>
            </a:r>
          </a:p>
          <a:p>
            <a:r>
              <a:rPr lang="en-US" altLang="ko-KR" sz="2000" dirty="0"/>
              <a:t>        private Speaker </a:t>
            </a:r>
            <a:r>
              <a:rPr lang="en-US" altLang="ko-KR" sz="2000" dirty="0" err="1"/>
              <a:t>speaker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    </a:t>
            </a:r>
          </a:p>
          <a:p>
            <a:r>
              <a:rPr lang="en-US" altLang="ko-KR" sz="2000" dirty="0"/>
              <a:t>        public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() {</a:t>
            </a: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/>
              <a:t>System.out.println</a:t>
            </a:r>
            <a:r>
              <a:rPr lang="en-US" altLang="ko-KR" sz="2000" dirty="0"/>
              <a:t>("===&gt; </a:t>
            </a:r>
            <a:r>
              <a:rPr lang="en-US" altLang="ko-KR" sz="2000" dirty="0" err="1"/>
              <a:t>LgTV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생성됨</a:t>
            </a:r>
            <a:r>
              <a:rPr lang="en-US" altLang="ko-KR" sz="2000" dirty="0"/>
              <a:t>");</a:t>
            </a:r>
          </a:p>
          <a:p>
            <a:r>
              <a:rPr lang="en-US" altLang="ko-KR" sz="2000" dirty="0"/>
              <a:t>        }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  ~</a:t>
            </a:r>
            <a:r>
              <a:rPr lang="ko-KR" altLang="en-US" sz="2000" dirty="0"/>
              <a:t>생략</a:t>
            </a:r>
            <a:r>
              <a:rPr lang="en-US" altLang="ko-KR" sz="2000" dirty="0"/>
              <a:t>~</a:t>
            </a:r>
          </a:p>
          <a:p>
            <a:r>
              <a:rPr lang="en-US" altLang="ko-KR" sz="2000" dirty="0"/>
              <a:t>}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54115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Annotation VS. &lt;bean&gt; </a:t>
            </a:r>
            <a:r>
              <a:rPr lang="ko-KR" altLang="en-US" dirty="0"/>
              <a:t>등록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</a:t>
            </a:r>
            <a:r>
              <a:rPr lang="en-US" altLang="ko-KR" dirty="0"/>
              <a:t> </a:t>
            </a:r>
            <a:r>
              <a:rPr lang="ko-KR" altLang="en-US" dirty="0"/>
              <a:t>보수 과정에서 자주 변경되는 객체는 </a:t>
            </a:r>
            <a:r>
              <a:rPr lang="en-US" altLang="ko-KR" dirty="0"/>
              <a:t>&lt;bean&gt; </a:t>
            </a:r>
            <a:r>
              <a:rPr lang="ko-KR" altLang="en-US" dirty="0"/>
              <a:t>등록으로</a:t>
            </a:r>
            <a:r>
              <a:rPr lang="en-US" altLang="ko-KR" dirty="0"/>
              <a:t> </a:t>
            </a:r>
            <a:r>
              <a:rPr lang="ko-KR" altLang="en-US" dirty="0"/>
              <a:t>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유지 보수 과정에서 자주 변경되지 않는 객체는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의존성 주입은 </a:t>
            </a:r>
            <a:r>
              <a:rPr lang="en-US" altLang="ko-KR" dirty="0"/>
              <a:t>Annotation</a:t>
            </a:r>
            <a:r>
              <a:rPr lang="ko-KR" altLang="en-US" dirty="0"/>
              <a:t>으로 처리한다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8800" dirty="0"/>
              <a:t>설정 클래스 사용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318834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(1)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스프링 설정 클래스는 복잡한 </a:t>
            </a:r>
            <a:r>
              <a:rPr lang="en-US" altLang="ko-KR" dirty="0"/>
              <a:t>XML </a:t>
            </a:r>
            <a:r>
              <a:rPr lang="ko-KR" altLang="en-US" dirty="0"/>
              <a:t>설정을 대체한다</a:t>
            </a:r>
            <a:r>
              <a:rPr lang="en-US" altLang="ko-KR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61306" y="1663648"/>
            <a:ext cx="1186939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</a:t>
            </a:r>
            <a:r>
              <a:rPr lang="en-US" altLang="ko-KR" sz="2000" dirty="0" err="1">
                <a:effectLst/>
              </a:rPr>
              <a:t>org.springframework.context.annotation.Bean</a:t>
            </a:r>
            <a:r>
              <a:rPr lang="en-US" altLang="ko-KR" sz="2000" dirty="0">
                <a:effectLst/>
              </a:rPr>
              <a:t>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TVConfiguration</a:t>
            </a:r>
            <a:r>
              <a:rPr lang="en-US" altLang="ko-KR" sz="2000" dirty="0">
                <a:effectLst/>
              </a:rPr>
              <a:t> {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@Bean</a:t>
            </a:r>
          </a:p>
          <a:p>
            <a:r>
              <a:rPr lang="en-US" altLang="ko-KR" sz="2000" dirty="0">
                <a:effectLst/>
              </a:rPr>
              <a:t>        TV tv()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 tv = new </a:t>
            </a:r>
            <a:r>
              <a:rPr lang="en-US" altLang="ko-KR" sz="2000" dirty="0" err="1">
                <a:effectLst/>
              </a:rPr>
              <a:t>GoogleTV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tv.setSpeaker</a:t>
            </a:r>
            <a:r>
              <a:rPr lang="en-US" altLang="ko-KR" sz="2000" dirty="0">
                <a:effectLst/>
              </a:rPr>
              <a:t>(speaker());</a:t>
            </a:r>
          </a:p>
          <a:p>
            <a:r>
              <a:rPr lang="en-US" altLang="ko-KR" sz="2000" dirty="0">
                <a:effectLst/>
              </a:rPr>
              <a:t>                return tv;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        Speaker speaker() {</a:t>
            </a:r>
          </a:p>
          <a:p>
            <a:r>
              <a:rPr lang="en-US" altLang="ko-KR" sz="2000" dirty="0">
                <a:effectLst/>
              </a:rPr>
              <a:t>                return new </a:t>
            </a:r>
            <a:r>
              <a:rPr lang="en-US" altLang="ko-KR" sz="2000" dirty="0" err="1">
                <a:effectLst/>
              </a:rPr>
              <a:t>SonySpeaker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44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설정 클래스란</a:t>
            </a:r>
            <a:r>
              <a:rPr lang="en-US" altLang="ko-KR" dirty="0"/>
              <a:t>(2)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1B45D-C252-FB40-B197-F3F50E117AA1}"/>
              </a:ext>
            </a:extLst>
          </p:cNvPr>
          <p:cNvSpPr txBox="1"/>
          <p:nvPr/>
        </p:nvSpPr>
        <p:spPr>
          <a:xfrm>
            <a:off x="172188" y="1074509"/>
            <a:ext cx="11869390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effectLst/>
              </a:rPr>
              <a:t>import org.springframework.context.annotation.AnnotationConfigApplicationContext;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>
                <a:effectLst/>
              </a:rPr>
              <a:t>public class </a:t>
            </a:r>
            <a:r>
              <a:rPr lang="en-US" altLang="ko-KR" sz="2000" dirty="0" err="1">
                <a:effectLst/>
              </a:rPr>
              <a:t>TVUser</a:t>
            </a:r>
            <a:r>
              <a:rPr lang="en-US" altLang="ko-KR" sz="2000" dirty="0">
                <a:effectLst/>
              </a:rPr>
              <a:t> {</a:t>
            </a:r>
          </a:p>
          <a:p>
            <a:r>
              <a:rPr lang="en-US" altLang="ko-KR" sz="2000" dirty="0">
                <a:effectLst/>
              </a:rPr>
              <a:t>        public static void main(String[] </a:t>
            </a:r>
            <a:r>
              <a:rPr lang="en-US" altLang="ko-KR" sz="2000" dirty="0" err="1">
                <a:effectLst/>
              </a:rPr>
              <a:t>args</a:t>
            </a:r>
            <a:r>
              <a:rPr lang="en-US" altLang="ko-KR" sz="2000" dirty="0">
                <a:effectLst/>
              </a:rPr>
              <a:t>) {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 container = </a:t>
            </a:r>
          </a:p>
          <a:p>
            <a:r>
              <a:rPr lang="en-US" altLang="ko-KR" sz="2000" dirty="0">
                <a:effectLst/>
              </a:rPr>
              <a:t>                        new </a:t>
            </a:r>
            <a:r>
              <a:rPr lang="en-US" altLang="ko-KR" sz="2000" dirty="0" err="1">
                <a:effectLst/>
              </a:rPr>
              <a:t>AnnotationConfigApplicationContext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solidFill>
                  <a:srgbClr val="FF0000"/>
                </a:solidFill>
                <a:effectLst/>
              </a:rPr>
              <a:t>TVConfiguration.class</a:t>
            </a:r>
            <a:r>
              <a:rPr lang="en-US" altLang="ko-KR" sz="2000" dirty="0">
                <a:effectLst/>
              </a:rPr>
              <a:t>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>
                <a:effectLst/>
              </a:rPr>
              <a:t>TV </a:t>
            </a:r>
            <a:r>
              <a:rPr lang="en-US" altLang="ko-KR" sz="2000" dirty="0" err="1">
                <a:effectLst/>
              </a:rPr>
              <a:t>tv</a:t>
            </a:r>
            <a:r>
              <a:rPr lang="en-US" altLang="ko-KR" sz="2000" dirty="0">
                <a:effectLst/>
              </a:rPr>
              <a:t> = (TV) </a:t>
            </a:r>
            <a:r>
              <a:rPr lang="en-US" altLang="ko-KR" sz="2000" dirty="0" err="1">
                <a:effectLst/>
              </a:rPr>
              <a:t>container.getBean</a:t>
            </a:r>
            <a:r>
              <a:rPr lang="en-US" altLang="ko-KR" sz="2000" dirty="0">
                <a:effectLst/>
              </a:rPr>
              <a:t>("tv");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tv.volumeDown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tv.volumeUp</a:t>
            </a:r>
            <a:r>
              <a:rPr lang="en-US" altLang="ko-KR" sz="2000" dirty="0">
                <a:effectLst/>
              </a:rPr>
              <a:t>(); </a:t>
            </a:r>
          </a:p>
          <a:p>
            <a:r>
              <a:rPr lang="en-US" altLang="ko-KR" sz="2000" dirty="0">
                <a:effectLst/>
              </a:rPr>
              <a:t>                </a:t>
            </a:r>
            <a:r>
              <a:rPr lang="en-US" altLang="ko-KR" sz="2000" dirty="0" err="1">
                <a:effectLst/>
              </a:rPr>
              <a:t>tv.powerOff</a:t>
            </a:r>
            <a:r>
              <a:rPr lang="en-US" altLang="ko-KR" sz="2000" dirty="0">
                <a:effectLst/>
              </a:rPr>
              <a:t>();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/>
              <a:t>                </a:t>
            </a:r>
            <a:r>
              <a:rPr lang="en-US" altLang="ko-KR" sz="2000" dirty="0" err="1">
                <a:effectLst/>
              </a:rPr>
              <a:t>container.close</a:t>
            </a:r>
            <a:r>
              <a:rPr lang="en-US" altLang="ko-KR" sz="2000" dirty="0">
                <a:effectLst/>
              </a:rPr>
              <a:t>();</a:t>
            </a:r>
          </a:p>
          <a:p>
            <a:r>
              <a:rPr lang="en-US" altLang="ko-KR" sz="2000" dirty="0">
                <a:effectLst/>
              </a:rPr>
              <a:t>        }</a:t>
            </a:r>
          </a:p>
          <a:p>
            <a:r>
              <a:rPr lang="en-US" altLang="ko-KR" sz="200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328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</a:t>
            </a:r>
            <a:r>
              <a:rPr lang="ko-KR" altLang="en-US" sz="8800" dirty="0"/>
              <a:t>기반의 </a:t>
            </a:r>
            <a:endParaRPr lang="en-US" altLang="ko-KR" sz="8800" dirty="0"/>
          </a:p>
          <a:p>
            <a:pPr marL="0" indent="0" algn="ctr">
              <a:buNone/>
            </a:pPr>
            <a:r>
              <a:rPr lang="ko-KR" altLang="en-US" sz="8800" dirty="0"/>
              <a:t>비즈니스 컴포넌트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2432268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ko-KR" altLang="en-US" dirty="0"/>
              <a:t>비즈니스</a:t>
            </a:r>
            <a:r>
              <a:rPr lang="en-US" altLang="ko-KR" dirty="0"/>
              <a:t> </a:t>
            </a:r>
            <a:r>
              <a:rPr lang="ko-KR" altLang="en-US" dirty="0"/>
              <a:t>컴포넌트 구조</a:t>
            </a:r>
          </a:p>
        </p:txBody>
      </p:sp>
      <p:pic>
        <p:nvPicPr>
          <p:cNvPr id="6146" name="Picture 2" descr="BoardService 컴포넌트 클래스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87" y="620190"/>
            <a:ext cx="10372108" cy="61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1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빠른 구현 시간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관리 용이성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개발자의 역량 획일화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검증된 </a:t>
            </a:r>
            <a:r>
              <a:rPr lang="ko-KR" altLang="en-US" i="1" u="sng" dirty="0">
                <a:solidFill>
                  <a:srgbClr val="FF0000"/>
                </a:solidFill>
              </a:rPr>
              <a:t>아키텍처의 재사용</a:t>
            </a:r>
            <a:r>
              <a:rPr lang="ko-KR" altLang="en-US" dirty="0"/>
              <a:t>과 </a:t>
            </a:r>
            <a:r>
              <a:rPr lang="ko-KR" altLang="en-US" i="1" u="sng" dirty="0">
                <a:solidFill>
                  <a:srgbClr val="FF0000"/>
                </a:solidFill>
              </a:rPr>
              <a:t>일관성</a:t>
            </a:r>
            <a:r>
              <a:rPr lang="ko-KR" altLang="en-US" dirty="0"/>
              <a:t> 유지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75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 별 </a:t>
            </a:r>
            <a:r>
              <a:rPr lang="en-US" altLang="ko-KR" dirty="0"/>
              <a:t>Annotation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303" y="1480110"/>
          <a:ext cx="11880275" cy="390371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69710">
                  <a:extLst>
                    <a:ext uri="{9D8B030D-6E8A-4147-A177-3AD203B41FA5}">
                      <a16:colId xmlns:a16="http://schemas.microsoft.com/office/drawing/2014/main" val="2441016928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368464259"/>
                    </a:ext>
                  </a:extLst>
                </a:gridCol>
                <a:gridCol w="6506710">
                  <a:extLst>
                    <a:ext uri="{9D8B030D-6E8A-4147-A177-3AD203B41FA5}">
                      <a16:colId xmlns:a16="http://schemas.microsoft.com/office/drawing/2014/main" val="294220764"/>
                    </a:ext>
                  </a:extLst>
                </a:gridCol>
              </a:tblGrid>
              <a:tr h="7097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 err="1">
                          <a:effectLst/>
                        </a:rPr>
                        <a:t>어노테이션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위치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528923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@Service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XXXServiceImpl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비즈니스 로직을 처리하는</a:t>
                      </a:r>
                      <a:r>
                        <a:rPr lang="en-US" sz="2000" kern="100">
                          <a:effectLst/>
                        </a:rPr>
                        <a:t> Service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652396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@Repository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XXXDAO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데이터베이스 연동을 처리하는</a:t>
                      </a:r>
                      <a:r>
                        <a:rPr lang="en-US" sz="2000" kern="100">
                          <a:effectLst/>
                        </a:rPr>
                        <a:t> DAO </a:t>
                      </a:r>
                      <a:r>
                        <a:rPr lang="ko-KR" sz="2000" kern="100">
                          <a:effectLst/>
                        </a:rPr>
                        <a:t>클래스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28295"/>
                  </a:ext>
                </a:extLst>
              </a:tr>
              <a:tr h="106465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XXXController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사용자 요청을 제어하는</a:t>
                      </a:r>
                      <a:r>
                        <a:rPr lang="en-US" sz="2000" kern="100" dirty="0">
                          <a:effectLst/>
                        </a:rPr>
                        <a:t> Controller </a:t>
                      </a:r>
                      <a:r>
                        <a:rPr lang="ko-KR" sz="2000" kern="100" dirty="0">
                          <a:effectLst/>
                        </a:rPr>
                        <a:t>클래스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00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32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Layered Architecture</a:t>
            </a:r>
            <a:endParaRPr lang="ko-KR" altLang="en-US" dirty="0"/>
          </a:p>
        </p:txBody>
      </p:sp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5" y="596148"/>
            <a:ext cx="11866498" cy="567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14500" y="3040082"/>
            <a:ext cx="2386941" cy="1163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34042" y="4938155"/>
            <a:ext cx="1886197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98307" y="3040082"/>
            <a:ext cx="3243864" cy="11519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4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의 특징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가볍다</a:t>
            </a:r>
            <a:r>
              <a:rPr lang="en-US" altLang="ko-KR" dirty="0"/>
              <a:t>(Lightweight)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IoC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결합도를 낮춘다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AOP</a:t>
            </a:r>
            <a:r>
              <a:rPr lang="ko-KR" altLang="en-US" dirty="0"/>
              <a:t>를 통해</a:t>
            </a:r>
            <a:r>
              <a:rPr lang="en-US" altLang="ko-KR" dirty="0"/>
              <a:t> </a:t>
            </a:r>
            <a:r>
              <a:rPr lang="ko-KR" altLang="en-US" dirty="0"/>
              <a:t>응집도를 높인다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i="1" u="sng" dirty="0">
                <a:solidFill>
                  <a:srgbClr val="FF0000"/>
                </a:solidFill>
              </a:rPr>
              <a:t>POJO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컨테이너를 제공한다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82A828-1FCB-554D-DD98-BF87507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34402"/>
            <a:ext cx="3732848" cy="41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POJO(Plain Old Java Object)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클래스를 작성하는데 있어서 특별한 규칙이나 제약이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부모가 없거나 부모 클래스를 마음대로 변경할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POJO</a:t>
            </a:r>
            <a:r>
              <a:rPr lang="ko-KR" altLang="en-US" dirty="0"/>
              <a:t>가 아닌 기술에 비해 메모리 사용량이 적다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045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/>
          <a:lstStyle/>
          <a:p>
            <a:r>
              <a:rPr lang="en-US" altLang="ko-KR" dirty="0"/>
              <a:t>Applet, Servlet, EJB</a:t>
            </a:r>
            <a:r>
              <a:rPr lang="ko-KR" altLang="en-US" dirty="0"/>
              <a:t>는 모두 </a:t>
            </a:r>
            <a:r>
              <a:rPr lang="en-US" altLang="ko-KR" dirty="0"/>
              <a:t>POJO</a:t>
            </a:r>
            <a:r>
              <a:rPr lang="ko-KR" altLang="en-US" dirty="0"/>
              <a:t>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Servlet </a:t>
            </a:r>
            <a:r>
              <a:rPr lang="ko-KR" altLang="en-US" dirty="0"/>
              <a:t>클래스 작성 규칙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jakarta.servlet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jakarta.servlet.http</a:t>
            </a:r>
            <a:r>
              <a:rPr lang="en-US" altLang="ko-KR" dirty="0"/>
              <a:t> </a:t>
            </a:r>
            <a:r>
              <a:rPr lang="ko-KR" altLang="en-US" dirty="0"/>
              <a:t>패키지의 클래스와 인터페이스를 </a:t>
            </a:r>
            <a:r>
              <a:rPr lang="en-US" altLang="ko-KR" dirty="0"/>
              <a:t>import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public</a:t>
            </a:r>
            <a:r>
              <a:rPr lang="ko-KR" altLang="en-US" dirty="0"/>
              <a:t> 클래스로 작성해야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Servlet</a:t>
            </a:r>
            <a:r>
              <a:rPr lang="ko-KR" altLang="en-US" dirty="0"/>
              <a:t>이나 </a:t>
            </a:r>
            <a:r>
              <a:rPr lang="en-US" altLang="ko-KR" dirty="0" err="1"/>
              <a:t>GenericServlet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r>
              <a:rPr lang="ko-KR" altLang="en-US" dirty="0"/>
              <a:t>클래스를 상속해야 한다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 생성자가 있어야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r>
              <a:rPr lang="ko-KR" altLang="en-US" dirty="0"/>
              <a:t>라이프 사이클에 해당하는 </a:t>
            </a:r>
            <a:r>
              <a:rPr lang="en-US" altLang="ko-KR" dirty="0"/>
              <a:t>Callback </a:t>
            </a:r>
            <a:r>
              <a:rPr lang="ko-KR" altLang="en-US" dirty="0"/>
              <a:t>메소드들을 적절하게 재정의</a:t>
            </a:r>
            <a:r>
              <a:rPr lang="en-US" altLang="ko-KR" dirty="0"/>
              <a:t>(Overriding)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구조가 복잡하다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메모리 사용이 많다</a:t>
            </a:r>
            <a:r>
              <a:rPr lang="en-US" altLang="ko-KR" dirty="0"/>
              <a:t>(+ J2EE Pattern)</a:t>
            </a:r>
          </a:p>
          <a:p>
            <a:pPr marL="914400" lvl="2" indent="0">
              <a:buNone/>
            </a:pPr>
            <a:r>
              <a:rPr lang="ko-KR" altLang="en-US" dirty="0"/>
              <a:t>비싸다</a:t>
            </a:r>
            <a:r>
              <a:rPr lang="en-US" altLang="ko-KR" dirty="0"/>
              <a:t>(WAS-EJB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62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305" y="130629"/>
            <a:ext cx="11880273" cy="66026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138250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2119</Words>
  <Application>Microsoft Office PowerPoint</Application>
  <PresentationFormat>와이드스크린</PresentationFormat>
  <Paragraphs>409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Spring Framework</vt:lpstr>
      <vt:lpstr>Spring IoC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GURUM</dc:creator>
  <cp:lastModifiedBy>신 희권</cp:lastModifiedBy>
  <cp:revision>64</cp:revision>
  <dcterms:created xsi:type="dcterms:W3CDTF">2017-07-17T03:43:42Z</dcterms:created>
  <dcterms:modified xsi:type="dcterms:W3CDTF">2024-06-29T15:13:15Z</dcterms:modified>
</cp:coreProperties>
</file>