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91264" cy="4320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kumimoji="1" lang="en-US" altLang="ja-JP" sz="1600" dirty="0" smtClean="0"/>
              <a:t>4.1.3</a:t>
            </a:r>
            <a:r>
              <a:rPr kumimoji="1" lang="ja-JP" altLang="en-US" sz="1600" dirty="0" smtClean="0"/>
              <a:t>：指数分布からのランダム標本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902347"/>
            <a:ext cx="828092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パラメータ ｍ＝１ の指数分布（平均１，分散１）に従っている母集団分布から大きさ４のランダム標本を</a:t>
            </a:r>
            <a:r>
              <a:rPr kumimoji="1" lang="en-US" altLang="ja-JP" sz="1100" dirty="0" smtClean="0"/>
              <a:t>10000</a:t>
            </a:r>
            <a:r>
              <a:rPr kumimoji="1" lang="ja-JP" altLang="en-US" sz="1100" dirty="0" smtClean="0"/>
              <a:t>回発生し、それぞれの標本平均の分布をみる。このとき理論的には、標本平均の分布の平均は１，標準偏差は</a:t>
            </a:r>
            <a:r>
              <a:rPr kumimoji="1" lang="en-US" altLang="ja-JP" sz="1100" dirty="0" smtClean="0"/>
              <a:t>1/</a:t>
            </a:r>
            <a:r>
              <a:rPr kumimoji="1" lang="ja-JP" altLang="en-US" sz="1100" dirty="0" smtClean="0"/>
              <a:t>√</a:t>
            </a:r>
            <a:r>
              <a:rPr kumimoji="1" lang="en-US" altLang="ja-JP" sz="1100" dirty="0" smtClean="0"/>
              <a:t>4=0.5</a:t>
            </a:r>
            <a:r>
              <a:rPr kumimoji="1" lang="ja-JP" altLang="en-US" sz="1100" dirty="0" smtClean="0"/>
              <a:t>である。</a:t>
            </a:r>
            <a:endParaRPr kumimoji="1" lang="en-US" altLang="ja-JP" sz="1100" dirty="0" smtClean="0"/>
          </a:p>
          <a:p>
            <a:endParaRPr kumimoji="1" lang="en-US" altLang="ja-JP" sz="1100" dirty="0" smtClean="0"/>
          </a:p>
          <a:p>
            <a:r>
              <a:rPr kumimoji="1" lang="ja-JP" altLang="en-US" sz="1100" dirty="0" smtClean="0"/>
              <a:t>練習）標本の大きさが１６、３６、１００のときの標本平均の分布の形状はどのようになるか？</a:t>
            </a:r>
            <a:endParaRPr kumimoji="1" lang="ja-JP" altLang="en-US" sz="105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751361"/>
            <a:ext cx="2952328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/*</a:t>
            </a:r>
            <a:r>
              <a:rPr lang="ja-JP" altLang="en-US" sz="1100" dirty="0"/>
              <a:t>指数分布からのランダム標本*</a:t>
            </a:r>
            <a:r>
              <a:rPr lang="en-US" altLang="ja-JP" sz="1100" dirty="0"/>
              <a:t>/</a:t>
            </a:r>
          </a:p>
          <a:p>
            <a:r>
              <a:rPr lang="en-US" altLang="ja-JP" sz="1100" dirty="0" smtClean="0"/>
              <a:t>title </a:t>
            </a:r>
            <a:r>
              <a:rPr lang="en-US" altLang="ja-JP" sz="1100" dirty="0"/>
              <a:t>'Dist. of Sample means of Random Samples';</a:t>
            </a:r>
          </a:p>
          <a:p>
            <a:r>
              <a:rPr lang="en-US" altLang="ja-JP" sz="1100" dirty="0"/>
              <a:t>title2 'frim Exponential with m=1';</a:t>
            </a:r>
          </a:p>
          <a:p>
            <a:r>
              <a:rPr lang="en-US" altLang="ja-JP" sz="1100" dirty="0"/>
              <a:t>title3 'of size 4 ad 10000 iteration';</a:t>
            </a:r>
          </a:p>
          <a:p>
            <a:endParaRPr lang="en-US" altLang="ja-JP" sz="1100" dirty="0"/>
          </a:p>
          <a:p>
            <a:r>
              <a:rPr lang="en-US" altLang="ja-JP" sz="1100" dirty="0"/>
              <a:t>data ex413;</a:t>
            </a:r>
          </a:p>
          <a:p>
            <a:r>
              <a:rPr lang="en-US" altLang="ja-JP" sz="1100" dirty="0"/>
              <a:t>it=10000; size=4;</a:t>
            </a:r>
          </a:p>
          <a:p>
            <a:r>
              <a:rPr lang="en-US" altLang="ja-JP" sz="1100" dirty="0"/>
              <a:t> do it =1 to it;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=0;</a:t>
            </a:r>
          </a:p>
          <a:p>
            <a:r>
              <a:rPr lang="en-US" altLang="ja-JP" sz="1100" dirty="0"/>
              <a:t>   do j=1 to size;</a:t>
            </a:r>
          </a:p>
          <a:p>
            <a:r>
              <a:rPr lang="en-US" altLang="ja-JP" sz="1100" dirty="0"/>
              <a:t>    z=</a:t>
            </a:r>
            <a:r>
              <a:rPr lang="en-US" altLang="ja-JP" sz="1100" dirty="0" err="1"/>
              <a:t>ranexp</a:t>
            </a:r>
            <a:r>
              <a:rPr lang="en-US" altLang="ja-JP" sz="1100" dirty="0"/>
              <a:t>(0);</a:t>
            </a:r>
          </a:p>
          <a:p>
            <a:r>
              <a:rPr lang="en-US" altLang="ja-JP" sz="1100" dirty="0"/>
              <a:t>    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=</a:t>
            </a:r>
            <a:r>
              <a:rPr lang="en-US" altLang="ja-JP" sz="1100" dirty="0" err="1"/>
              <a:t>sumz+z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   end;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=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/size;</a:t>
            </a:r>
          </a:p>
          <a:p>
            <a:r>
              <a:rPr lang="en-US" altLang="ja-JP" sz="1100" dirty="0"/>
              <a:t> output;</a:t>
            </a:r>
          </a:p>
          <a:p>
            <a:r>
              <a:rPr lang="en-US" altLang="ja-JP" sz="1100" dirty="0"/>
              <a:t> end;</a:t>
            </a:r>
          </a:p>
          <a:p>
            <a:r>
              <a:rPr lang="en-US" altLang="ja-JP" sz="1100" dirty="0"/>
              <a:t>run;</a:t>
            </a:r>
          </a:p>
          <a:p>
            <a:endParaRPr lang="en-US" altLang="ja-JP" sz="1100" dirty="0"/>
          </a:p>
          <a:p>
            <a:r>
              <a:rPr lang="en-US" altLang="ja-JP" sz="1100" dirty="0"/>
              <a:t>proc means data=ex413 </a:t>
            </a:r>
            <a:r>
              <a:rPr lang="en-US" altLang="ja-JP" sz="1100" dirty="0" err="1"/>
              <a:t>vardef</a:t>
            </a:r>
            <a:r>
              <a:rPr lang="en-US" altLang="ja-JP" sz="1100" dirty="0"/>
              <a:t>=n;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var</a:t>
            </a:r>
            <a:r>
              <a:rPr lang="en-US" altLang="ja-JP" sz="1100" dirty="0"/>
              <a:t>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run;</a:t>
            </a:r>
          </a:p>
          <a:p>
            <a:endParaRPr lang="en-US" altLang="ja-JP" sz="1100" dirty="0"/>
          </a:p>
          <a:p>
            <a:r>
              <a:rPr lang="en-US" altLang="ja-JP" sz="1100" dirty="0"/>
              <a:t>proc univariate data=ex413 </a:t>
            </a:r>
            <a:r>
              <a:rPr lang="en-US" altLang="ja-JP" sz="1100" dirty="0" err="1"/>
              <a:t>noprint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 histogram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/normal;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qqplot</a:t>
            </a:r>
            <a:r>
              <a:rPr lang="en-US" altLang="ja-JP" sz="1100" dirty="0"/>
              <a:t>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run;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6856" y="1751361"/>
            <a:ext cx="51196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kumimoji="1" lang="ja-JP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80" y="1816361"/>
            <a:ext cx="1786136" cy="77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49" y="2680457"/>
            <a:ext cx="3303464" cy="253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73223"/>
            <a:ext cx="1469418" cy="19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81" y="4480657"/>
            <a:ext cx="1777129" cy="159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5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91264" cy="4320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kumimoji="1" lang="en-US" altLang="ja-JP" sz="1600" dirty="0" smtClean="0"/>
              <a:t>4.1.</a:t>
            </a:r>
            <a:r>
              <a:rPr lang="en-US" altLang="ja-JP" sz="1600" dirty="0"/>
              <a:t>4</a:t>
            </a:r>
            <a:r>
              <a:rPr kumimoji="1" lang="ja-JP" altLang="en-US" sz="1600" dirty="0" smtClean="0"/>
              <a:t>：ベルヌーイ分布からのランダム標本（標本比率の標本分布）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902347"/>
            <a:ext cx="8280920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パラメータ ｐ＝０．８ のベルヌーイ分布（平均＝０．８、分散０．８</a:t>
            </a:r>
            <a:r>
              <a:rPr kumimoji="1" lang="en-US" altLang="ja-JP" sz="1100" dirty="0" smtClean="0"/>
              <a:t>×</a:t>
            </a:r>
            <a:r>
              <a:rPr kumimoji="1" lang="ja-JP" altLang="en-US" sz="1100" dirty="0" smtClean="0"/>
              <a:t>０．２＝０．１６）に従っている母集団分布からの大きさ４のランダム標本を１００００万回発生し、そら</a:t>
            </a:r>
            <a:r>
              <a:rPr kumimoji="1" lang="ja-JP" altLang="en-US" sz="1100" dirty="0" err="1" smtClean="0"/>
              <a:t>ぞれの</a:t>
            </a:r>
            <a:r>
              <a:rPr kumimoji="1" lang="ja-JP" altLang="en-US" sz="1100" dirty="0" smtClean="0"/>
              <a:t>標本平均（すなわち標本比率）の分布をみる。このとき理論的には、標本比率の分布の平均は０．８，標準偏差は√（</a:t>
            </a:r>
            <a:r>
              <a:rPr kumimoji="1" lang="en-US" altLang="ja-JP" sz="1100" dirty="0" smtClean="0"/>
              <a:t>0.16/4</a:t>
            </a:r>
            <a:r>
              <a:rPr kumimoji="1" lang="ja-JP" altLang="en-US" sz="1100" dirty="0" smtClean="0"/>
              <a:t>）</a:t>
            </a:r>
            <a:r>
              <a:rPr kumimoji="1" lang="en-US" altLang="ja-JP" sz="1100" dirty="0" smtClean="0"/>
              <a:t>=0.2</a:t>
            </a:r>
            <a:r>
              <a:rPr kumimoji="1" lang="ja-JP" altLang="en-US" sz="1100" dirty="0" smtClean="0"/>
              <a:t>である。</a:t>
            </a:r>
            <a:endParaRPr kumimoji="1" lang="en-US" altLang="ja-JP" sz="1100" dirty="0" smtClean="0"/>
          </a:p>
          <a:p>
            <a:endParaRPr kumimoji="1" lang="en-US" altLang="ja-JP" sz="1100" dirty="0" smtClean="0"/>
          </a:p>
          <a:p>
            <a:r>
              <a:rPr kumimoji="1" lang="ja-JP" altLang="en-US" sz="1100" dirty="0" smtClean="0"/>
              <a:t>練習）標本の大きさが１６、３６、１００のときの標本平均の分布の形状はどのようになるか？</a:t>
            </a:r>
            <a:endParaRPr kumimoji="1" lang="ja-JP" altLang="en-US" sz="105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925541"/>
            <a:ext cx="2952328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/*</a:t>
            </a:r>
            <a:r>
              <a:rPr lang="ja-JP" altLang="en-US" sz="1100" dirty="0"/>
              <a:t>ベルヌーイ分布からのランダム標本（標本比率の標本分布）*</a:t>
            </a:r>
            <a:r>
              <a:rPr lang="en-US" altLang="ja-JP" sz="1100" dirty="0"/>
              <a:t>/</a:t>
            </a:r>
          </a:p>
          <a:p>
            <a:r>
              <a:rPr lang="en-US" altLang="ja-JP" sz="1100" dirty="0" smtClean="0"/>
              <a:t>title </a:t>
            </a:r>
            <a:r>
              <a:rPr lang="en-US" altLang="ja-JP" sz="1100" dirty="0"/>
              <a:t>'Dist. of Sample means of </a:t>
            </a:r>
            <a:r>
              <a:rPr lang="en-US" altLang="ja-JP" sz="1100" dirty="0" err="1"/>
              <a:t>Randam</a:t>
            </a:r>
            <a:r>
              <a:rPr lang="en-US" altLang="ja-JP" sz="1100" dirty="0"/>
              <a:t> Samples'; </a:t>
            </a:r>
          </a:p>
          <a:p>
            <a:r>
              <a:rPr lang="en-US" altLang="ja-JP" sz="1100" dirty="0"/>
              <a:t>title2 'from Bernoulli Distributions with p=0.8'; </a:t>
            </a:r>
          </a:p>
          <a:p>
            <a:r>
              <a:rPr lang="en-US" altLang="ja-JP" sz="1100" dirty="0"/>
              <a:t>title3 'of size 4 and 10000 iteration';</a:t>
            </a:r>
          </a:p>
          <a:p>
            <a:endParaRPr lang="en-US" altLang="ja-JP" sz="1100" dirty="0"/>
          </a:p>
          <a:p>
            <a:r>
              <a:rPr lang="en-US" altLang="ja-JP" sz="1100" dirty="0"/>
              <a:t>data ex414;</a:t>
            </a:r>
          </a:p>
          <a:p>
            <a:r>
              <a:rPr lang="en-US" altLang="ja-JP" sz="1100" dirty="0"/>
              <a:t>it=10000; size=4;</a:t>
            </a:r>
          </a:p>
          <a:p>
            <a:r>
              <a:rPr lang="en-US" altLang="ja-JP" sz="1100" dirty="0"/>
              <a:t> do </a:t>
            </a:r>
            <a:r>
              <a:rPr lang="en-US" altLang="ja-JP" sz="1100" dirty="0" err="1"/>
              <a:t>i</a:t>
            </a:r>
            <a:r>
              <a:rPr lang="en-US" altLang="ja-JP" sz="1100" dirty="0"/>
              <a:t>=1 to it;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=0;</a:t>
            </a:r>
          </a:p>
          <a:p>
            <a:r>
              <a:rPr lang="en-US" altLang="ja-JP" sz="1100" dirty="0"/>
              <a:t>  do j=1 to size;</a:t>
            </a:r>
          </a:p>
          <a:p>
            <a:r>
              <a:rPr lang="en-US" altLang="ja-JP" sz="1100" dirty="0"/>
              <a:t>   z=</a:t>
            </a:r>
            <a:r>
              <a:rPr lang="en-US" altLang="ja-JP" sz="1100" dirty="0" err="1"/>
              <a:t>ranbin</a:t>
            </a:r>
            <a:r>
              <a:rPr lang="en-US" altLang="ja-JP" sz="1100" dirty="0"/>
              <a:t>(0,1,0.8);</a:t>
            </a:r>
          </a:p>
          <a:p>
            <a:r>
              <a:rPr lang="en-US" altLang="ja-JP" sz="1100" dirty="0"/>
              <a:t>   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=</a:t>
            </a:r>
            <a:r>
              <a:rPr lang="en-US" altLang="ja-JP" sz="1100" dirty="0" err="1"/>
              <a:t>sumz+z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   end;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=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/size;</a:t>
            </a:r>
          </a:p>
          <a:p>
            <a:r>
              <a:rPr lang="en-US" altLang="ja-JP" sz="1100" dirty="0"/>
              <a:t>  output;</a:t>
            </a:r>
          </a:p>
          <a:p>
            <a:r>
              <a:rPr lang="en-US" altLang="ja-JP" sz="1100" dirty="0"/>
              <a:t> end;</a:t>
            </a:r>
          </a:p>
          <a:p>
            <a:r>
              <a:rPr lang="en-US" altLang="ja-JP" sz="1100" dirty="0"/>
              <a:t>run;</a:t>
            </a:r>
          </a:p>
          <a:p>
            <a:endParaRPr lang="en-US" altLang="ja-JP" sz="1100" dirty="0"/>
          </a:p>
          <a:p>
            <a:r>
              <a:rPr lang="en-US" altLang="ja-JP" sz="1100" dirty="0"/>
              <a:t>proc means data=ex414 </a:t>
            </a:r>
            <a:r>
              <a:rPr lang="en-US" altLang="ja-JP" sz="1100" dirty="0" err="1"/>
              <a:t>vardef</a:t>
            </a:r>
            <a:r>
              <a:rPr lang="en-US" altLang="ja-JP" sz="1100" dirty="0"/>
              <a:t>=n;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var</a:t>
            </a:r>
            <a:r>
              <a:rPr lang="en-US" altLang="ja-JP" sz="1100" dirty="0"/>
              <a:t>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run;</a:t>
            </a:r>
          </a:p>
          <a:p>
            <a:endParaRPr lang="en-US" altLang="ja-JP" sz="1100" dirty="0"/>
          </a:p>
          <a:p>
            <a:r>
              <a:rPr lang="en-US" altLang="ja-JP" sz="1100" dirty="0"/>
              <a:t>proc </a:t>
            </a:r>
            <a:r>
              <a:rPr lang="en-US" altLang="ja-JP" sz="1100" dirty="0" err="1"/>
              <a:t>gchart</a:t>
            </a:r>
            <a:r>
              <a:rPr lang="en-US" altLang="ja-JP" sz="1100" dirty="0"/>
              <a:t> data=ex414;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hbar</a:t>
            </a:r>
            <a:r>
              <a:rPr lang="en-US" altLang="ja-JP" sz="1100" dirty="0"/>
              <a:t>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/</a:t>
            </a:r>
            <a:r>
              <a:rPr lang="en-US" altLang="ja-JP" sz="1100" dirty="0" err="1"/>
              <a:t>nostat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discret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run;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6856" y="1925541"/>
            <a:ext cx="51196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kumimoji="1" lang="ja-JP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6778"/>
            <a:ext cx="2402384" cy="121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59164"/>
            <a:ext cx="4825926" cy="268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91264" cy="4320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：データの読み込み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902347"/>
            <a:ext cx="8280920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パラメータ ｐ＝０．８ のベルヌーイ分布（平均＝０．８、分散０．８</a:t>
            </a:r>
            <a:r>
              <a:rPr kumimoji="1" lang="en-US" altLang="ja-JP" sz="1100" dirty="0" smtClean="0"/>
              <a:t>×</a:t>
            </a:r>
            <a:r>
              <a:rPr kumimoji="1" lang="ja-JP" altLang="en-US" sz="1100" dirty="0" smtClean="0"/>
              <a:t>０．２＝０．１６）に従っている母集団分布からの大きさ４のランダム標本を１００００万回発生し、そら</a:t>
            </a:r>
            <a:r>
              <a:rPr kumimoji="1" lang="ja-JP" altLang="en-US" sz="1100" dirty="0" err="1" smtClean="0"/>
              <a:t>ぞれの</a:t>
            </a:r>
            <a:r>
              <a:rPr kumimoji="1" lang="ja-JP" altLang="en-US" sz="1100" dirty="0" smtClean="0"/>
              <a:t>標本平均（すなわち標本比率）の分布をみる。このとき理論的には、標本比率の分布の平均は０．８，標準偏差は√（</a:t>
            </a:r>
            <a:r>
              <a:rPr kumimoji="1" lang="en-US" altLang="ja-JP" sz="1100" dirty="0" smtClean="0"/>
              <a:t>0.16/4</a:t>
            </a:r>
            <a:r>
              <a:rPr kumimoji="1" lang="ja-JP" altLang="en-US" sz="1100" dirty="0" smtClean="0"/>
              <a:t>）</a:t>
            </a:r>
            <a:r>
              <a:rPr kumimoji="1" lang="en-US" altLang="ja-JP" sz="1100" dirty="0" smtClean="0"/>
              <a:t>=0.2</a:t>
            </a:r>
            <a:r>
              <a:rPr kumimoji="1" lang="ja-JP" altLang="en-US" sz="1100" dirty="0" smtClean="0"/>
              <a:t>である。</a:t>
            </a:r>
            <a:endParaRPr kumimoji="1" lang="en-US" altLang="ja-JP" sz="1100" dirty="0" smtClean="0"/>
          </a:p>
          <a:p>
            <a:endParaRPr kumimoji="1" lang="en-US" altLang="ja-JP" sz="1100" dirty="0" smtClean="0"/>
          </a:p>
          <a:p>
            <a:r>
              <a:rPr kumimoji="1" lang="ja-JP" altLang="en-US" sz="1100" dirty="0" smtClean="0"/>
              <a:t>練習）標本の大きさが１６、３６、１００のときの標本平均の分布の形状はどのようになるか？</a:t>
            </a:r>
            <a:endParaRPr kumimoji="1" lang="ja-JP" altLang="en-US" sz="105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925541"/>
            <a:ext cx="2952328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/*</a:t>
            </a:r>
            <a:r>
              <a:rPr lang="ja-JP" altLang="en-US" sz="1100" dirty="0"/>
              <a:t>ベルヌーイ分布からのランダム標本（標本比率の標本分布）*</a:t>
            </a:r>
            <a:r>
              <a:rPr lang="en-US" altLang="ja-JP" sz="1100" dirty="0"/>
              <a:t>/</a:t>
            </a:r>
          </a:p>
          <a:p>
            <a:r>
              <a:rPr lang="en-US" altLang="ja-JP" sz="1100" dirty="0" smtClean="0"/>
              <a:t>title </a:t>
            </a:r>
            <a:r>
              <a:rPr lang="en-US" altLang="ja-JP" sz="1100" dirty="0"/>
              <a:t>'Dist. of Sample means of </a:t>
            </a:r>
            <a:r>
              <a:rPr lang="en-US" altLang="ja-JP" sz="1100" dirty="0" err="1"/>
              <a:t>Randam</a:t>
            </a:r>
            <a:r>
              <a:rPr lang="en-US" altLang="ja-JP" sz="1100" dirty="0"/>
              <a:t> Samples'; </a:t>
            </a:r>
          </a:p>
          <a:p>
            <a:r>
              <a:rPr lang="en-US" altLang="ja-JP" sz="1100" dirty="0"/>
              <a:t>title2 'from Bernoulli Distributions with p=0.8'; </a:t>
            </a:r>
          </a:p>
          <a:p>
            <a:r>
              <a:rPr lang="en-US" altLang="ja-JP" sz="1100" dirty="0"/>
              <a:t>title3 'of size 4 and 10000 iteration';</a:t>
            </a:r>
          </a:p>
          <a:p>
            <a:endParaRPr lang="en-US" altLang="ja-JP" sz="1100" dirty="0"/>
          </a:p>
          <a:p>
            <a:r>
              <a:rPr lang="en-US" altLang="ja-JP" sz="1100" dirty="0"/>
              <a:t>data ex414;</a:t>
            </a:r>
          </a:p>
          <a:p>
            <a:r>
              <a:rPr lang="en-US" altLang="ja-JP" sz="1100" dirty="0"/>
              <a:t>it=10000; size=4;</a:t>
            </a:r>
          </a:p>
          <a:p>
            <a:r>
              <a:rPr lang="en-US" altLang="ja-JP" sz="1100" dirty="0"/>
              <a:t> do </a:t>
            </a:r>
            <a:r>
              <a:rPr lang="en-US" altLang="ja-JP" sz="1100" dirty="0" err="1"/>
              <a:t>i</a:t>
            </a:r>
            <a:r>
              <a:rPr lang="en-US" altLang="ja-JP" sz="1100" dirty="0"/>
              <a:t>=1 to it;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=0;</a:t>
            </a:r>
          </a:p>
          <a:p>
            <a:r>
              <a:rPr lang="en-US" altLang="ja-JP" sz="1100" dirty="0"/>
              <a:t>  do j=1 to size;</a:t>
            </a:r>
          </a:p>
          <a:p>
            <a:r>
              <a:rPr lang="en-US" altLang="ja-JP" sz="1100" dirty="0"/>
              <a:t>   z=</a:t>
            </a:r>
            <a:r>
              <a:rPr lang="en-US" altLang="ja-JP" sz="1100" dirty="0" err="1"/>
              <a:t>ranbin</a:t>
            </a:r>
            <a:r>
              <a:rPr lang="en-US" altLang="ja-JP" sz="1100" dirty="0"/>
              <a:t>(0,1,0.8);</a:t>
            </a:r>
          </a:p>
          <a:p>
            <a:r>
              <a:rPr lang="en-US" altLang="ja-JP" sz="1100" dirty="0"/>
              <a:t>   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=</a:t>
            </a:r>
            <a:r>
              <a:rPr lang="en-US" altLang="ja-JP" sz="1100" dirty="0" err="1"/>
              <a:t>sumz+z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   end;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=</a:t>
            </a:r>
            <a:r>
              <a:rPr lang="en-US" altLang="ja-JP" sz="1100" dirty="0" err="1"/>
              <a:t>sumz</a:t>
            </a:r>
            <a:r>
              <a:rPr lang="en-US" altLang="ja-JP" sz="1100" dirty="0"/>
              <a:t>/size;</a:t>
            </a:r>
          </a:p>
          <a:p>
            <a:r>
              <a:rPr lang="en-US" altLang="ja-JP" sz="1100" dirty="0"/>
              <a:t>  output;</a:t>
            </a:r>
          </a:p>
          <a:p>
            <a:r>
              <a:rPr lang="en-US" altLang="ja-JP" sz="1100" dirty="0"/>
              <a:t> end;</a:t>
            </a:r>
          </a:p>
          <a:p>
            <a:r>
              <a:rPr lang="en-US" altLang="ja-JP" sz="1100" dirty="0"/>
              <a:t>run;</a:t>
            </a:r>
          </a:p>
          <a:p>
            <a:endParaRPr lang="en-US" altLang="ja-JP" sz="1100" dirty="0"/>
          </a:p>
          <a:p>
            <a:r>
              <a:rPr lang="en-US" altLang="ja-JP" sz="1100" dirty="0"/>
              <a:t>proc means data=ex414 </a:t>
            </a:r>
            <a:r>
              <a:rPr lang="en-US" altLang="ja-JP" sz="1100" dirty="0" err="1"/>
              <a:t>vardef</a:t>
            </a:r>
            <a:r>
              <a:rPr lang="en-US" altLang="ja-JP" sz="1100" dirty="0"/>
              <a:t>=n;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var</a:t>
            </a:r>
            <a:r>
              <a:rPr lang="en-US" altLang="ja-JP" sz="1100" dirty="0"/>
              <a:t>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run;</a:t>
            </a:r>
          </a:p>
          <a:p>
            <a:endParaRPr lang="en-US" altLang="ja-JP" sz="1100" dirty="0"/>
          </a:p>
          <a:p>
            <a:r>
              <a:rPr lang="en-US" altLang="ja-JP" sz="1100" dirty="0"/>
              <a:t>proc </a:t>
            </a:r>
            <a:r>
              <a:rPr lang="en-US" altLang="ja-JP" sz="1100" dirty="0" err="1"/>
              <a:t>gchart</a:t>
            </a:r>
            <a:r>
              <a:rPr lang="en-US" altLang="ja-JP" sz="1100" dirty="0"/>
              <a:t> data=ex414;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err="1"/>
              <a:t>hbar</a:t>
            </a:r>
            <a:r>
              <a:rPr lang="en-US" altLang="ja-JP" sz="1100" dirty="0"/>
              <a:t> </a:t>
            </a:r>
            <a:r>
              <a:rPr lang="en-US" altLang="ja-JP" sz="1100" dirty="0" err="1"/>
              <a:t>xbar</a:t>
            </a:r>
            <a:r>
              <a:rPr lang="en-US" altLang="ja-JP" sz="1100" dirty="0"/>
              <a:t>/</a:t>
            </a:r>
            <a:r>
              <a:rPr lang="en-US" altLang="ja-JP" sz="1100" dirty="0" err="1"/>
              <a:t>nostat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discret</a:t>
            </a:r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run;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6856" y="1925541"/>
            <a:ext cx="51196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kumimoji="1" lang="ja-JP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6778"/>
            <a:ext cx="2402384" cy="121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59164"/>
            <a:ext cx="4825926" cy="268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629</Words>
  <Application>Microsoft Office PowerPoint</Application>
  <PresentationFormat>画面に合わせる (4:3)</PresentationFormat>
  <Paragraphs>160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4.1.3：指数分布からのランダム標本</vt:lpstr>
      <vt:lpstr>4.1.4：ベルヌーイ分布からのランダム標本（標本比率の標本分布）</vt:lpstr>
      <vt:lpstr>1：データの読み込み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指数分布からのランダム標本</dc:title>
  <dc:creator>Hiroshi HAMANO</dc:creator>
  <cp:lastModifiedBy>Hiroshi HAMANO</cp:lastModifiedBy>
  <cp:revision>7</cp:revision>
  <dcterms:created xsi:type="dcterms:W3CDTF">2023-05-28T06:41:43Z</dcterms:created>
  <dcterms:modified xsi:type="dcterms:W3CDTF">2023-05-29T20:13:37Z</dcterms:modified>
</cp:coreProperties>
</file>