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41D546-AAA5-495D-ABAD-C3A9B9452C8A}">
          <p14:sldIdLst>
            <p14:sldId id="256"/>
          </p14:sldIdLst>
        </p14:section>
        <p14:section name="Untitled Section" id="{BE02056A-A3E0-4168-A849-22C65327FDFB}">
          <p14:sldIdLst>
            <p14:sldId id="257"/>
            <p14:sldId id="258"/>
            <p14:sldId id="261"/>
            <p14:sldId id="259"/>
            <p14:sldId id="260"/>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CBC3-448D-2E42-1087-29EA61042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6DF8BA8-CB7C-E531-29FE-BBFC2F153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3B67D03-75C0-BE03-76FE-3DC7935FEB1E}"/>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81270738-4363-3FC4-9028-7E39510184E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8974AAA-DA76-428A-5AF9-F8A6BCFDFDFC}"/>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364757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8FA7-A33D-9D54-2254-796616553B63}"/>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521D747-4F9A-8927-5391-93E04CFE5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18BCCE2-646A-1D77-A019-05C0F0FA1D90}"/>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355C63B5-C105-20F4-6018-A1199FF85F1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EEE7823-3691-6451-220E-81209B68E53C}"/>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1494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64E9B-CC63-3D57-400C-D79D2389B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7FAFC9D-EE84-CC6B-0F07-7B2E87480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9198C88-D8C4-5DEA-9E5E-BCE6A95889B7}"/>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65364E04-3E40-8655-C9EF-AC3B59CAB9B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DFA6E4A-AC05-B4DC-C40A-B2F3DE840B34}"/>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298647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DBC4-F871-3880-D05B-9F142C884F4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9C0162F-1A12-84A6-0542-5EFE55AEE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1B8D938-B75F-F746-F851-E11CACF787E0}"/>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2BB360F5-3F82-27A0-707D-9EB1C3CC1F7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EB84E66-020F-77B4-E3A1-4B26C62E9A76}"/>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418943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04EC-C98A-9618-3388-07FFD5BBB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D64365CA-39DD-8157-6DF1-0CE7D4AC1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75229-9542-A2BF-0C80-C7798469ACA0}"/>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B848D2BD-1868-F70C-03BC-7B4E746626F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7A78366-3A9C-8144-9DD7-3C56117154F7}"/>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301704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A9D1-48EB-A82C-6317-0A6D65D4E22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86C9141-C892-055A-0369-B437E1C94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427FA68-57AC-A030-ABF4-FD762EC98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CEDE965-CBBC-8591-B381-21BD1D5EA811}"/>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6" name="Footer Placeholder 5">
            <a:extLst>
              <a:ext uri="{FF2B5EF4-FFF2-40B4-BE49-F238E27FC236}">
                <a16:creationId xmlns:a16="http://schemas.microsoft.com/office/drawing/2014/main" id="{678E4115-0F1B-6786-3BB0-FCAA861DEA0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E3B54DF-F7EC-004E-898B-B745D0B1C573}"/>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255942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8557-9969-2C55-4632-7D29568C6FE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22CF686-6D9C-F46C-2B0A-1EB842DDC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0E6D4-93EB-832E-0D5F-53F9E112A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DDE6841A-835C-FA6F-8714-298BA7319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1AED-D976-C112-BB7C-E2ED0366C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3DF578D0-052C-F776-DD2A-DE410EE4B3BE}"/>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8" name="Footer Placeholder 7">
            <a:extLst>
              <a:ext uri="{FF2B5EF4-FFF2-40B4-BE49-F238E27FC236}">
                <a16:creationId xmlns:a16="http://schemas.microsoft.com/office/drawing/2014/main" id="{F1A72C2D-47D5-55B8-4AEE-0BFE379B0DF6}"/>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52EB794C-4C5E-4FF1-7CDF-FBD463337181}"/>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422077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E04B-F2D8-3DF5-239D-441D0FFD30A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7EB2F4-96C1-C84F-0600-6B4C22F0E55A}"/>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4" name="Footer Placeholder 3">
            <a:extLst>
              <a:ext uri="{FF2B5EF4-FFF2-40B4-BE49-F238E27FC236}">
                <a16:creationId xmlns:a16="http://schemas.microsoft.com/office/drawing/2014/main" id="{7D14278B-1784-0BE3-029C-41D049DB4953}"/>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41E355A-1ABC-930B-B2B8-2807D86AFB9A}"/>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392159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AEC90-CCAA-EB16-E31B-D895E44CCBF8}"/>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3" name="Footer Placeholder 2">
            <a:extLst>
              <a:ext uri="{FF2B5EF4-FFF2-40B4-BE49-F238E27FC236}">
                <a16:creationId xmlns:a16="http://schemas.microsoft.com/office/drawing/2014/main" id="{67E84672-5CAB-45DA-4284-76E86787D23D}"/>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4B0A130-F8B3-CA3A-A9CD-A53EEC4685AB}"/>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40429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C5A4-84B1-819A-F16B-CE702E91C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E5F4B82B-F527-1600-A90A-5BCF0F3BC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659822C-A448-8ABD-54E3-A0EAB4696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B607-3C0C-DB67-519C-7EF4D2D21F4B}"/>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6" name="Footer Placeholder 5">
            <a:extLst>
              <a:ext uri="{FF2B5EF4-FFF2-40B4-BE49-F238E27FC236}">
                <a16:creationId xmlns:a16="http://schemas.microsoft.com/office/drawing/2014/main" id="{5710595F-4203-5785-E98E-B721383EA79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B5BC036-BF45-FDE2-25CC-35BB379E33DE}"/>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233601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C611-525B-E0ED-78D9-269898688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D0FAE6A-8AA5-4864-11BE-8CDD651E4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A6303B83-78DB-5A4F-73E1-BEC946705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79A5E-B41A-0506-1D1A-085E63CCDB0D}"/>
              </a:ext>
            </a:extLst>
          </p:cNvPr>
          <p:cNvSpPr>
            <a:spLocks noGrp="1"/>
          </p:cNvSpPr>
          <p:nvPr>
            <p:ph type="dt" sz="half" idx="10"/>
          </p:nvPr>
        </p:nvSpPr>
        <p:spPr/>
        <p:txBody>
          <a:bodyPr/>
          <a:lstStyle/>
          <a:p>
            <a:fld id="{617690B8-A8D1-4030-B928-ADE02A2F3A1F}" type="datetimeFigureOut">
              <a:rPr lang="vi-VN" smtClean="0"/>
              <a:t>04/04/2023</a:t>
            </a:fld>
            <a:endParaRPr lang="vi-VN"/>
          </a:p>
        </p:txBody>
      </p:sp>
      <p:sp>
        <p:nvSpPr>
          <p:cNvPr id="6" name="Footer Placeholder 5">
            <a:extLst>
              <a:ext uri="{FF2B5EF4-FFF2-40B4-BE49-F238E27FC236}">
                <a16:creationId xmlns:a16="http://schemas.microsoft.com/office/drawing/2014/main" id="{8ECB8CB6-0D6E-2033-D831-6DAEAB1C6CF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A02B9B4-84AC-5554-6230-6B51F87D0BC2}"/>
              </a:ext>
            </a:extLst>
          </p:cNvPr>
          <p:cNvSpPr>
            <a:spLocks noGrp="1"/>
          </p:cNvSpPr>
          <p:nvPr>
            <p:ph type="sldNum" sz="quarter" idx="12"/>
          </p:nvPr>
        </p:nvSpPr>
        <p:spPr/>
        <p:txBody>
          <a:bodyPr/>
          <a:lstStyle/>
          <a:p>
            <a:fld id="{1D604E74-E3EF-402B-8CA7-090DB8BD46FC}" type="slidenum">
              <a:rPr lang="vi-VN" smtClean="0"/>
              <a:t>‹#›</a:t>
            </a:fld>
            <a:endParaRPr lang="vi-VN"/>
          </a:p>
        </p:txBody>
      </p:sp>
    </p:spTree>
    <p:extLst>
      <p:ext uri="{BB962C8B-B14F-4D97-AF65-F5344CB8AC3E}">
        <p14:creationId xmlns:p14="http://schemas.microsoft.com/office/powerpoint/2010/main" val="203776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4D71-DFB6-564E-EBB4-2008F7351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21CC3805-756C-B01E-CE28-32793FEDC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88BA0ED-376E-79BD-A199-195736433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690B8-A8D1-4030-B928-ADE02A2F3A1F}" type="datetimeFigureOut">
              <a:rPr lang="vi-VN" smtClean="0"/>
              <a:t>04/04/2023</a:t>
            </a:fld>
            <a:endParaRPr lang="vi-VN"/>
          </a:p>
        </p:txBody>
      </p:sp>
      <p:sp>
        <p:nvSpPr>
          <p:cNvPr id="5" name="Footer Placeholder 4">
            <a:extLst>
              <a:ext uri="{FF2B5EF4-FFF2-40B4-BE49-F238E27FC236}">
                <a16:creationId xmlns:a16="http://schemas.microsoft.com/office/drawing/2014/main" id="{1BCA32D2-F465-D5D1-E7C7-44A1653FB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22A5A02-E697-7B87-00C9-BB655EF60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04E74-E3EF-402B-8CA7-090DB8BD46FC}" type="slidenum">
              <a:rPr lang="vi-VN" smtClean="0"/>
              <a:t>‹#›</a:t>
            </a:fld>
            <a:endParaRPr lang="vi-VN"/>
          </a:p>
        </p:txBody>
      </p:sp>
    </p:spTree>
    <p:extLst>
      <p:ext uri="{BB962C8B-B14F-4D97-AF65-F5344CB8AC3E}">
        <p14:creationId xmlns:p14="http://schemas.microsoft.com/office/powerpoint/2010/main" val="79710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E7C4-3B52-FAE4-A148-05489AA8ADC2}"/>
              </a:ext>
            </a:extLst>
          </p:cNvPr>
          <p:cNvSpPr>
            <a:spLocks noGrp="1"/>
          </p:cNvSpPr>
          <p:nvPr>
            <p:ph type="ctrTitle"/>
          </p:nvPr>
        </p:nvSpPr>
        <p:spPr/>
        <p:txBody>
          <a:bodyPr>
            <a:normAutofit fontScale="90000"/>
          </a:bodyPr>
          <a:lstStyle/>
          <a:p>
            <a:r>
              <a:rPr lang="en-US" b="1" dirty="0">
                <a:solidFill>
                  <a:srgbClr val="FF0000"/>
                </a:solidFill>
              </a:rPr>
              <a:t>21.4.2 Characterizing Schedules Based on Recoverability</a:t>
            </a:r>
            <a:endParaRPr lang="vi-VN" b="1" dirty="0">
              <a:solidFill>
                <a:srgbClr val="FF0000"/>
              </a:solidFill>
            </a:endParaRPr>
          </a:p>
        </p:txBody>
      </p:sp>
      <p:sp>
        <p:nvSpPr>
          <p:cNvPr id="3" name="Subtitle 2">
            <a:extLst>
              <a:ext uri="{FF2B5EF4-FFF2-40B4-BE49-F238E27FC236}">
                <a16:creationId xmlns:a16="http://schemas.microsoft.com/office/drawing/2014/main" id="{16F7D9A8-2F19-58F1-25C8-393E67FE733C}"/>
              </a:ext>
            </a:extLst>
          </p:cNvPr>
          <p:cNvSpPr>
            <a:spLocks noGrp="1"/>
          </p:cNvSpPr>
          <p:nvPr>
            <p:ph type="subTitle" idx="1"/>
          </p:nvPr>
        </p:nvSpPr>
        <p:spPr>
          <a:xfrm>
            <a:off x="1524000" y="4353152"/>
            <a:ext cx="9144000" cy="1002619"/>
          </a:xfrm>
        </p:spPr>
        <p:txBody>
          <a:bodyPr>
            <a:normAutofit/>
          </a:bodyPr>
          <a:lstStyle/>
          <a:p>
            <a:r>
              <a:rPr lang="en-US" sz="2000" b="1" dirty="0" err="1"/>
              <a:t>Đặc</a:t>
            </a:r>
            <a:r>
              <a:rPr lang="en-US" sz="2000" b="1" dirty="0"/>
              <a:t> </a:t>
            </a:r>
            <a:r>
              <a:rPr lang="en-US" sz="2000" b="1" dirty="0" err="1"/>
              <a:t>trưng</a:t>
            </a:r>
            <a:r>
              <a:rPr lang="en-US" sz="2000" b="1" dirty="0"/>
              <a:t> </a:t>
            </a:r>
            <a:r>
              <a:rPr lang="en-US" sz="2000" b="1" dirty="0" err="1"/>
              <a:t>hóa</a:t>
            </a:r>
            <a:r>
              <a:rPr lang="en-US" sz="2000" b="1" dirty="0"/>
              <a:t> </a:t>
            </a:r>
            <a:r>
              <a:rPr lang="en-US" sz="2000" b="1" dirty="0" err="1"/>
              <a:t>lịch</a:t>
            </a:r>
            <a:r>
              <a:rPr lang="en-US" sz="2000" b="1" dirty="0"/>
              <a:t> </a:t>
            </a:r>
            <a:r>
              <a:rPr lang="en-US" sz="2000" b="1" dirty="0" err="1"/>
              <a:t>trình</a:t>
            </a:r>
            <a:r>
              <a:rPr lang="en-US" sz="2000" b="1" dirty="0"/>
              <a:t> </a:t>
            </a:r>
            <a:r>
              <a:rPr lang="en-US" sz="2000" b="1" dirty="0" err="1"/>
              <a:t>dựa</a:t>
            </a:r>
            <a:r>
              <a:rPr lang="en-US" sz="2000" b="1" dirty="0"/>
              <a:t> </a:t>
            </a:r>
            <a:r>
              <a:rPr lang="en-US" sz="2000" b="1" dirty="0" err="1"/>
              <a:t>trên</a:t>
            </a:r>
            <a:r>
              <a:rPr lang="en-US" sz="2000" b="1" dirty="0"/>
              <a:t> </a:t>
            </a:r>
            <a:r>
              <a:rPr lang="en-US" sz="2000" b="1" dirty="0" err="1"/>
              <a:t>khả</a:t>
            </a:r>
            <a:r>
              <a:rPr lang="en-US" sz="2000" b="1" dirty="0"/>
              <a:t> </a:t>
            </a:r>
            <a:r>
              <a:rPr lang="en-US" sz="2000" b="1" dirty="0" err="1"/>
              <a:t>năng</a:t>
            </a:r>
            <a:r>
              <a:rPr lang="en-US" sz="2000" b="1" dirty="0"/>
              <a:t> </a:t>
            </a:r>
            <a:r>
              <a:rPr lang="en-US" sz="2000" b="1" dirty="0" err="1"/>
              <a:t>phục</a:t>
            </a:r>
            <a:r>
              <a:rPr lang="en-US" sz="2000" b="1" dirty="0"/>
              <a:t> </a:t>
            </a:r>
            <a:r>
              <a:rPr lang="en-US" sz="2000" b="1" dirty="0" err="1"/>
              <a:t>hồi</a:t>
            </a:r>
            <a:endParaRPr lang="vi-VN" sz="2000" b="1" dirty="0"/>
          </a:p>
        </p:txBody>
      </p:sp>
    </p:spTree>
    <p:extLst>
      <p:ext uri="{BB962C8B-B14F-4D97-AF65-F5344CB8AC3E}">
        <p14:creationId xmlns:p14="http://schemas.microsoft.com/office/powerpoint/2010/main" val="11472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342EA-811E-DB0C-A153-C15AD0A87819}"/>
              </a:ext>
            </a:extLst>
          </p:cNvPr>
          <p:cNvSpPr txBox="1"/>
          <p:nvPr/>
        </p:nvSpPr>
        <p:spPr>
          <a:xfrm>
            <a:off x="816429" y="500743"/>
            <a:ext cx="10537371" cy="369332"/>
          </a:xfrm>
          <a:prstGeom prst="rect">
            <a:avLst/>
          </a:prstGeom>
          <a:noFill/>
        </p:spPr>
        <p:txBody>
          <a:bodyPr wrap="square" rtlCol="0">
            <a:spAutoFit/>
          </a:bodyPr>
          <a:lstStyle/>
          <a:p>
            <a:r>
              <a:rPr lang="vi-VN"/>
              <a:t>Tj chỉ có thể đọc hoặc ghi vào giá trị đã được Ti cập nhật hoặc ghi sau khi Ti đã commit/abort.</a:t>
            </a:r>
            <a:endParaRPr lang="vi-VN" dirty="0"/>
          </a:p>
        </p:txBody>
      </p:sp>
      <p:pic>
        <p:nvPicPr>
          <p:cNvPr id="4098" name="Picture 1">
            <a:extLst>
              <a:ext uri="{FF2B5EF4-FFF2-40B4-BE49-F238E27FC236}">
                <a16:creationId xmlns:a16="http://schemas.microsoft.com/office/drawing/2014/main" id="{115CB18F-F01B-7215-2691-4FE42A565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6" y="1066018"/>
            <a:ext cx="2921907"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37967BD-E338-C2EE-6A09-8C3D3FAA38DD}"/>
              </a:ext>
            </a:extLst>
          </p:cNvPr>
          <p:cNvSpPr txBox="1"/>
          <p:nvPr/>
        </p:nvSpPr>
        <p:spPr>
          <a:xfrm>
            <a:off x="3222172" y="5803259"/>
            <a:ext cx="6096000" cy="369332"/>
          </a:xfrm>
          <a:prstGeom prst="rect">
            <a:avLst/>
          </a:prstGeom>
          <a:noFill/>
        </p:spPr>
        <p:txBody>
          <a:bodyPr wrap="square">
            <a:spAutoFit/>
          </a:bodyPr>
          <a:lstStyle/>
          <a:p>
            <a:pPr marL="0" marR="0">
              <a:spcBef>
                <a:spcPts val="0"/>
              </a:spcBef>
              <a:spcAft>
                <a:spcPts val="0"/>
              </a:spcAft>
            </a:pPr>
            <a:r>
              <a:rPr lang="fr-FR" sz="1800" dirty="0">
                <a:effectLst/>
                <a:latin typeface="Calibri" panose="020F0502020204030204" pitchFamily="34" charset="0"/>
                <a:ea typeface="SimSun" panose="02010600030101010101" pitchFamily="2" charset="-122"/>
                <a:cs typeface="Times New Roman" panose="02020603050405020304" pitchFamily="18" charset="0"/>
              </a:rPr>
              <a:t>T2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đọc</a:t>
            </a:r>
            <a:r>
              <a:rPr lang="fr-FR" sz="1800" dirty="0">
                <a:effectLst/>
                <a:latin typeface="Calibri" panose="020F0502020204030204" pitchFamily="34" charset="0"/>
                <a:ea typeface="SimSun" panose="02010600030101010101" pitchFamily="2" charset="-122"/>
                <a:cs typeface="Times New Roman" panose="02020603050405020304" pitchFamily="18" charset="0"/>
              </a:rPr>
              <a:t>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và</a:t>
            </a:r>
            <a:r>
              <a:rPr lang="fr-FR" sz="1800" dirty="0">
                <a:effectLst/>
                <a:latin typeface="Calibri" panose="020F0502020204030204" pitchFamily="34" charset="0"/>
                <a:ea typeface="SimSun" panose="02010600030101010101" pitchFamily="2" charset="-122"/>
                <a:cs typeface="Times New Roman" panose="02020603050405020304" pitchFamily="18" charset="0"/>
              </a:rPr>
              <a:t>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ghi</a:t>
            </a:r>
            <a:r>
              <a:rPr lang="fr-FR" sz="1800" dirty="0">
                <a:effectLst/>
                <a:latin typeface="Calibri" panose="020F0502020204030204" pitchFamily="34" charset="0"/>
                <a:ea typeface="SimSun" panose="02010600030101010101" pitchFamily="2" charset="-122"/>
                <a:cs typeface="Times New Roman" panose="02020603050405020304" pitchFamily="18" charset="0"/>
              </a:rPr>
              <a:t> A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sau</a:t>
            </a:r>
            <a:r>
              <a:rPr lang="fr-FR" sz="1800" dirty="0">
                <a:effectLst/>
                <a:latin typeface="Calibri" panose="020F0502020204030204" pitchFamily="34" charset="0"/>
                <a:ea typeface="SimSun" panose="02010600030101010101" pitchFamily="2" charset="-122"/>
                <a:cs typeface="Times New Roman" panose="02020603050405020304" pitchFamily="18" charset="0"/>
              </a:rPr>
              <a:t> khi T1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ghi</a:t>
            </a:r>
            <a:r>
              <a:rPr lang="fr-FR" sz="1800" dirty="0">
                <a:effectLst/>
                <a:latin typeface="Calibri" panose="020F0502020204030204" pitchFamily="34" charset="0"/>
                <a:ea typeface="SimSun" panose="02010600030101010101" pitchFamily="2" charset="-122"/>
                <a:cs typeface="Times New Roman" panose="02020603050405020304" pitchFamily="18" charset="0"/>
              </a:rPr>
              <a:t> A,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và</a:t>
            </a:r>
            <a:r>
              <a:rPr lang="fr-FR" sz="1800" dirty="0">
                <a:effectLst/>
                <a:latin typeface="Calibri" panose="020F0502020204030204" pitchFamily="34" charset="0"/>
                <a:ea typeface="SimSun" panose="02010600030101010101" pitchFamily="2" charset="-122"/>
                <a:cs typeface="Times New Roman" panose="02020603050405020304" pitchFamily="18" charset="0"/>
              </a:rPr>
              <a:t> T1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đã</a:t>
            </a:r>
            <a:r>
              <a:rPr lang="fr-FR" sz="1800" dirty="0">
                <a:effectLst/>
                <a:latin typeface="Calibri" panose="020F0502020204030204" pitchFamily="34" charset="0"/>
                <a:ea typeface="SimSun" panose="02010600030101010101" pitchFamily="2" charset="-122"/>
                <a:cs typeface="Times New Roman" panose="02020603050405020304" pitchFamily="18" charset="0"/>
              </a:rPr>
              <a:t> commit </a:t>
            </a:r>
            <a:r>
              <a:rPr lang="fr-FR" sz="1800" dirty="0" err="1">
                <a:effectLst/>
                <a:latin typeface="Calibri" panose="020F0502020204030204" pitchFamily="34" charset="0"/>
                <a:ea typeface="SimSun" panose="02010600030101010101" pitchFamily="2" charset="-122"/>
                <a:cs typeface="Times New Roman" panose="02020603050405020304" pitchFamily="18" charset="0"/>
              </a:rPr>
              <a:t>trước</a:t>
            </a:r>
            <a:r>
              <a:rPr lang="fr-FR" sz="1800" dirty="0">
                <a:effectLst/>
                <a:latin typeface="Calibri" panose="020F0502020204030204" pitchFamily="34" charset="0"/>
                <a:ea typeface="SimSun" panose="02010600030101010101" pitchFamily="2" charset="-122"/>
                <a:cs typeface="Times New Roman" panose="02020603050405020304" pitchFamily="18" charset="0"/>
              </a:rPr>
              <a:t> T2.</a:t>
            </a:r>
            <a:endParaRPr lang="vi-V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1070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06C9B1-C803-65DF-2F04-3E181516BD76}"/>
              </a:ext>
            </a:extLst>
          </p:cNvPr>
          <p:cNvSpPr txBox="1"/>
          <p:nvPr/>
        </p:nvSpPr>
        <p:spPr>
          <a:xfrm>
            <a:off x="250372" y="250371"/>
            <a:ext cx="10134600" cy="400110"/>
          </a:xfrm>
          <a:prstGeom prst="rect">
            <a:avLst/>
          </a:prstGeom>
          <a:noFill/>
        </p:spPr>
        <p:txBody>
          <a:bodyPr wrap="square" rtlCol="0">
            <a:spAutoFit/>
          </a:bodyPr>
          <a:lstStyle/>
          <a:p>
            <a:r>
              <a:rPr lang="en-US" sz="2000" b="1" dirty="0" err="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Mối</a:t>
            </a:r>
            <a:r>
              <a:rPr lang="en-US" sz="20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tương</a:t>
            </a:r>
            <a:r>
              <a:rPr lang="en-US" sz="20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quan</a:t>
            </a:r>
            <a:r>
              <a:rPr lang="en-US" sz="20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giữa</a:t>
            </a:r>
            <a:r>
              <a:rPr lang="en-US" sz="20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000" b="1" i="0"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Strict, </a:t>
            </a:r>
            <a:r>
              <a:rPr lang="en-US" sz="2000" b="1" i="0" dirty="0" err="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Cascadeless</a:t>
            </a:r>
            <a:r>
              <a:rPr lang="en-US" sz="2000" b="1" i="0"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and Recoverable schedule:</a:t>
            </a:r>
            <a:endParaRPr lang="vi-VN" sz="20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9506C38E-047A-BA8A-079E-1F9EAE74A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14" y="916781"/>
            <a:ext cx="7434943" cy="4305981"/>
          </a:xfrm>
          <a:prstGeom prst="rect">
            <a:avLst/>
          </a:prstGeom>
        </p:spPr>
      </p:pic>
      <p:sp>
        <p:nvSpPr>
          <p:cNvPr id="9" name="TextBox 8">
            <a:extLst>
              <a:ext uri="{FF2B5EF4-FFF2-40B4-BE49-F238E27FC236}">
                <a16:creationId xmlns:a16="http://schemas.microsoft.com/office/drawing/2014/main" id="{126AD243-5BD4-1A38-4B69-E0890E954C46}"/>
              </a:ext>
            </a:extLst>
          </p:cNvPr>
          <p:cNvSpPr txBox="1"/>
          <p:nvPr/>
        </p:nvSpPr>
        <p:spPr>
          <a:xfrm>
            <a:off x="892629" y="5704114"/>
            <a:ext cx="10134600" cy="707886"/>
          </a:xfrm>
          <a:prstGeom prst="rect">
            <a:avLst/>
          </a:prstGeom>
          <a:noFill/>
        </p:spPr>
        <p:txBody>
          <a:bodyPr wrap="square" rtlCol="0">
            <a:spAutoFit/>
          </a:bodyPr>
          <a:lstStyle/>
          <a:p>
            <a:r>
              <a:rPr lang="en-US" sz="2000" dirty="0"/>
              <a:t>Strict schedule </a:t>
            </a:r>
            <a:r>
              <a:rPr lang="en-US" sz="2000" dirty="0" err="1"/>
              <a:t>vừa</a:t>
            </a:r>
            <a:r>
              <a:rPr lang="en-US" sz="2000" dirty="0"/>
              <a:t> </a:t>
            </a:r>
            <a:r>
              <a:rPr lang="en-US" sz="2000" dirty="0" err="1"/>
              <a:t>là</a:t>
            </a:r>
            <a:r>
              <a:rPr lang="en-US" sz="2000" dirty="0"/>
              <a:t> recoverable schedule </a:t>
            </a:r>
            <a:r>
              <a:rPr lang="en-US" sz="2000" dirty="0" err="1"/>
              <a:t>vừa</a:t>
            </a:r>
            <a:r>
              <a:rPr lang="en-US" sz="2000" dirty="0"/>
              <a:t> </a:t>
            </a:r>
            <a:r>
              <a:rPr lang="en-US" sz="2000" dirty="0" err="1"/>
              <a:t>là</a:t>
            </a:r>
            <a:r>
              <a:rPr lang="en-US" sz="2000" dirty="0"/>
              <a:t> </a:t>
            </a:r>
            <a:r>
              <a:rPr lang="en-US" sz="2000" dirty="0" err="1"/>
              <a:t>cascadeles</a:t>
            </a:r>
            <a:r>
              <a:rPr lang="en-US" sz="2000" dirty="0"/>
              <a:t> schedule </a:t>
            </a:r>
          </a:p>
          <a:p>
            <a:r>
              <a:rPr lang="en-US" sz="2000" dirty="0" err="1"/>
              <a:t>Cascadeless</a:t>
            </a:r>
            <a:r>
              <a:rPr lang="en-US" sz="2000" dirty="0"/>
              <a:t> schedule </a:t>
            </a:r>
            <a:r>
              <a:rPr lang="en-US" sz="2000" dirty="0" err="1"/>
              <a:t>là</a:t>
            </a:r>
            <a:r>
              <a:rPr lang="en-US" sz="2000" dirty="0"/>
              <a:t> recoverable schedule</a:t>
            </a:r>
            <a:endParaRPr lang="vi-VN" sz="2000" dirty="0"/>
          </a:p>
        </p:txBody>
      </p:sp>
    </p:spTree>
    <p:extLst>
      <p:ext uri="{BB962C8B-B14F-4D97-AF65-F5344CB8AC3E}">
        <p14:creationId xmlns:p14="http://schemas.microsoft.com/office/powerpoint/2010/main" val="24343961"/>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07C333-A5CF-E383-3AD0-1BC63D4625B5}"/>
              </a:ext>
            </a:extLst>
          </p:cNvPr>
          <p:cNvPicPr>
            <a:picLocks noChangeAspect="1"/>
          </p:cNvPicPr>
          <p:nvPr/>
        </p:nvPicPr>
        <p:blipFill>
          <a:blip r:embed="rId2"/>
          <a:stretch>
            <a:fillRect/>
          </a:stretch>
        </p:blipFill>
        <p:spPr>
          <a:xfrm>
            <a:off x="1621971" y="1641852"/>
            <a:ext cx="8948057" cy="3213176"/>
          </a:xfrm>
          <a:prstGeom prst="rect">
            <a:avLst/>
          </a:prstGeom>
        </p:spPr>
      </p:pic>
      <p:sp>
        <p:nvSpPr>
          <p:cNvPr id="7" name="TextBox 6">
            <a:extLst>
              <a:ext uri="{FF2B5EF4-FFF2-40B4-BE49-F238E27FC236}">
                <a16:creationId xmlns:a16="http://schemas.microsoft.com/office/drawing/2014/main" id="{BB4B21FE-0732-914A-D01C-2306406A4220}"/>
              </a:ext>
            </a:extLst>
          </p:cNvPr>
          <p:cNvSpPr txBox="1"/>
          <p:nvPr/>
        </p:nvSpPr>
        <p:spPr>
          <a:xfrm>
            <a:off x="457200" y="359228"/>
            <a:ext cx="4909457" cy="477054"/>
          </a:xfrm>
          <a:prstGeom prst="rect">
            <a:avLst/>
          </a:prstGeom>
          <a:noFill/>
        </p:spPr>
        <p:txBody>
          <a:bodyPr wrap="square" rtlCol="0">
            <a:spAutoFit/>
          </a:bodyPr>
          <a:lstStyle/>
          <a:p>
            <a:r>
              <a:rPr lang="en-US" sz="2500" spc="-150" dirty="0" err="1">
                <a:solidFill>
                  <a:srgbClr val="00B050"/>
                </a:solidFill>
              </a:rPr>
              <a:t>Gồm</a:t>
            </a:r>
            <a:r>
              <a:rPr lang="en-US" sz="2500" spc="-150" dirty="0">
                <a:solidFill>
                  <a:srgbClr val="00B050"/>
                </a:solidFill>
              </a:rPr>
              <a:t> 3 </a:t>
            </a:r>
            <a:r>
              <a:rPr lang="en-US" sz="2500" spc="-150" dirty="0" err="1">
                <a:solidFill>
                  <a:srgbClr val="00B050"/>
                </a:solidFill>
              </a:rPr>
              <a:t>loại</a:t>
            </a:r>
            <a:r>
              <a:rPr lang="en-US" sz="2500" spc="-150" dirty="0">
                <a:solidFill>
                  <a:srgbClr val="00B050"/>
                </a:solidFill>
              </a:rPr>
              <a:t> </a:t>
            </a:r>
            <a:r>
              <a:rPr lang="en-US" sz="2500" spc="-150" dirty="0" err="1">
                <a:solidFill>
                  <a:srgbClr val="00B050"/>
                </a:solidFill>
              </a:rPr>
              <a:t>lịch</a:t>
            </a:r>
            <a:r>
              <a:rPr lang="en-US" sz="2500" spc="-150" dirty="0">
                <a:solidFill>
                  <a:srgbClr val="00B050"/>
                </a:solidFill>
              </a:rPr>
              <a:t> </a:t>
            </a:r>
            <a:r>
              <a:rPr lang="en-US" sz="2500" spc="-150" dirty="0" err="1">
                <a:solidFill>
                  <a:srgbClr val="00B050"/>
                </a:solidFill>
              </a:rPr>
              <a:t>trình</a:t>
            </a:r>
            <a:r>
              <a:rPr lang="en-US" sz="2500" spc="-150" dirty="0">
                <a:solidFill>
                  <a:srgbClr val="00B050"/>
                </a:solidFill>
              </a:rPr>
              <a:t> :</a:t>
            </a:r>
            <a:endParaRPr lang="vi-VN" sz="2500" spc="-150" dirty="0">
              <a:solidFill>
                <a:srgbClr val="00B050"/>
              </a:solidFill>
            </a:endParaRPr>
          </a:p>
        </p:txBody>
      </p:sp>
    </p:spTree>
    <p:extLst>
      <p:ext uri="{BB962C8B-B14F-4D97-AF65-F5344CB8AC3E}">
        <p14:creationId xmlns:p14="http://schemas.microsoft.com/office/powerpoint/2010/main" val="369700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7"/>
                                        </p:tgtEl>
                                        <p:attrNameLst>
                                          <p:attrName>style.color</p:attrName>
                                        </p:attrNameLst>
                                      </p:cBhvr>
                                      <p:to>
                                        <a:srgbClr val="A8D08D"/>
                                      </p:to>
                                    </p:animClr>
                                    <p:animClr clrSpc="rgb" dir="cw">
                                      <p:cBhvr>
                                        <p:cTn id="7" dur="500" fill="hold"/>
                                        <p:tgtEl>
                                          <p:spTgt spid="7"/>
                                        </p:tgtEl>
                                        <p:attrNameLst>
                                          <p:attrName>fillcolor</p:attrName>
                                        </p:attrNameLst>
                                      </p:cBhvr>
                                      <p:to>
                                        <a:srgbClr val="A8D08D"/>
                                      </p:to>
                                    </p:animClr>
                                    <p:set>
                                      <p:cBhvr>
                                        <p:cTn id="8" dur="500" fill="hold"/>
                                        <p:tgtEl>
                                          <p:spTgt spid="7"/>
                                        </p:tgtEl>
                                        <p:attrNameLst>
                                          <p:attrName>fill.type</p:attrName>
                                        </p:attrNameLst>
                                      </p:cBhvr>
                                      <p:to>
                                        <p:strVal val="solid"/>
                                      </p:to>
                                    </p:set>
                                    <p:set>
                                      <p:cBhvr>
                                        <p:cTn id="9" dur="500" fill="hold"/>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CB335-449F-5233-FD33-5B7EFDEB8A47}"/>
              </a:ext>
            </a:extLst>
          </p:cNvPr>
          <p:cNvSpPr txBox="1"/>
          <p:nvPr/>
        </p:nvSpPr>
        <p:spPr>
          <a:xfrm>
            <a:off x="446314" y="413658"/>
            <a:ext cx="5290457" cy="400110"/>
          </a:xfrm>
          <a:prstGeom prst="rect">
            <a:avLst/>
          </a:prstGeom>
          <a:noFill/>
        </p:spPr>
        <p:txBody>
          <a:bodyPr wrap="square" rtlCol="0">
            <a:spAutoFit/>
          </a:bodyPr>
          <a:lstStyle/>
          <a:p>
            <a:r>
              <a:rPr lang="en-US" sz="2000" b="1" dirty="0"/>
              <a:t>1.Recoverable schedule (</a:t>
            </a:r>
            <a:r>
              <a:rPr lang="en-US" sz="2000" b="1" dirty="0" err="1"/>
              <a:t>lịch</a:t>
            </a:r>
            <a:r>
              <a:rPr lang="en-US" sz="2000" b="1" dirty="0"/>
              <a:t> </a:t>
            </a:r>
            <a:r>
              <a:rPr lang="en-US" sz="2000" b="1" dirty="0" err="1"/>
              <a:t>trình</a:t>
            </a:r>
            <a:r>
              <a:rPr lang="en-US" sz="2000" b="1" dirty="0"/>
              <a:t> </a:t>
            </a:r>
            <a:r>
              <a:rPr lang="en-US" sz="2000" b="1" dirty="0" err="1"/>
              <a:t>phục</a:t>
            </a:r>
            <a:r>
              <a:rPr lang="en-US" sz="2000" b="1" dirty="0"/>
              <a:t> </a:t>
            </a:r>
            <a:r>
              <a:rPr lang="en-US" sz="2000" b="1" dirty="0" err="1"/>
              <a:t>hồi</a:t>
            </a:r>
            <a:r>
              <a:rPr lang="en-US" sz="2000" b="1" dirty="0"/>
              <a:t>)</a:t>
            </a:r>
            <a:endParaRPr lang="vi-VN" sz="2000" b="1" dirty="0"/>
          </a:p>
        </p:txBody>
      </p:sp>
      <p:sp>
        <p:nvSpPr>
          <p:cNvPr id="7" name="TextBox 6">
            <a:extLst>
              <a:ext uri="{FF2B5EF4-FFF2-40B4-BE49-F238E27FC236}">
                <a16:creationId xmlns:a16="http://schemas.microsoft.com/office/drawing/2014/main" id="{4FD5FC2C-C087-08A1-96F5-7D6E26F294A7}"/>
              </a:ext>
            </a:extLst>
          </p:cNvPr>
          <p:cNvSpPr txBox="1"/>
          <p:nvPr/>
        </p:nvSpPr>
        <p:spPr>
          <a:xfrm>
            <a:off x="576942" y="823854"/>
            <a:ext cx="11114315" cy="1200329"/>
          </a:xfrm>
          <a:prstGeom prst="rect">
            <a:avLst/>
          </a:prstGeom>
          <a:noFill/>
        </p:spPr>
        <p:txBody>
          <a:bodyPr wrap="square" rtlCol="0">
            <a:spAutoFit/>
          </a:bodyPr>
          <a:lstStyle/>
          <a:p>
            <a:r>
              <a:rPr lang="vi-VN" dirty="0"/>
              <a:t>Một lịch trình được gọi là "có thể khôi phục được" nếu một giao dịch không thành công trong quá trình thực hiện, thì các thay đổi đã thực hiện của giao dịch đó sẽ được hoàn tác và dữ liệu sẽ được đưa trở lại trạng thái trước đó. Điều này đảm bảo rằng dữ liệu trong cơ sở dữ liệu không bị mất hoặc bị hỏng khi có sự cố xảy ra</a:t>
            </a:r>
          </a:p>
        </p:txBody>
      </p:sp>
      <p:sp>
        <p:nvSpPr>
          <p:cNvPr id="8" name="TextBox 7">
            <a:extLst>
              <a:ext uri="{FF2B5EF4-FFF2-40B4-BE49-F238E27FC236}">
                <a16:creationId xmlns:a16="http://schemas.microsoft.com/office/drawing/2014/main" id="{0D1AF9D4-809A-CDB9-68EF-98EBC691C93A}"/>
              </a:ext>
            </a:extLst>
          </p:cNvPr>
          <p:cNvSpPr txBox="1"/>
          <p:nvPr/>
        </p:nvSpPr>
        <p:spPr>
          <a:xfrm>
            <a:off x="576941" y="2231571"/>
            <a:ext cx="10798629" cy="2585323"/>
          </a:xfrm>
          <a:prstGeom prst="rect">
            <a:avLst/>
          </a:prstGeom>
          <a:noFill/>
        </p:spPr>
        <p:txBody>
          <a:bodyPr wrap="square" rtlCol="0">
            <a:spAutoFit/>
          </a:bodyPr>
          <a:lstStyle/>
          <a:p>
            <a:r>
              <a:rPr lang="vi-VN" dirty="0"/>
              <a:t>Để đảm bảo tính khôi phục được của lịch trình, các quy tắc ACID (Atomicity, Consistency, Isolation, Durability) cần được tuân thủ, và các cơ chế bảo đảm tính toàn vẹn dữ liệu cần được thiết lập, bao gồm các giao thức phân phối khóa, lưu trữ ghi nhật ký và các công cụ khôi phục dữ liệu.</a:t>
            </a:r>
          </a:p>
          <a:p>
            <a:r>
              <a:rPr lang="vi-VN" dirty="0"/>
              <a:t>Các quy tắc : </a:t>
            </a:r>
          </a:p>
          <a:p>
            <a:endParaRPr lang="vi-VN" dirty="0"/>
          </a:p>
          <a:p>
            <a:pPr marL="342900" indent="-342900">
              <a:buFont typeface="+mj-lt"/>
              <a:buAutoNum type="arabicPeriod"/>
            </a:pPr>
            <a:r>
              <a:rPr lang="vi-VN" dirty="0"/>
              <a:t> Atomicity : Đảm bảo tính toàn vẹn của giao dịch</a:t>
            </a:r>
          </a:p>
          <a:p>
            <a:pPr marL="342900" indent="-342900">
              <a:buAutoNum type="arabicPeriod" startAt="2"/>
            </a:pPr>
            <a:r>
              <a:rPr lang="vi-VN" dirty="0"/>
              <a:t>Consistency : Đảm bảo tính nhất quán của dữ liệu</a:t>
            </a:r>
          </a:p>
          <a:p>
            <a:pPr marL="342900" indent="-342900">
              <a:buAutoNum type="arabicPeriod" startAt="2"/>
            </a:pPr>
            <a:r>
              <a:rPr lang="vi-VN" dirty="0"/>
              <a:t>Isolation : Đảm bảo tính độc lập của giao dịch</a:t>
            </a:r>
          </a:p>
          <a:p>
            <a:pPr marL="342900" indent="-342900">
              <a:buAutoNum type="arabicPeriod" startAt="2"/>
            </a:pPr>
            <a:r>
              <a:rPr lang="vi-VN" dirty="0"/>
              <a:t>Durability : Đảm bảo khả năng chịu lỗi của hệ thống</a:t>
            </a:r>
          </a:p>
        </p:txBody>
      </p:sp>
    </p:spTree>
    <p:extLst>
      <p:ext uri="{BB962C8B-B14F-4D97-AF65-F5344CB8AC3E}">
        <p14:creationId xmlns:p14="http://schemas.microsoft.com/office/powerpoint/2010/main" val="189496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C51281D-D4F3-5F46-4E94-A806575F0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557" y="1055354"/>
            <a:ext cx="2928258" cy="4340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6CC80A-98AD-E85B-B937-16684FF4B546}"/>
              </a:ext>
            </a:extLst>
          </p:cNvPr>
          <p:cNvSpPr txBox="1"/>
          <p:nvPr/>
        </p:nvSpPr>
        <p:spPr>
          <a:xfrm>
            <a:off x="511627" y="244901"/>
            <a:ext cx="10580914" cy="923330"/>
          </a:xfrm>
          <a:prstGeom prst="rect">
            <a:avLst/>
          </a:prstGeom>
          <a:noFill/>
        </p:spPr>
        <p:txBody>
          <a:bodyPr wrap="square" rtlCol="0">
            <a:spAutoFit/>
          </a:bodyPr>
          <a:lstStyle/>
          <a:p>
            <a:r>
              <a:rPr lang="vi-VN" dirty="0"/>
              <a:t>Nếu một giao dịch Tj đang đọc giá trị được cập nhật hoặc được viết bởi một giao dịch Ti khác, thì commit của Tj phải xảy ra sau commit của Ti.</a:t>
            </a:r>
          </a:p>
          <a:p>
            <a:r>
              <a:rPr lang="vi-VN" dirty="0"/>
              <a:t> </a:t>
            </a:r>
          </a:p>
        </p:txBody>
      </p:sp>
      <p:sp>
        <p:nvSpPr>
          <p:cNvPr id="5" name="TextBox 4">
            <a:extLst>
              <a:ext uri="{FF2B5EF4-FFF2-40B4-BE49-F238E27FC236}">
                <a16:creationId xmlns:a16="http://schemas.microsoft.com/office/drawing/2014/main" id="{0B248B3B-5F09-F5F2-A4B7-82B02549E8E4}"/>
              </a:ext>
            </a:extLst>
          </p:cNvPr>
          <p:cNvSpPr txBox="1"/>
          <p:nvPr/>
        </p:nvSpPr>
        <p:spPr>
          <a:xfrm>
            <a:off x="2895600" y="5596174"/>
            <a:ext cx="5807529" cy="369332"/>
          </a:xfrm>
          <a:prstGeom prst="rect">
            <a:avLst/>
          </a:prstGeom>
          <a:noFill/>
        </p:spPr>
        <p:txBody>
          <a:bodyPr wrap="square" rtlCol="0">
            <a:sp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T2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đọc</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và</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ghi</a:t>
            </a:r>
            <a:r>
              <a:rPr lang="en-US" sz="1800" dirty="0">
                <a:effectLst/>
                <a:latin typeface="Calibri" panose="020F0502020204030204" pitchFamily="34" charset="0"/>
                <a:ea typeface="SimSun" panose="02010600030101010101" pitchFamily="2" charset="-122"/>
                <a:cs typeface="Times New Roman" panose="02020603050405020304" pitchFamily="18" charset="0"/>
              </a:rPr>
              <a:t> 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sau</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khi</a:t>
            </a:r>
            <a:r>
              <a:rPr lang="en-US" sz="1800" dirty="0">
                <a:effectLst/>
                <a:latin typeface="Calibri" panose="020F0502020204030204" pitchFamily="34" charset="0"/>
                <a:ea typeface="SimSun" panose="02010600030101010101" pitchFamily="2" charset="-122"/>
                <a:cs typeface="Times New Roman" panose="02020603050405020304" pitchFamily="18" charset="0"/>
              </a:rPr>
              <a:t> T1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ghi</a:t>
            </a:r>
            <a:r>
              <a:rPr lang="en-US" sz="1800" dirty="0">
                <a:effectLst/>
                <a:latin typeface="Calibri" panose="020F0502020204030204" pitchFamily="34" charset="0"/>
                <a:ea typeface="SimSun" panose="02010600030101010101" pitchFamily="2" charset="-122"/>
                <a:cs typeface="Times New Roman" panose="02020603050405020304" pitchFamily="18" charset="0"/>
              </a:rPr>
              <a:t> 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và</a:t>
            </a:r>
            <a:r>
              <a:rPr lang="en-US" sz="1800" dirty="0">
                <a:effectLst/>
                <a:latin typeface="Calibri" panose="020F0502020204030204" pitchFamily="34" charset="0"/>
                <a:ea typeface="SimSun" panose="02010600030101010101" pitchFamily="2" charset="-122"/>
                <a:cs typeface="Times New Roman" panose="02020603050405020304" pitchFamily="18" charset="0"/>
              </a:rPr>
              <a:t> T1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đã</a:t>
            </a:r>
            <a:r>
              <a:rPr lang="en-US" sz="1800" dirty="0">
                <a:effectLst/>
                <a:latin typeface="Calibri" panose="020F0502020204030204" pitchFamily="34" charset="0"/>
                <a:ea typeface="SimSun" panose="02010600030101010101" pitchFamily="2" charset="-122"/>
                <a:cs typeface="Times New Roman" panose="02020603050405020304" pitchFamily="18" charset="0"/>
              </a:rPr>
              <a:t> commit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trước</a:t>
            </a:r>
            <a:r>
              <a:rPr lang="en-US" sz="1800" dirty="0">
                <a:effectLst/>
                <a:latin typeface="Calibri" panose="020F0502020204030204" pitchFamily="34" charset="0"/>
                <a:ea typeface="SimSun" panose="02010600030101010101" pitchFamily="2" charset="-122"/>
                <a:cs typeface="Times New Roman" panose="02020603050405020304" pitchFamily="18" charset="0"/>
              </a:rPr>
              <a:t> T2.</a:t>
            </a:r>
            <a:endParaRPr lang="vi-VN" dirty="0"/>
          </a:p>
        </p:txBody>
      </p:sp>
    </p:spTree>
    <p:extLst>
      <p:ext uri="{BB962C8B-B14F-4D97-AF65-F5344CB8AC3E}">
        <p14:creationId xmlns:p14="http://schemas.microsoft.com/office/powerpoint/2010/main" val="26727209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1FBD1-BB9D-49CC-BC61-5EB21A2B1F42}"/>
              </a:ext>
            </a:extLst>
          </p:cNvPr>
          <p:cNvSpPr txBox="1"/>
          <p:nvPr/>
        </p:nvSpPr>
        <p:spPr>
          <a:xfrm>
            <a:off x="435429" y="838199"/>
            <a:ext cx="10863943" cy="400110"/>
          </a:xfrm>
          <a:prstGeom prst="rect">
            <a:avLst/>
          </a:prstGeom>
          <a:noFill/>
        </p:spPr>
        <p:txBody>
          <a:bodyPr wrap="square" rtlCol="0">
            <a:spAutoFit/>
          </a:bodyPr>
          <a:lstStyle/>
          <a:p>
            <a:r>
              <a:rPr lang="en-US" sz="2000" b="1" dirty="0" err="1"/>
              <a:t>Vậy</a:t>
            </a:r>
            <a:r>
              <a:rPr lang="en-US" sz="2000" b="1" dirty="0"/>
              <a:t> </a:t>
            </a:r>
            <a:r>
              <a:rPr lang="en-US" sz="2000" b="1" dirty="0" err="1"/>
              <a:t>thế</a:t>
            </a:r>
            <a:r>
              <a:rPr lang="en-US" sz="2000" b="1" dirty="0"/>
              <a:t> </a:t>
            </a:r>
            <a:r>
              <a:rPr lang="en-US" sz="2000" b="1" dirty="0" err="1"/>
              <a:t>nào</a:t>
            </a:r>
            <a:r>
              <a:rPr lang="en-US" sz="2000" b="1" dirty="0"/>
              <a:t> </a:t>
            </a:r>
            <a:r>
              <a:rPr lang="en-US" sz="2000" b="1" dirty="0" err="1"/>
              <a:t>là</a:t>
            </a:r>
            <a:r>
              <a:rPr lang="en-US" sz="2000" b="1" dirty="0"/>
              <a:t> Nonrecoverable schedule (</a:t>
            </a:r>
            <a:r>
              <a:rPr lang="en-US" sz="2000" b="1" dirty="0" err="1"/>
              <a:t>lịch</a:t>
            </a:r>
            <a:r>
              <a:rPr lang="en-US" sz="2000" b="1" dirty="0"/>
              <a:t> </a:t>
            </a:r>
            <a:r>
              <a:rPr lang="en-US" sz="2000" b="1" dirty="0" err="1"/>
              <a:t>trình</a:t>
            </a:r>
            <a:r>
              <a:rPr lang="en-US" sz="2000" b="1" dirty="0"/>
              <a:t> </a:t>
            </a:r>
            <a:r>
              <a:rPr lang="en-US" sz="2000" b="1" dirty="0" err="1"/>
              <a:t>không</a:t>
            </a:r>
            <a:r>
              <a:rPr lang="en-US" sz="2000" b="1" dirty="0"/>
              <a:t> </a:t>
            </a:r>
            <a:r>
              <a:rPr lang="en-US" sz="2000" b="1" dirty="0" err="1"/>
              <a:t>thể</a:t>
            </a:r>
            <a:r>
              <a:rPr lang="en-US" sz="2000" b="1" dirty="0"/>
              <a:t> </a:t>
            </a:r>
            <a:r>
              <a:rPr lang="en-US" sz="2000" b="1" dirty="0" err="1"/>
              <a:t>phục</a:t>
            </a:r>
            <a:r>
              <a:rPr lang="en-US" sz="2000" b="1" dirty="0"/>
              <a:t> </a:t>
            </a:r>
            <a:r>
              <a:rPr lang="en-US" sz="2000" b="1" dirty="0" err="1"/>
              <a:t>hồi</a:t>
            </a:r>
            <a:r>
              <a:rPr lang="en-US" sz="2000" b="1" dirty="0"/>
              <a:t>) ?</a:t>
            </a:r>
            <a:endParaRPr lang="vi-VN" sz="2000" b="1" dirty="0"/>
          </a:p>
        </p:txBody>
      </p:sp>
      <p:sp>
        <p:nvSpPr>
          <p:cNvPr id="3" name="TextBox 2">
            <a:extLst>
              <a:ext uri="{FF2B5EF4-FFF2-40B4-BE49-F238E27FC236}">
                <a16:creationId xmlns:a16="http://schemas.microsoft.com/office/drawing/2014/main" id="{6F24828C-427E-68FE-CD88-CCA7856A58A5}"/>
              </a:ext>
            </a:extLst>
          </p:cNvPr>
          <p:cNvSpPr txBox="1"/>
          <p:nvPr/>
        </p:nvSpPr>
        <p:spPr>
          <a:xfrm>
            <a:off x="435429" y="1588532"/>
            <a:ext cx="11321142" cy="1477328"/>
          </a:xfrm>
          <a:prstGeom prst="rect">
            <a:avLst/>
          </a:prstGeom>
          <a:noFill/>
        </p:spPr>
        <p:txBody>
          <a:bodyPr wrap="square" rtlCol="0">
            <a:spAutoFit/>
          </a:bodyPr>
          <a:lstStyle/>
          <a:p>
            <a:r>
              <a:rPr lang="vi-VN" dirty="0"/>
              <a:t>Một lịch trình được gọi là "không khôi phục được" nếu trong quá trình thực hiện các giao dịch, nếu có một giao dịch không thành công hoặc xảy ra sự cố, thì các thay đổi của giao dịch đó sẽ không được hoàn tác và dữ liệu sẽ bị mất hoặc bị hỏng. Điều này có thể xảy ra khi các giao dịch được thực hiện mà không đảm bảo tính toàn vẹn dữ liệu, không tuân thủ các nguyên tắc ACID (Atomicity, Consistency, Isolation, Durability) và không có bất kỳ cơ chế nào để phục hồi dữ liệu.</a:t>
            </a:r>
          </a:p>
        </p:txBody>
      </p:sp>
    </p:spTree>
    <p:extLst>
      <p:ext uri="{BB962C8B-B14F-4D97-AF65-F5344CB8AC3E}">
        <p14:creationId xmlns:p14="http://schemas.microsoft.com/office/powerpoint/2010/main" val="4053555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29CE79E-3A03-6774-3C14-356AEE630C23}"/>
              </a:ext>
            </a:extLst>
          </p:cNvPr>
          <p:cNvGraphicFramePr>
            <a:graphicFrameLocks noGrp="1"/>
          </p:cNvGraphicFramePr>
          <p:nvPr>
            <p:extLst>
              <p:ext uri="{D42A27DB-BD31-4B8C-83A1-F6EECF244321}">
                <p14:modId xmlns:p14="http://schemas.microsoft.com/office/powerpoint/2010/main" val="33047605"/>
              </p:ext>
            </p:extLst>
          </p:nvPr>
        </p:nvGraphicFramePr>
        <p:xfrm>
          <a:off x="1857828" y="695903"/>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93884251"/>
                    </a:ext>
                  </a:extLst>
                </a:gridCol>
                <a:gridCol w="4064000">
                  <a:extLst>
                    <a:ext uri="{9D8B030D-6E8A-4147-A177-3AD203B41FA5}">
                      <a16:colId xmlns:a16="http://schemas.microsoft.com/office/drawing/2014/main" val="2769686881"/>
                    </a:ext>
                  </a:extLst>
                </a:gridCol>
              </a:tblGrid>
              <a:tr h="370840">
                <a:tc>
                  <a:txBody>
                    <a:bodyPr/>
                    <a:lstStyle/>
                    <a:p>
                      <a:pPr algn="ctr"/>
                      <a:r>
                        <a:rPr lang="vi-VN" dirty="0"/>
                        <a:t>T1</a:t>
                      </a:r>
                    </a:p>
                  </a:txBody>
                  <a:tcPr/>
                </a:tc>
                <a:tc>
                  <a:txBody>
                    <a:bodyPr/>
                    <a:lstStyle/>
                    <a:p>
                      <a:pPr algn="ctr"/>
                      <a:r>
                        <a:rPr lang="vi-VN" dirty="0"/>
                        <a:t>T2</a:t>
                      </a:r>
                    </a:p>
                  </a:txBody>
                  <a:tcPr/>
                </a:tc>
                <a:extLst>
                  <a:ext uri="{0D108BD9-81ED-4DB2-BD59-A6C34878D82A}">
                    <a16:rowId xmlns:a16="http://schemas.microsoft.com/office/drawing/2014/main" val="841233735"/>
                  </a:ext>
                </a:extLst>
              </a:tr>
              <a:tr h="370840">
                <a:tc>
                  <a:txBody>
                    <a:bodyPr/>
                    <a:lstStyle/>
                    <a:p>
                      <a:pPr algn="ctr"/>
                      <a:r>
                        <a:rPr lang="vi-VN" dirty="0"/>
                        <a:t>R(X)</a:t>
                      </a:r>
                    </a:p>
                  </a:txBody>
                  <a:tcPr/>
                </a:tc>
                <a:tc>
                  <a:txBody>
                    <a:bodyPr/>
                    <a:lstStyle/>
                    <a:p>
                      <a:endParaRPr lang="vi-VN"/>
                    </a:p>
                  </a:txBody>
                  <a:tcPr/>
                </a:tc>
                <a:extLst>
                  <a:ext uri="{0D108BD9-81ED-4DB2-BD59-A6C34878D82A}">
                    <a16:rowId xmlns:a16="http://schemas.microsoft.com/office/drawing/2014/main" val="1422603086"/>
                  </a:ext>
                </a:extLst>
              </a:tr>
              <a:tr h="370840">
                <a:tc>
                  <a:txBody>
                    <a:bodyPr/>
                    <a:lstStyle/>
                    <a:p>
                      <a:endParaRPr lang="vi-VN" dirty="0"/>
                    </a:p>
                  </a:txBody>
                  <a:tcPr/>
                </a:tc>
                <a:tc>
                  <a:txBody>
                    <a:bodyPr/>
                    <a:lstStyle/>
                    <a:p>
                      <a:pPr algn="ctr"/>
                      <a:r>
                        <a:rPr lang="vi-VN" dirty="0"/>
                        <a:t>R(x)</a:t>
                      </a:r>
                    </a:p>
                  </a:txBody>
                  <a:tcPr/>
                </a:tc>
                <a:extLst>
                  <a:ext uri="{0D108BD9-81ED-4DB2-BD59-A6C34878D82A}">
                    <a16:rowId xmlns:a16="http://schemas.microsoft.com/office/drawing/2014/main" val="257493381"/>
                  </a:ext>
                </a:extLst>
              </a:tr>
              <a:tr h="370840">
                <a:tc>
                  <a:txBody>
                    <a:bodyPr/>
                    <a:lstStyle/>
                    <a:p>
                      <a:pPr algn="ctr"/>
                      <a:r>
                        <a:rPr lang="vi-VN" dirty="0"/>
                        <a:t>W(X)</a:t>
                      </a:r>
                    </a:p>
                  </a:txBody>
                  <a:tcPr/>
                </a:tc>
                <a:tc>
                  <a:txBody>
                    <a:bodyPr/>
                    <a:lstStyle/>
                    <a:p>
                      <a:endParaRPr lang="vi-VN"/>
                    </a:p>
                  </a:txBody>
                  <a:tcPr/>
                </a:tc>
                <a:extLst>
                  <a:ext uri="{0D108BD9-81ED-4DB2-BD59-A6C34878D82A}">
                    <a16:rowId xmlns:a16="http://schemas.microsoft.com/office/drawing/2014/main" val="342355369"/>
                  </a:ext>
                </a:extLst>
              </a:tr>
              <a:tr h="370840">
                <a:tc>
                  <a:txBody>
                    <a:bodyPr/>
                    <a:lstStyle/>
                    <a:p>
                      <a:pPr algn="ctr"/>
                      <a:r>
                        <a:rPr lang="vi-VN" dirty="0"/>
                        <a:t>R(Y)</a:t>
                      </a:r>
                    </a:p>
                  </a:txBody>
                  <a:tcPr/>
                </a:tc>
                <a:tc>
                  <a:txBody>
                    <a:bodyPr/>
                    <a:lstStyle/>
                    <a:p>
                      <a:endParaRPr lang="vi-VN" dirty="0"/>
                    </a:p>
                  </a:txBody>
                  <a:tcPr/>
                </a:tc>
                <a:extLst>
                  <a:ext uri="{0D108BD9-81ED-4DB2-BD59-A6C34878D82A}">
                    <a16:rowId xmlns:a16="http://schemas.microsoft.com/office/drawing/2014/main" val="3910580079"/>
                  </a:ext>
                </a:extLst>
              </a:tr>
              <a:tr h="370840">
                <a:tc>
                  <a:txBody>
                    <a:bodyPr/>
                    <a:lstStyle/>
                    <a:p>
                      <a:pPr algn="ctr"/>
                      <a:endParaRPr lang="vi-VN" dirty="0"/>
                    </a:p>
                  </a:txBody>
                  <a:tcPr/>
                </a:tc>
                <a:tc>
                  <a:txBody>
                    <a:bodyPr/>
                    <a:lstStyle/>
                    <a:p>
                      <a:pPr algn="ctr"/>
                      <a:r>
                        <a:rPr lang="vi-VN" dirty="0"/>
                        <a:t>W(X)</a:t>
                      </a:r>
                    </a:p>
                  </a:txBody>
                  <a:tcPr/>
                </a:tc>
                <a:extLst>
                  <a:ext uri="{0D108BD9-81ED-4DB2-BD59-A6C34878D82A}">
                    <a16:rowId xmlns:a16="http://schemas.microsoft.com/office/drawing/2014/main" val="833203130"/>
                  </a:ext>
                </a:extLst>
              </a:tr>
              <a:tr h="370840">
                <a:tc>
                  <a:txBody>
                    <a:bodyPr/>
                    <a:lstStyle/>
                    <a:p>
                      <a:pPr algn="ctr"/>
                      <a:endParaRPr lang="vi-VN" dirty="0"/>
                    </a:p>
                  </a:txBody>
                  <a:tcPr/>
                </a:tc>
                <a:tc>
                  <a:txBody>
                    <a:bodyPr/>
                    <a:lstStyle/>
                    <a:p>
                      <a:pPr algn="ctr"/>
                      <a:r>
                        <a:rPr lang="vi-VN" dirty="0"/>
                        <a:t>C2</a:t>
                      </a:r>
                    </a:p>
                  </a:txBody>
                  <a:tcPr/>
                </a:tc>
                <a:extLst>
                  <a:ext uri="{0D108BD9-81ED-4DB2-BD59-A6C34878D82A}">
                    <a16:rowId xmlns:a16="http://schemas.microsoft.com/office/drawing/2014/main" val="3010437270"/>
                  </a:ext>
                </a:extLst>
              </a:tr>
              <a:tr h="370840">
                <a:tc>
                  <a:txBody>
                    <a:bodyPr/>
                    <a:lstStyle/>
                    <a:p>
                      <a:pPr algn="ctr"/>
                      <a:r>
                        <a:rPr lang="vi-VN"/>
                        <a:t>W(X)</a:t>
                      </a:r>
                      <a:endParaRPr lang="vi-VN" dirty="0"/>
                    </a:p>
                  </a:txBody>
                  <a:tcPr/>
                </a:tc>
                <a:tc>
                  <a:txBody>
                    <a:bodyPr/>
                    <a:lstStyle/>
                    <a:p>
                      <a:endParaRPr lang="vi-VN" dirty="0"/>
                    </a:p>
                  </a:txBody>
                  <a:tcPr/>
                </a:tc>
                <a:extLst>
                  <a:ext uri="{0D108BD9-81ED-4DB2-BD59-A6C34878D82A}">
                    <a16:rowId xmlns:a16="http://schemas.microsoft.com/office/drawing/2014/main" val="1729480531"/>
                  </a:ext>
                </a:extLst>
              </a:tr>
              <a:tr h="370840">
                <a:tc>
                  <a:txBody>
                    <a:bodyPr/>
                    <a:lstStyle/>
                    <a:p>
                      <a:pPr algn="ctr"/>
                      <a:r>
                        <a:rPr lang="vi-VN" dirty="0"/>
                        <a:t>A1</a:t>
                      </a:r>
                    </a:p>
                  </a:txBody>
                  <a:tcPr/>
                </a:tc>
                <a:tc>
                  <a:txBody>
                    <a:bodyPr/>
                    <a:lstStyle/>
                    <a:p>
                      <a:endParaRPr lang="vi-VN" dirty="0"/>
                    </a:p>
                  </a:txBody>
                  <a:tcPr/>
                </a:tc>
                <a:extLst>
                  <a:ext uri="{0D108BD9-81ED-4DB2-BD59-A6C34878D82A}">
                    <a16:rowId xmlns:a16="http://schemas.microsoft.com/office/drawing/2014/main" val="2769266629"/>
                  </a:ext>
                </a:extLst>
              </a:tr>
            </a:tbl>
          </a:graphicData>
        </a:graphic>
      </p:graphicFrame>
      <p:sp>
        <p:nvSpPr>
          <p:cNvPr id="5" name="TextBox 4">
            <a:extLst>
              <a:ext uri="{FF2B5EF4-FFF2-40B4-BE49-F238E27FC236}">
                <a16:creationId xmlns:a16="http://schemas.microsoft.com/office/drawing/2014/main" id="{EF8940A9-9FCC-916D-290B-B937A9B38215}"/>
              </a:ext>
            </a:extLst>
          </p:cNvPr>
          <p:cNvSpPr txBox="1"/>
          <p:nvPr/>
        </p:nvSpPr>
        <p:spPr>
          <a:xfrm>
            <a:off x="1857828" y="152400"/>
            <a:ext cx="947057" cy="369332"/>
          </a:xfrm>
          <a:prstGeom prst="rect">
            <a:avLst/>
          </a:prstGeom>
          <a:noFill/>
        </p:spPr>
        <p:txBody>
          <a:bodyPr wrap="square" rtlCol="0">
            <a:spAutoFit/>
          </a:bodyPr>
          <a:lstStyle/>
          <a:p>
            <a:r>
              <a:rPr lang="vi-VN" dirty="0"/>
              <a:t>Sc :</a:t>
            </a:r>
          </a:p>
        </p:txBody>
      </p:sp>
      <p:sp>
        <p:nvSpPr>
          <p:cNvPr id="6" name="TextBox 5">
            <a:extLst>
              <a:ext uri="{FF2B5EF4-FFF2-40B4-BE49-F238E27FC236}">
                <a16:creationId xmlns:a16="http://schemas.microsoft.com/office/drawing/2014/main" id="{E39C6164-999A-39A9-D3BF-2337E6C81CE7}"/>
              </a:ext>
            </a:extLst>
          </p:cNvPr>
          <p:cNvSpPr txBox="1"/>
          <p:nvPr/>
        </p:nvSpPr>
        <p:spPr>
          <a:xfrm>
            <a:off x="664029" y="4572000"/>
            <a:ext cx="10755085" cy="923330"/>
          </a:xfrm>
          <a:prstGeom prst="rect">
            <a:avLst/>
          </a:prstGeom>
          <a:noFill/>
        </p:spPr>
        <p:txBody>
          <a:bodyPr wrap="square" rtlCol="0">
            <a:spAutoFit/>
          </a:bodyPr>
          <a:lstStyle/>
          <a:p>
            <a:r>
              <a:rPr lang="vi-VN" dirty="0"/>
              <a:t>T2 đọc mục X từ T1, nhưng T2 xác nhận trước khi T1 xác nhận. Sự cố xảy ra nếu T1 hủy bỏ sau thao tác c2 trong Sc , khi đó giá trị của X mà T2 đọc không còn hợp lệ và T2 phải bị hủy bỏ sau khi cam kết, dẫn đến lịch trình không thể khôi phục được.</a:t>
            </a:r>
          </a:p>
        </p:txBody>
      </p:sp>
    </p:spTree>
    <p:extLst>
      <p:ext uri="{BB962C8B-B14F-4D97-AF65-F5344CB8AC3E}">
        <p14:creationId xmlns:p14="http://schemas.microsoft.com/office/powerpoint/2010/main" val="237178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grpId="0" nodeType="clickEffect">
                                  <p:stCondLst>
                                    <p:cond delay="0"/>
                                  </p:stCondLst>
                                  <p:childTnLst>
                                    <p:animClr clrSpc="rgb" dir="cw">
                                      <p:cBhvr>
                                        <p:cTn id="16" dur="2000" fill="hold"/>
                                        <p:tgtEl>
                                          <p:spTgt spid="6"/>
                                        </p:tgtEl>
                                        <p:attrNameLst>
                                          <p:attrName>fillcolor</p:attrName>
                                        </p:attrNameLst>
                                      </p:cBhvr>
                                      <p:to>
                                        <a:schemeClr val="accent2"/>
                                      </p:to>
                                    </p:animClr>
                                    <p:set>
                                      <p:cBhvr>
                                        <p:cTn id="17" dur="2000" fill="hold"/>
                                        <p:tgtEl>
                                          <p:spTgt spid="6"/>
                                        </p:tgtEl>
                                        <p:attrNameLst>
                                          <p:attrName>fill.type</p:attrName>
                                        </p:attrNameLst>
                                      </p:cBhvr>
                                      <p:to>
                                        <p:strVal val="solid"/>
                                      </p:to>
                                    </p:set>
                                    <p:set>
                                      <p:cBhvr>
                                        <p:cTn id="1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C278F-0AA5-C2EC-99DA-6B2FA9A26AD5}"/>
              </a:ext>
            </a:extLst>
          </p:cNvPr>
          <p:cNvSpPr txBox="1"/>
          <p:nvPr/>
        </p:nvSpPr>
        <p:spPr>
          <a:xfrm>
            <a:off x="452747" y="1317171"/>
            <a:ext cx="9925793" cy="369332"/>
          </a:xfrm>
          <a:prstGeom prst="rect">
            <a:avLst/>
          </a:prstGeom>
          <a:noFill/>
        </p:spPr>
        <p:txBody>
          <a:bodyPr wrap="square" rtlCol="0">
            <a:spAutoFit/>
          </a:bodyPr>
          <a:lstStyle/>
          <a:p>
            <a:r>
              <a:rPr lang="vi-VN" b="1" dirty="0"/>
              <a:t>2.Cascadeless schedule (lịch trình không lan truyền)</a:t>
            </a:r>
          </a:p>
        </p:txBody>
      </p:sp>
      <p:sp>
        <p:nvSpPr>
          <p:cNvPr id="4" name="TextBox 3">
            <a:extLst>
              <a:ext uri="{FF2B5EF4-FFF2-40B4-BE49-F238E27FC236}">
                <a16:creationId xmlns:a16="http://schemas.microsoft.com/office/drawing/2014/main" id="{6D7E246F-3CEC-DB40-9250-10E64C50A37A}"/>
              </a:ext>
            </a:extLst>
          </p:cNvPr>
          <p:cNvSpPr txBox="1"/>
          <p:nvPr/>
        </p:nvSpPr>
        <p:spPr>
          <a:xfrm>
            <a:off x="452747" y="1926773"/>
            <a:ext cx="10853057" cy="923330"/>
          </a:xfrm>
          <a:prstGeom prst="rect">
            <a:avLst/>
          </a:prstGeom>
          <a:noFill/>
        </p:spPr>
        <p:txBody>
          <a:bodyPr wrap="square" rtlCol="0">
            <a:spAutoFit/>
          </a:bodyPr>
          <a:lstStyle/>
          <a:p>
            <a:r>
              <a:rPr lang="vi-VN" dirty="0"/>
              <a:t>Một lịch trình được gọi là "cascadeless" nếu như những giao dịch khác không bị ảnh hưởng bởi một giao dịch đang thực hiện nếu như các tài nguyên bị khóa (lock) bởi giao dịch đó không được sử dụng bởi các giao dịch khác.</a:t>
            </a:r>
          </a:p>
        </p:txBody>
      </p:sp>
    </p:spTree>
    <p:extLst>
      <p:ext uri="{BB962C8B-B14F-4D97-AF65-F5344CB8AC3E}">
        <p14:creationId xmlns:p14="http://schemas.microsoft.com/office/powerpoint/2010/main" val="30485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5E415E-5E4C-6025-A7E0-7A56BEF0BAD0}"/>
              </a:ext>
            </a:extLst>
          </p:cNvPr>
          <p:cNvPicPr>
            <a:picLocks noChangeAspect="1"/>
          </p:cNvPicPr>
          <p:nvPr/>
        </p:nvPicPr>
        <p:blipFill>
          <a:blip r:embed="rId2"/>
          <a:stretch>
            <a:fillRect/>
          </a:stretch>
        </p:blipFill>
        <p:spPr>
          <a:xfrm>
            <a:off x="4397829" y="1236944"/>
            <a:ext cx="2852057" cy="3944656"/>
          </a:xfrm>
          <a:prstGeom prst="rect">
            <a:avLst/>
          </a:prstGeom>
        </p:spPr>
      </p:pic>
      <p:sp>
        <p:nvSpPr>
          <p:cNvPr id="3" name="TextBox 2">
            <a:extLst>
              <a:ext uri="{FF2B5EF4-FFF2-40B4-BE49-F238E27FC236}">
                <a16:creationId xmlns:a16="http://schemas.microsoft.com/office/drawing/2014/main" id="{D42BFED1-CE92-FB26-A5A7-D6F899038949}"/>
              </a:ext>
            </a:extLst>
          </p:cNvPr>
          <p:cNvSpPr txBox="1"/>
          <p:nvPr/>
        </p:nvSpPr>
        <p:spPr>
          <a:xfrm>
            <a:off x="757548" y="442767"/>
            <a:ext cx="10482943" cy="646331"/>
          </a:xfrm>
          <a:prstGeom prst="rect">
            <a:avLst/>
          </a:prstGeom>
          <a:noFill/>
        </p:spPr>
        <p:txBody>
          <a:bodyPr wrap="square" rtlCol="0">
            <a:spAutoFit/>
          </a:bodyPr>
          <a:lstStyle/>
          <a:p>
            <a:r>
              <a:rPr lang="vi-VN" dirty="0"/>
              <a:t>Nếu một giao dịch Tj muốn đọc giá trị được cập nhật hoặc viết bởi một giao dịch Ti khác, thì việc commit của Tj phải đọc nó sau commit của Ti.</a:t>
            </a:r>
          </a:p>
        </p:txBody>
      </p:sp>
      <p:sp>
        <p:nvSpPr>
          <p:cNvPr id="4" name="TextBox 3">
            <a:extLst>
              <a:ext uri="{FF2B5EF4-FFF2-40B4-BE49-F238E27FC236}">
                <a16:creationId xmlns:a16="http://schemas.microsoft.com/office/drawing/2014/main" id="{F0E5D394-8B14-DF2A-1CCB-F7E8E0D89A12}"/>
              </a:ext>
            </a:extLst>
          </p:cNvPr>
          <p:cNvSpPr txBox="1"/>
          <p:nvPr/>
        </p:nvSpPr>
        <p:spPr>
          <a:xfrm>
            <a:off x="3331028" y="5181600"/>
            <a:ext cx="6694714" cy="646331"/>
          </a:xfrm>
          <a:prstGeom prst="rect">
            <a:avLst/>
          </a:prstGeom>
          <a:noFill/>
        </p:spPr>
        <p:txBody>
          <a:bodyPr wrap="square">
            <a:spAutoFit/>
          </a:bodyPr>
          <a:lstStyle/>
          <a:p>
            <a:r>
              <a:rPr lang="fr-FR" dirty="0"/>
              <a:t> </a:t>
            </a:r>
          </a:p>
          <a:p>
            <a:r>
              <a:rPr lang="fr-FR" dirty="0"/>
              <a:t>VD: </a:t>
            </a:r>
            <a:r>
              <a:rPr lang="fr-FR" dirty="0">
                <a:latin typeface="Arial" panose="020B0604020202020204" pitchFamily="34" charset="0"/>
                <a:cs typeface="Arial" panose="020B0604020202020204" pitchFamily="34" charset="0"/>
              </a:rPr>
              <a:t>T2</a:t>
            </a:r>
            <a:r>
              <a:rPr lang="fr-FR" dirty="0"/>
              <a:t> </a:t>
            </a:r>
            <a:r>
              <a:rPr lang="fr-FR" dirty="0" err="1"/>
              <a:t>đọc</a:t>
            </a:r>
            <a:r>
              <a:rPr lang="fr-FR" dirty="0"/>
              <a:t> A </a:t>
            </a:r>
            <a:r>
              <a:rPr lang="fr-FR" dirty="0" err="1"/>
              <a:t>sau</a:t>
            </a:r>
            <a:r>
              <a:rPr lang="fr-FR" dirty="0"/>
              <a:t> khi T1 </a:t>
            </a:r>
            <a:r>
              <a:rPr lang="fr-FR" dirty="0" err="1"/>
              <a:t>đã</a:t>
            </a:r>
            <a:r>
              <a:rPr lang="fr-FR" dirty="0"/>
              <a:t> </a:t>
            </a:r>
            <a:r>
              <a:rPr lang="fr-FR" dirty="0" err="1"/>
              <a:t>ghi</a:t>
            </a:r>
            <a:r>
              <a:rPr lang="fr-FR" dirty="0"/>
              <a:t> A </a:t>
            </a:r>
            <a:r>
              <a:rPr lang="fr-FR" dirty="0" err="1"/>
              <a:t>và</a:t>
            </a:r>
            <a:r>
              <a:rPr lang="fr-FR" dirty="0"/>
              <a:t> commit </a:t>
            </a:r>
            <a:r>
              <a:rPr lang="fr-FR" dirty="0" err="1"/>
              <a:t>trước</a:t>
            </a:r>
            <a:r>
              <a:rPr lang="fr-FR" dirty="0"/>
              <a:t> T2.</a:t>
            </a:r>
          </a:p>
        </p:txBody>
      </p:sp>
    </p:spTree>
    <p:extLst>
      <p:ext uri="{BB962C8B-B14F-4D97-AF65-F5344CB8AC3E}">
        <p14:creationId xmlns:p14="http://schemas.microsoft.com/office/powerpoint/2010/main" val="3684925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F7AF1-5260-DAFF-118B-98F9D7D8AAA0}"/>
              </a:ext>
            </a:extLst>
          </p:cNvPr>
          <p:cNvSpPr txBox="1"/>
          <p:nvPr/>
        </p:nvSpPr>
        <p:spPr>
          <a:xfrm>
            <a:off x="402771" y="468085"/>
            <a:ext cx="10548257" cy="369332"/>
          </a:xfrm>
          <a:prstGeom prst="rect">
            <a:avLst/>
          </a:prstGeom>
          <a:noFill/>
        </p:spPr>
        <p:txBody>
          <a:bodyPr wrap="square" rtlCol="0">
            <a:spAutoFit/>
          </a:bodyPr>
          <a:lstStyle/>
          <a:p>
            <a:r>
              <a:rPr lang="vi-VN" b="1" dirty="0"/>
              <a:t>3.Strict schedule (lịch trình nghiêm ngặt)</a:t>
            </a:r>
          </a:p>
        </p:txBody>
      </p:sp>
      <p:sp>
        <p:nvSpPr>
          <p:cNvPr id="3" name="TextBox 2">
            <a:extLst>
              <a:ext uri="{FF2B5EF4-FFF2-40B4-BE49-F238E27FC236}">
                <a16:creationId xmlns:a16="http://schemas.microsoft.com/office/drawing/2014/main" id="{A3C77B6A-44F7-9091-D796-833E39603061}"/>
              </a:ext>
            </a:extLst>
          </p:cNvPr>
          <p:cNvSpPr txBox="1"/>
          <p:nvPr/>
        </p:nvSpPr>
        <p:spPr>
          <a:xfrm>
            <a:off x="402771" y="1388043"/>
            <a:ext cx="10951028" cy="646331"/>
          </a:xfrm>
          <a:prstGeom prst="rect">
            <a:avLst/>
          </a:prstGeom>
          <a:noFill/>
        </p:spPr>
        <p:txBody>
          <a:bodyPr wrap="square" rtlCol="0">
            <a:spAutoFit/>
          </a:bodyPr>
          <a:lstStyle/>
          <a:p>
            <a:r>
              <a:rPr lang="vi-VN" dirty="0"/>
              <a:t>- Phải đảm bảo tính đồng nhất và tính nhất quán của cơ sở dữ liệu một cách nghiêm ngặt.</a:t>
            </a:r>
          </a:p>
          <a:p>
            <a:endParaRPr lang="vi-VN" dirty="0"/>
          </a:p>
        </p:txBody>
      </p:sp>
      <p:sp>
        <p:nvSpPr>
          <p:cNvPr id="4" name="TextBox 3">
            <a:extLst>
              <a:ext uri="{FF2B5EF4-FFF2-40B4-BE49-F238E27FC236}">
                <a16:creationId xmlns:a16="http://schemas.microsoft.com/office/drawing/2014/main" id="{9E5C6E89-D451-2BB2-C807-3D5FD8E69D31}"/>
              </a:ext>
            </a:extLst>
          </p:cNvPr>
          <p:cNvSpPr txBox="1"/>
          <p:nvPr/>
        </p:nvSpPr>
        <p:spPr>
          <a:xfrm>
            <a:off x="402771" y="2003754"/>
            <a:ext cx="11049000" cy="369332"/>
          </a:xfrm>
          <a:prstGeom prst="rect">
            <a:avLst/>
          </a:prstGeom>
          <a:noFill/>
        </p:spPr>
        <p:txBody>
          <a:bodyPr wrap="square" rtlCol="0">
            <a:spAutoFit/>
          </a:bodyPr>
          <a:lstStyle/>
          <a:p>
            <a:r>
              <a:rPr lang="vi-VN" dirty="0"/>
              <a:t>- Giao dịch phải được thực hiện tuần tự và không có sự xung đột nào giữa các giao dịch được phép xảy ra</a:t>
            </a:r>
          </a:p>
        </p:txBody>
      </p:sp>
    </p:spTree>
    <p:extLst>
      <p:ext uri="{BB962C8B-B14F-4D97-AF65-F5344CB8AC3E}">
        <p14:creationId xmlns:p14="http://schemas.microsoft.com/office/powerpoint/2010/main" val="2185177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737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Tahoma</vt:lpstr>
      <vt:lpstr>Times New Roman</vt:lpstr>
      <vt:lpstr>Office Theme</vt:lpstr>
      <vt:lpstr>21.4.2 Characterizing Schedules Based on Recoverability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21.4.2 Characterizing Schedules Based on Recoverability</dc:title>
  <dc:creator>phamhung281@gmail.com</dc:creator>
  <cp:lastModifiedBy>phamhung281@gmail.com</cp:lastModifiedBy>
  <cp:revision>3</cp:revision>
  <dcterms:created xsi:type="dcterms:W3CDTF">2023-04-03T13:36:57Z</dcterms:created>
  <dcterms:modified xsi:type="dcterms:W3CDTF">2023-04-04T13:56:46Z</dcterms:modified>
</cp:coreProperties>
</file>