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156">
          <p15:clr>
            <a:srgbClr val="A4A3A4"/>
          </p15:clr>
        </p15:guide>
        <p15:guide id="2" pos="7333">
          <p15:clr>
            <a:srgbClr val="A4A3A4"/>
          </p15:clr>
        </p15:guide>
        <p15:guide id="3" pos="2230">
          <p15:clr>
            <a:srgbClr val="A4A3A4"/>
          </p15:clr>
        </p15:guide>
        <p15:guide id="4" orient="horz" pos="550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orient="horz" pos="436">
          <p15:clr>
            <a:srgbClr val="A4A3A4"/>
          </p15:clr>
        </p15:guide>
        <p15:guide id="7" pos="189">
          <p15:clr>
            <a:srgbClr val="A4A3A4"/>
          </p15:clr>
        </p15:guide>
        <p15:guide id="8" pos="2139">
          <p15:clr>
            <a:srgbClr val="A4A3A4"/>
          </p15:clr>
        </p15:guide>
        <p15:guide id="9" orient="horz" pos="95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g8r7KAEc5WQXM3cYz5pQnLAcQt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A53C41-0D16-4FD1-97A3-2A5D269D3C8D}">
  <a:tblStyle styleId="{9CA53C41-0D16-4FD1-97A3-2A5D269D3C8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156" orient="horz"/>
        <p:guide pos="7333"/>
        <p:guide pos="2230"/>
        <p:guide pos="550" orient="horz"/>
        <p:guide pos="119" orient="horz"/>
        <p:guide pos="436" orient="horz"/>
        <p:guide pos="189"/>
        <p:guide pos="2139"/>
        <p:guide pos="95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65855073c_1_18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265855073c_1_172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5" name="Google Shape;45;g1265855073c_1_17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65855073c_1_175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1265855073c_1_175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9" name="Google Shape;49;g1265855073c_1_175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g1265855073c_1_175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g1265855073c_1_17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65855073c_1_181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4" name="Google Shape;54;g1265855073c_1_18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65855073c_1_184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7" name="Google Shape;57;g1265855073c_1_184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8" name="Google Shape;58;g1265855073c_1_18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목차">
  <p:cSld name="2_목차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1265855073c_1_190"/>
          <p:cNvSpPr/>
          <p:nvPr/>
        </p:nvSpPr>
        <p:spPr>
          <a:xfrm>
            <a:off x="856210" y="609026"/>
            <a:ext cx="33789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86"/>
              <a:buFont typeface="Arial"/>
              <a:buNone/>
            </a:pPr>
            <a:r>
              <a:rPr b="1" i="0" lang="ko-KR" sz="428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g1265855073c_1_190"/>
          <p:cNvSpPr/>
          <p:nvPr/>
        </p:nvSpPr>
        <p:spPr>
          <a:xfrm>
            <a:off x="0" y="870044"/>
            <a:ext cx="966900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g1265855073c_1_190"/>
          <p:cNvSpPr/>
          <p:nvPr/>
        </p:nvSpPr>
        <p:spPr>
          <a:xfrm>
            <a:off x="4182021" y="870044"/>
            <a:ext cx="8010000" cy="120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04">
          <p15:clr>
            <a:srgbClr val="FBAE40"/>
          </p15:clr>
        </p15:guide>
        <p15:guide id="2" pos="637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_01">
  <p:cSld name="내용_0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265855073c_1_194"/>
          <p:cNvSpPr/>
          <p:nvPr/>
        </p:nvSpPr>
        <p:spPr>
          <a:xfrm>
            <a:off x="0" y="716913"/>
            <a:ext cx="12192000" cy="108000"/>
          </a:xfrm>
          <a:prstGeom prst="rect">
            <a:avLst/>
          </a:prstGeom>
          <a:solidFill>
            <a:srgbClr val="98A8BD"/>
          </a:solidFill>
          <a:ln>
            <a:noFill/>
          </a:ln>
        </p:spPr>
        <p:txBody>
          <a:bodyPr anchorCtr="0" anchor="t" bIns="43525" lIns="87075" spcFirstLastPara="1" rIns="87075" wrap="square" tIns="43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None/>
            </a:pPr>
            <a:r>
              <a:t/>
            </a:r>
            <a:endParaRPr b="0" i="0" sz="114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g1265855073c_1_194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g1265855073c_1_194"/>
          <p:cNvSpPr txBox="1"/>
          <p:nvPr>
            <p:ph idx="1" type="body"/>
          </p:nvPr>
        </p:nvSpPr>
        <p:spPr>
          <a:xfrm>
            <a:off x="479425" y="972272"/>
            <a:ext cx="10982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g1265855073c_1_194"/>
          <p:cNvSpPr txBox="1"/>
          <p:nvPr/>
        </p:nvSpPr>
        <p:spPr>
          <a:xfrm>
            <a:off x="11548211" y="6446627"/>
            <a:ext cx="471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02">
          <p15:clr>
            <a:srgbClr val="FBAE40"/>
          </p15:clr>
        </p15:guide>
        <p15:guide id="2" pos="74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265855073c_1_149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22" name="Google Shape;22;g1265855073c_1_149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3" name="Google Shape;23;g1265855073c_1_1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265855073c_1_15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g1265855073c_1_1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265855073c_1_15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9" name="Google Shape;29;g1265855073c_1_15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0" name="Google Shape;30;g1265855073c_1_1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265855073c_1_16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3" name="Google Shape;33;g1265855073c_1_160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g1265855073c_1_160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1265855073c_1_16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265855073c_1_16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8" name="Google Shape;38;g1265855073c_1_16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265855073c_1_168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1" name="Google Shape;41;g1265855073c_1_168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g1265855073c_1_16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265855073c_1_14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265855073c_1_14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1265855073c_1_1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109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4380588" y="2544791"/>
            <a:ext cx="6766078" cy="1768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i="0" lang="ko-KR" sz="185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5조 잼코딩즈팀</a:t>
            </a:r>
            <a:endParaRPr b="1" i="0" sz="1850" u="sng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t/>
            </a:r>
            <a:endParaRPr b="0" i="0" sz="4995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rPr b="0" i="0" lang="ko-KR" sz="4995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광고 키워드 분석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rPr b="0" i="0" lang="ko-KR" sz="4995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프로젝트 계획서</a:t>
            </a:r>
            <a:endParaRPr b="0" i="0" sz="4995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995"/>
              <a:buFont typeface="Arial"/>
              <a:buNone/>
            </a:pPr>
            <a:r>
              <a:t/>
            </a:r>
            <a:endParaRPr b="0" i="0" sz="4995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1"/>
          <p:cNvCxnSpPr/>
          <p:nvPr/>
        </p:nvCxnSpPr>
        <p:spPr>
          <a:xfrm>
            <a:off x="4055891" y="2057399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" name="Google Shape;66;p1"/>
          <p:cNvSpPr txBox="1"/>
          <p:nvPr/>
        </p:nvSpPr>
        <p:spPr>
          <a:xfrm>
            <a:off x="7643425" y="5454574"/>
            <a:ext cx="33885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- 2022. 04. 29 -</a:t>
            </a:r>
            <a:endParaRPr b="0" i="0" sz="4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/>
        </p:nvSpPr>
        <p:spPr>
          <a:xfrm>
            <a:off x="2502794" y="2846231"/>
            <a:ext cx="718641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Document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/>
        </p:nvSpPr>
        <p:spPr>
          <a:xfrm>
            <a:off x="3315760" y="2125450"/>
            <a:ext cx="522600" cy="318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3426506" y="2202199"/>
            <a:ext cx="6530294" cy="3339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추진 개요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구축 범위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추진 방법론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조직 및 역할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일정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725" lvl="0" marL="720725" marR="0" rtl="0" algn="l">
              <a:lnSpc>
                <a:spcPct val="1850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4"/>
              <a:buFont typeface="Arial"/>
              <a:buAutoNum type="arabicPeriod"/>
            </a:pPr>
            <a:r>
              <a:rPr b="1" i="0" lang="ko-KR" sz="190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예상이슈</a:t>
            </a:r>
            <a:endParaRPr b="1" i="0" sz="190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프로젝트 구축 개요</a:t>
            </a:r>
            <a:endParaRPr/>
          </a:p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프로젝트는 </a:t>
            </a:r>
            <a:r>
              <a:rPr lang="ko-KR" sz="1900"/>
              <a:t>광고 키워드 분석</a:t>
            </a:r>
            <a:r>
              <a:rPr b="1" i="0" lang="ko-KR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목적으로 합니다.</a:t>
            </a:r>
            <a:endParaRPr b="1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7724586" y="1205626"/>
            <a:ext cx="3627900" cy="372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2022.04.20 ~ 2022.06.16 (08주)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6885768" y="1205633"/>
            <a:ext cx="838800" cy="372300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7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3"/>
          <p:cNvGrpSpPr/>
          <p:nvPr/>
        </p:nvGrpSpPr>
        <p:grpSpPr>
          <a:xfrm>
            <a:off x="878640" y="1873496"/>
            <a:ext cx="9336035" cy="4695404"/>
            <a:chOff x="878568" y="2023434"/>
            <a:chExt cx="9336035" cy="4681827"/>
          </a:xfrm>
        </p:grpSpPr>
        <p:sp>
          <p:nvSpPr>
            <p:cNvPr id="82" name="Google Shape;82;p3"/>
            <p:cNvSpPr/>
            <p:nvPr/>
          </p:nvSpPr>
          <p:spPr>
            <a:xfrm>
              <a:off x="878568" y="2023434"/>
              <a:ext cx="3878400" cy="373800"/>
            </a:xfrm>
            <a:prstGeom prst="rect">
              <a:avLst/>
            </a:prstGeom>
            <a:gradFill>
              <a:gsLst>
                <a:gs pos="0">
                  <a:srgbClr val="70A5DA"/>
                </a:gs>
                <a:gs pos="50000">
                  <a:srgbClr val="539BDB"/>
                </a:gs>
                <a:gs pos="100000">
                  <a:srgbClr val="4288C8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배경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878578" y="2651661"/>
              <a:ext cx="3878400" cy="405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0000" spcFirstLastPara="1" rIns="90000" wrap="square" tIns="45700">
              <a:noAutofit/>
            </a:bodyPr>
            <a:lstStyle/>
            <a:p>
              <a:pPr indent="-317500" lvl="0" marL="457200" marR="9569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b="1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의류시장이 확장됨에 따라 경쟁력을 확보하기 위해서는 합리적인 광고 방법이 필요함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9569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9569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17500" lvl="0" marL="457200" marR="9569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b="1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기존의 그물조합방식의 키워드조합 방식보다 효율적인 광고키워드 조합의 필요성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9569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9569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17500" lvl="0" marL="457200" marR="9569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▪"/>
              </a:pPr>
              <a:r>
                <a:rPr b="1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흔히 사용되는 키워드가 아닌 숨겨진 높은 비용효율성의 키워드를 발견하고자 함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457200" marR="9569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336193" y="2023439"/>
              <a:ext cx="3878400" cy="373800"/>
            </a:xfrm>
            <a:prstGeom prst="rect">
              <a:avLst/>
            </a:prstGeom>
            <a:gradFill>
              <a:gsLst>
                <a:gs pos="0">
                  <a:srgbClr val="70A5DA"/>
                </a:gs>
                <a:gs pos="50000">
                  <a:srgbClr val="539BDB"/>
                </a:gs>
                <a:gs pos="100000">
                  <a:srgbClr val="4288C8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목적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6336203" y="2651661"/>
              <a:ext cx="3878400" cy="405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0000" spcFirstLastPara="1" rIns="90000" wrap="square" tIns="45700">
              <a:noAutofit/>
            </a:bodyPr>
            <a:lstStyle/>
            <a:p>
              <a:pPr indent="-184150" lvl="0" marL="269999" marR="9569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▪"/>
              </a:pPr>
              <a:r>
                <a:rPr b="1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의류 상품에 유행하는 키워드 도출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95250" lvl="0" marL="269999" marR="9569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95250" lvl="0" marL="269999" marR="9569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4150" lvl="0" marL="269999" marR="9569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▪"/>
              </a:pPr>
              <a:r>
                <a:rPr b="1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실시간성 정보를 수집하여 범용성 높은 키워드 분석도구 제공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95250" lvl="0" marL="269999" marR="9569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95250" lvl="0" marL="269999" marR="9569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4150" lvl="0" marL="269999" marR="9569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▪"/>
              </a:pPr>
              <a:r>
                <a:rPr b="1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광고를 하는 고객에게 가격 측정의 기준이 될 수 있는 자료 제공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95250" lvl="0" marL="269999" marR="9569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95250" lvl="0" marL="269999" marR="9569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4150" lvl="0" marL="269999" marR="9569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▪"/>
              </a:pPr>
              <a:r>
                <a:rPr b="1" i="0" lang="ko-K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사용자 친화 인터페이스 제공(web)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3"/>
          <p:cNvSpPr/>
          <p:nvPr/>
        </p:nvSpPr>
        <p:spPr>
          <a:xfrm rot="5400000">
            <a:off x="5099513" y="4095199"/>
            <a:ext cx="894300" cy="25200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구축 범위</a:t>
            </a:r>
            <a:endParaRPr/>
          </a:p>
        </p:txBody>
      </p:sp>
      <p:sp>
        <p:nvSpPr>
          <p:cNvPr id="92" name="Google Shape;92;p4"/>
          <p:cNvSpPr txBox="1"/>
          <p:nvPr>
            <p:ph idx="1" type="body"/>
          </p:nvPr>
        </p:nvSpPr>
        <p:spPr>
          <a:xfrm>
            <a:off x="479425" y="992895"/>
            <a:ext cx="10982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프로젝트의 구축범위는 </a:t>
            </a:r>
            <a:r>
              <a:rPr lang="ko-KR"/>
              <a:t>네이버쇼핑, 쿠팡, 구글, 카카오에서 키워드 광고 효용성 데이터까지 입니다. 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479425" y="2376575"/>
            <a:ext cx="1418100" cy="548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네이버 쇼핑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2038075" y="2361525"/>
            <a:ext cx="2223600" cy="5634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7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키워드 광고 효용성 정보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(50만건)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4"/>
          <p:cNvCxnSpPr/>
          <p:nvPr/>
        </p:nvCxnSpPr>
        <p:spPr>
          <a:xfrm>
            <a:off x="481495" y="2245060"/>
            <a:ext cx="3797400" cy="249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4"/>
          <p:cNvSpPr/>
          <p:nvPr/>
        </p:nvSpPr>
        <p:spPr>
          <a:xfrm>
            <a:off x="4935975" y="2361525"/>
            <a:ext cx="2872500" cy="3789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94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키워드 광고 효용성 데이터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4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네이버쇼핑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4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쿠팡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4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구글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4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카카오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100 상품명 데이터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4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무신사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4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지그재그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4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네이버쇼핑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1531513" y="1757425"/>
            <a:ext cx="172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소스 데이터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4"/>
          <p:cNvCxnSpPr/>
          <p:nvPr/>
        </p:nvCxnSpPr>
        <p:spPr>
          <a:xfrm>
            <a:off x="4933325" y="2254250"/>
            <a:ext cx="2857500" cy="93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4"/>
          <p:cNvSpPr/>
          <p:nvPr/>
        </p:nvSpPr>
        <p:spPr>
          <a:xfrm>
            <a:off x="5663186" y="1761300"/>
            <a:ext cx="141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구축 범위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479425" y="5112438"/>
            <a:ext cx="3782400" cy="455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마스터 데이터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479425" y="5694978"/>
            <a:ext cx="3782400" cy="455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연관데이터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/>
          <p:nvPr/>
        </p:nvSpPr>
        <p:spPr>
          <a:xfrm rot="5400000">
            <a:off x="7673325" y="4130174"/>
            <a:ext cx="894300" cy="25200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8432475" y="2361525"/>
            <a:ext cx="2872500" cy="3789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2000" lIns="72000" spcFirstLastPara="1" rIns="72000" wrap="square" tIns="72000">
            <a:noAutofit/>
          </a:bodyPr>
          <a:lstStyle/>
          <a:p>
            <a:pPr indent="-187325" lvl="0" marL="269999" marR="11690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300"/>
              <a:buFont typeface="Noto Sans Symbols"/>
              <a:buChar char="●"/>
            </a:pPr>
            <a:r>
              <a:rPr b="1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의류 상품에 유행하는 키워드를 도출한다.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11690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7325" lvl="0" marL="269999" marR="11690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ts val="1300"/>
              <a:buFont typeface="Noto Sans Symbols"/>
              <a:buChar char="●"/>
            </a:pPr>
            <a:r>
              <a:rPr b="1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실시간성 정보를 수집하여 범용성 높은 키워드 분석도구를 제공한다.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11690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7325" lvl="0" marL="269999" marR="11690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ts val="1300"/>
              <a:buFont typeface="Noto Sans Symbols"/>
              <a:buChar char="●"/>
            </a:pPr>
            <a:r>
              <a:rPr b="1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플랫폼에 광고를 게시할 의사가 있는 고객에게 가격 측정의 기준이 될 수 있는 자료를 제공한다.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11690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7325" lvl="0" marL="269999" marR="11690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F497D"/>
              </a:buClr>
              <a:buSzPts val="1300"/>
              <a:buFont typeface="Noto Sans Symbols"/>
              <a:buChar char="●"/>
            </a:pPr>
            <a:r>
              <a:rPr b="1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플랫폼에 광고를 게시할 의사가 있는 고객에게 적합한 광고 키워드를 제안한다.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4"/>
          <p:cNvCxnSpPr/>
          <p:nvPr/>
        </p:nvCxnSpPr>
        <p:spPr>
          <a:xfrm>
            <a:off x="8442100" y="2260250"/>
            <a:ext cx="2810400" cy="27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4"/>
          <p:cNvSpPr/>
          <p:nvPr/>
        </p:nvSpPr>
        <p:spPr>
          <a:xfrm>
            <a:off x="9138261" y="1761300"/>
            <a:ext cx="141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기대 효과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479425" y="3045863"/>
            <a:ext cx="1418100" cy="548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쿠팡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2038075" y="3030813"/>
            <a:ext cx="2223600" cy="5634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7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키워드 광고 효용성 정보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(50만건)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479425" y="3741500"/>
            <a:ext cx="1418100" cy="548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구글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2038075" y="3726450"/>
            <a:ext cx="2223600" cy="5634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7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키워드 광고 효용성 정보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(50만건)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479425" y="4437200"/>
            <a:ext cx="1418100" cy="548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B2B2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카카오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2038075" y="4422150"/>
            <a:ext cx="2223600" cy="5634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7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키워드 광고 효용성 정보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(50만건)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 rot="5400000">
            <a:off x="4157275" y="4130174"/>
            <a:ext cx="894300" cy="25200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프로젝트 추진 방법론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프로젝트에서는 OOO 방법론을 사용하며, 각 단계별 산출물 작업으로 원활한 커뮤니</a:t>
            </a:r>
            <a:r>
              <a:rPr lang="ko-KR"/>
              <a:t>케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이션을 이루도록 할 것입니다.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1321155" y="2244037"/>
            <a:ext cx="1403701" cy="262890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0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내용 이해 및 진행계획 수립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계획 수립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환경 구성 사업환경 준비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0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환경의 이해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0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세부일정 계획 수립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200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Kick-off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2816787" y="2240862"/>
            <a:ext cx="2605863" cy="262890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요구사항을 정의하고 환경에 대한 분석과 시스템 설계를 진행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요구사항 정의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분석 항목에 대한 요구사항 정의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요구사항별 목적 정의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현행 시스템 분석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고객사 업무 프로세스 분석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및 데이터 환경에 대한 분석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UI개발 및 운영환경에 대한 분석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기술 구조 설계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엔티티 설계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ERD설계 및 테이블 설계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분석 화면 설계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논리/물리모델링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로딩 프로세스/흐름설계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권한설계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5493365" y="2240862"/>
            <a:ext cx="2526308" cy="262890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구조 및 화면 개발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SAP HANA 모델링 구현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 구축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적재(마스터, 트랜잭션)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Flow 구축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View 구축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분석화면 설계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공통 화면 개발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개별 화면 개발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데이터와 화면 연계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권한 설정 및 구축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보고서 폼 개발</a:t>
            </a:r>
            <a:endParaRPr b="0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8095693" y="2240863"/>
            <a:ext cx="1485024" cy="2628899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구현된 화면 결과에 대한 통합 테스트(데이터 검증) 진행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환경 준비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운영환경이관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데이터 적재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계획 수립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계획서 작성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시니라오 작성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진행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시나리오 중심 테스트 진행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결과 반영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결과서 작성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결과서 작성</a:t>
            </a:r>
            <a:endParaRPr b="0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9672647" y="2240862"/>
            <a:ext cx="1322378" cy="2628900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 정리 및 완료보고서 작성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진행 결과에 대한 리뷰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완료보고서 작성</a:t>
            </a:r>
            <a:endParaRPr b="0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2816787" y="1724924"/>
            <a:ext cx="2605863" cy="431800"/>
          </a:xfrm>
          <a:prstGeom prst="homePlate">
            <a:avLst>
              <a:gd fmla="val 20674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Biz.Blueprint</a:t>
            </a:r>
            <a:endParaRPr b="1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5493365" y="1724924"/>
            <a:ext cx="2526308" cy="431800"/>
          </a:xfrm>
          <a:prstGeom prst="homePlate">
            <a:avLst>
              <a:gd fmla="val 29041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9672647" y="1724924"/>
            <a:ext cx="1322378" cy="431800"/>
          </a:xfrm>
          <a:prstGeom prst="homePlate">
            <a:avLst>
              <a:gd fmla="val 13686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Go-Live &amp; Support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8095693" y="1724924"/>
            <a:ext cx="1485024" cy="431800"/>
          </a:xfrm>
          <a:prstGeom prst="homePlate">
            <a:avLst>
              <a:gd fmla="val 16571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Final Preparation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1299941" y="1724924"/>
            <a:ext cx="1403701" cy="431800"/>
          </a:xfrm>
          <a:prstGeom prst="homePlate">
            <a:avLst>
              <a:gd fmla="val 18995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Preparation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461963" y="2242449"/>
            <a:ext cx="802620" cy="26289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주요 Task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461963" y="4965012"/>
            <a:ext cx="802620" cy="1371742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주요 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산출물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1321155" y="4965012"/>
            <a:ext cx="1403701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추진 계획서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2816787" y="4961352"/>
            <a:ext cx="2605863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요구사항 정의서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현행 시스템 분석서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테이블설계서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흐름 설계서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화면설계서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5493365" y="4961352"/>
            <a:ext cx="2526308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SAP HANA 데이터 모델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분석용 화면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분석보고서 폼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9672647" y="4961352"/>
            <a:ext cx="1322378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완료보고서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8090388" y="4961352"/>
            <a:ext cx="1485024" cy="1371742"/>
          </a:xfrm>
          <a:prstGeom prst="rect">
            <a:avLst/>
          </a:prstGeom>
          <a:gradFill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 scaled="0"/>
          </a:gradFill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계획서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테스트시나리오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결과서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프로젝트 조직 및 역할</a:t>
            </a:r>
            <a:endParaRPr/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/>
              <a:t>김송을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전체 리더로 본 시스템 구축이 진행되며, 투입 인력별 역할은 아래와 같습니다.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6"/>
          <p:cNvCxnSpPr/>
          <p:nvPr/>
        </p:nvCxnSpPr>
        <p:spPr>
          <a:xfrm>
            <a:off x="896256" y="2140208"/>
            <a:ext cx="43431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6"/>
          <p:cNvSpPr/>
          <p:nvPr/>
        </p:nvSpPr>
        <p:spPr>
          <a:xfrm>
            <a:off x="1599113" y="1694607"/>
            <a:ext cx="248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조직도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6"/>
          <p:cNvCxnSpPr/>
          <p:nvPr/>
        </p:nvCxnSpPr>
        <p:spPr>
          <a:xfrm>
            <a:off x="6849374" y="2245058"/>
            <a:ext cx="3347181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6"/>
          <p:cNvSpPr/>
          <p:nvPr/>
        </p:nvSpPr>
        <p:spPr>
          <a:xfrm>
            <a:off x="7698987" y="1786502"/>
            <a:ext cx="255911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인력별 역할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6" name="Google Shape;146;p6"/>
          <p:cNvGraphicFramePr/>
          <p:nvPr/>
        </p:nvGraphicFramePr>
        <p:xfrm>
          <a:off x="5968731" y="24013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{9CA53C41-0D16-4FD1-97A3-2A5D269D3C8D}</a:tableStyleId>
              </a:tblPr>
              <a:tblGrid>
                <a:gridCol w="1388500"/>
                <a:gridCol w="1240225"/>
                <a:gridCol w="2499700"/>
              </a:tblGrid>
              <a:tr h="2741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Role &amp; Responsibilities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 hMerge="1"/>
              </a:tr>
              <a:tr h="274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담당자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역할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525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0" lvl="0" marL="93662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김송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프로젝트 총괄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수집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전원</a:t>
                      </a:r>
                      <a:endParaRPr i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네이버, 구글, 쿠팡, sns 등 크롤링</a:t>
                      </a:r>
                      <a:endParaRPr i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분석/설계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전원</a:t>
                      </a:r>
                      <a:endParaRPr i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58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텍스트 마이닝 및 형태소 분석</a:t>
                      </a:r>
                      <a:endParaRPr i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개발(RDB)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전원</a:t>
                      </a:r>
                      <a:endParaRPr i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크롤링 한 데이터저장소인 postegreSQL 설계</a:t>
                      </a:r>
                      <a:endParaRPr i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개발(Model/)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전원</a:t>
                      </a:r>
                      <a:endParaRPr i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키워드 카테고리를 분류할 수 있는 모델 개발 </a:t>
                      </a:r>
                      <a:endParaRPr i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개발(Story)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류제범</a:t>
                      </a:r>
                      <a:endParaRPr i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웹 대시보드 개발</a:t>
                      </a:r>
                      <a:endParaRPr i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테스트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전원</a:t>
                      </a:r>
                      <a:endParaRPr i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778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8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요구사항이 모두 충족되었는지 확인</a:t>
                      </a:r>
                      <a:endParaRPr i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47" name="Google Shape;147;p6"/>
          <p:cNvGrpSpPr/>
          <p:nvPr/>
        </p:nvGrpSpPr>
        <p:grpSpPr>
          <a:xfrm>
            <a:off x="479424" y="2263003"/>
            <a:ext cx="3752448" cy="3715501"/>
            <a:chOff x="479452" y="2476629"/>
            <a:chExt cx="4316632" cy="2158293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2350315" y="2476629"/>
              <a:ext cx="1671300" cy="747680"/>
              <a:chOff x="3444781" y="2486855"/>
              <a:chExt cx="1671300" cy="747680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3444781" y="2778535"/>
                <a:ext cx="1670400" cy="456000"/>
              </a:xfrm>
              <a:prstGeom prst="rect">
                <a:avLst/>
              </a:prstGeom>
              <a:noFill/>
              <a:ln cap="flat" cmpd="sng" w="19050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김송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강-4단" id="150" name="Google Shape;150;p6"/>
              <p:cNvSpPr/>
              <p:nvPr/>
            </p:nvSpPr>
            <p:spPr>
              <a:xfrm>
                <a:off x="3444781" y="2486855"/>
                <a:ext cx="1671300" cy="288900"/>
              </a:xfrm>
              <a:prstGeom prst="rect">
                <a:avLst/>
              </a:prstGeom>
              <a:solidFill>
                <a:srgbClr val="BFBFBF"/>
              </a:solidFill>
              <a:ln cap="flat" cmpd="sng" w="19050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프로젝트 관리자(PM)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1" name="Google Shape;151;p6"/>
            <p:cNvCxnSpPr>
              <a:stCxn id="149" idx="2"/>
              <a:endCxn id="152" idx="0"/>
            </p:cNvCxnSpPr>
            <p:nvPr/>
          </p:nvCxnSpPr>
          <p:spPr>
            <a:xfrm rot="5400000">
              <a:off x="2852965" y="3554759"/>
              <a:ext cx="663000" cy="2100"/>
            </a:xfrm>
            <a:prstGeom prst="bentConnector3">
              <a:avLst>
                <a:gd fmla="val 494" name="adj1"/>
              </a:avLst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3" name="Google Shape;153;p6"/>
            <p:cNvGrpSpPr/>
            <p:nvPr/>
          </p:nvGrpSpPr>
          <p:grpSpPr>
            <a:xfrm>
              <a:off x="479452" y="3887228"/>
              <a:ext cx="4316632" cy="747694"/>
              <a:chOff x="1236848" y="3887228"/>
              <a:chExt cx="5095777" cy="747694"/>
            </a:xfrm>
          </p:grpSpPr>
          <p:grpSp>
            <p:nvGrpSpPr>
              <p:cNvPr id="154" name="Google Shape;154;p6"/>
              <p:cNvGrpSpPr/>
              <p:nvPr/>
            </p:nvGrpSpPr>
            <p:grpSpPr>
              <a:xfrm>
                <a:off x="1236848" y="3887228"/>
                <a:ext cx="1292701" cy="747694"/>
                <a:chOff x="3798893" y="2497551"/>
                <a:chExt cx="1292701" cy="747694"/>
              </a:xfrm>
            </p:grpSpPr>
            <p:sp>
              <p:nvSpPr>
                <p:cNvPr id="155" name="Google Shape;155;p6"/>
                <p:cNvSpPr/>
                <p:nvPr/>
              </p:nvSpPr>
              <p:spPr>
                <a:xfrm>
                  <a:off x="3798893" y="2789245"/>
                  <a:ext cx="1292700" cy="456000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김경일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강-4단" id="156" name="Google Shape;156;p6"/>
                <p:cNvSpPr/>
                <p:nvPr/>
              </p:nvSpPr>
              <p:spPr>
                <a:xfrm>
                  <a:off x="3798894" y="2497551"/>
                  <a:ext cx="1292700" cy="288900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905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팀원    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7" name="Google Shape;157;p6"/>
              <p:cNvGrpSpPr/>
              <p:nvPr/>
            </p:nvGrpSpPr>
            <p:grpSpPr>
              <a:xfrm>
                <a:off x="3822253" y="3887228"/>
                <a:ext cx="1216091" cy="747694"/>
                <a:chOff x="2859510" y="2497551"/>
                <a:chExt cx="1216091" cy="747694"/>
              </a:xfrm>
            </p:grpSpPr>
            <p:sp>
              <p:nvSpPr>
                <p:cNvPr id="158" name="Google Shape;158;p6"/>
                <p:cNvSpPr/>
                <p:nvPr/>
              </p:nvSpPr>
              <p:spPr>
                <a:xfrm>
                  <a:off x="2862701" y="2789245"/>
                  <a:ext cx="1212900" cy="456000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류제범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강-4단" id="152" name="Google Shape;152;p6"/>
                <p:cNvSpPr/>
                <p:nvPr/>
              </p:nvSpPr>
              <p:spPr>
                <a:xfrm>
                  <a:off x="2859510" y="2497551"/>
                  <a:ext cx="1212900" cy="288900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905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팀원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9" name="Google Shape;159;p6"/>
              <p:cNvGrpSpPr/>
              <p:nvPr/>
            </p:nvGrpSpPr>
            <p:grpSpPr>
              <a:xfrm>
                <a:off x="5035138" y="3887228"/>
                <a:ext cx="1297487" cy="747694"/>
                <a:chOff x="2316986" y="2497551"/>
                <a:chExt cx="1297487" cy="747694"/>
              </a:xfrm>
            </p:grpSpPr>
            <p:sp>
              <p:nvSpPr>
                <p:cNvPr id="160" name="Google Shape;160;p6"/>
                <p:cNvSpPr/>
                <p:nvPr/>
              </p:nvSpPr>
              <p:spPr>
                <a:xfrm>
                  <a:off x="2321773" y="2789245"/>
                  <a:ext cx="1292700" cy="456000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변지영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강-4단" id="161" name="Google Shape;161;p6"/>
                <p:cNvSpPr/>
                <p:nvPr/>
              </p:nvSpPr>
              <p:spPr>
                <a:xfrm>
                  <a:off x="2316986" y="2497551"/>
                  <a:ext cx="1292700" cy="288900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905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팀원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2" name="Google Shape;162;p6"/>
              <p:cNvGrpSpPr/>
              <p:nvPr/>
            </p:nvGrpSpPr>
            <p:grpSpPr>
              <a:xfrm>
                <a:off x="2529551" y="3887243"/>
                <a:ext cx="1294298" cy="747679"/>
                <a:chOff x="3365254" y="2497566"/>
                <a:chExt cx="1294298" cy="747679"/>
              </a:xfrm>
            </p:grpSpPr>
            <p:sp>
              <p:nvSpPr>
                <p:cNvPr id="163" name="Google Shape;163;p6"/>
                <p:cNvSpPr/>
                <p:nvPr/>
              </p:nvSpPr>
              <p:spPr>
                <a:xfrm>
                  <a:off x="3366852" y="2789245"/>
                  <a:ext cx="1292700" cy="456000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김민정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강-4단" id="164" name="Google Shape;164;p6"/>
                <p:cNvSpPr/>
                <p:nvPr/>
              </p:nvSpPr>
              <p:spPr>
                <a:xfrm>
                  <a:off x="3365254" y="2497566"/>
                  <a:ext cx="1292700" cy="288900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9050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팀원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65" name="Google Shape;165;p6"/>
          <p:cNvSpPr/>
          <p:nvPr/>
        </p:nvSpPr>
        <p:spPr>
          <a:xfrm>
            <a:off x="4231875" y="5188750"/>
            <a:ext cx="951900" cy="785100"/>
          </a:xfrm>
          <a:prstGeom prst="rect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손상우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강-4단" id="166" name="Google Shape;166;p6"/>
          <p:cNvSpPr/>
          <p:nvPr/>
        </p:nvSpPr>
        <p:spPr>
          <a:xfrm>
            <a:off x="4231875" y="4691350"/>
            <a:ext cx="951900" cy="497400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6"/>
          <p:cNvCxnSpPr>
            <a:endCxn id="161" idx="0"/>
          </p:cNvCxnSpPr>
          <p:nvPr/>
        </p:nvCxnSpPr>
        <p:spPr>
          <a:xfrm flipH="1">
            <a:off x="3752385" y="4128849"/>
            <a:ext cx="9900" cy="5625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6"/>
          <p:cNvCxnSpPr>
            <a:stCxn id="156" idx="0"/>
          </p:cNvCxnSpPr>
          <p:nvPr/>
        </p:nvCxnSpPr>
        <p:spPr>
          <a:xfrm rot="10800000">
            <a:off x="952386" y="4138749"/>
            <a:ext cx="3000" cy="5526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6"/>
          <p:cNvCxnSpPr/>
          <p:nvPr/>
        </p:nvCxnSpPr>
        <p:spPr>
          <a:xfrm flipH="1">
            <a:off x="4724561" y="4129150"/>
            <a:ext cx="5100" cy="5718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6"/>
          <p:cNvCxnSpPr>
            <a:stCxn id="164" idx="0"/>
          </p:cNvCxnSpPr>
          <p:nvPr/>
        </p:nvCxnSpPr>
        <p:spPr>
          <a:xfrm rot="10800000">
            <a:off x="1904911" y="4148075"/>
            <a:ext cx="2400" cy="5433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6"/>
          <p:cNvCxnSpPr/>
          <p:nvPr/>
        </p:nvCxnSpPr>
        <p:spPr>
          <a:xfrm flipH="1" rot="10800000">
            <a:off x="957275" y="4134075"/>
            <a:ext cx="3771900" cy="93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프로젝트 일정</a:t>
            </a:r>
            <a:endParaRPr/>
          </a:p>
        </p:txBody>
      </p:sp>
      <p:sp>
        <p:nvSpPr>
          <p:cNvPr id="177" name="Google Shape;177;p7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/>
              <a:t>아래와 같이 프로젝트는 8주간 진행됩니다.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425" y="1579500"/>
            <a:ext cx="10106951" cy="46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(참조)</a:t>
            </a:r>
            <a:endParaRPr/>
          </a:p>
        </p:txBody>
      </p:sp>
      <p:sp>
        <p:nvSpPr>
          <p:cNvPr id="184" name="Google Shape;184;p8"/>
          <p:cNvSpPr txBox="1"/>
          <p:nvPr>
            <p:ph idx="1" type="body"/>
          </p:nvPr>
        </p:nvSpPr>
        <p:spPr>
          <a:xfrm>
            <a:off x="479425" y="873122"/>
            <a:ext cx="10982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/>
              <a:t>세부 WBS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300" y="1240850"/>
            <a:ext cx="10842624" cy="546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/>
          <p:nvPr>
            <p:ph type="title"/>
          </p:nvPr>
        </p:nvSpPr>
        <p:spPr>
          <a:xfrm>
            <a:off x="479425" y="135136"/>
            <a:ext cx="10515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예상 이슈</a:t>
            </a:r>
            <a:endParaRPr/>
          </a:p>
        </p:txBody>
      </p:sp>
      <p:sp>
        <p:nvSpPr>
          <p:cNvPr id="191" name="Google Shape;191;p9"/>
          <p:cNvSpPr txBox="1"/>
          <p:nvPr>
            <p:ph idx="1" type="body"/>
          </p:nvPr>
        </p:nvSpPr>
        <p:spPr>
          <a:xfrm>
            <a:off x="479425" y="972272"/>
            <a:ext cx="10982654" cy="64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구축 과정에서 아래와 같은 3가지 이슈가 예상되며, 대응방안은 다음과 같습니다.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2" name="Google Shape;192;p9"/>
          <p:cNvGraphicFramePr/>
          <p:nvPr/>
        </p:nvGraphicFramePr>
        <p:xfrm>
          <a:off x="698740" y="18923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{9CA53C41-0D16-4FD1-97A3-2A5D269D3C8D}</a:tableStyleId>
              </a:tblPr>
              <a:tblGrid>
                <a:gridCol w="638350"/>
                <a:gridCol w="5477775"/>
                <a:gridCol w="4580625"/>
              </a:tblGrid>
              <a:tr h="52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예상이슈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대응방안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93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11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텍스트 마이닝을 위한 적절한 웹페이지의 존재 유무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네이버, 구글, 쿠팡, 무신사, sns 등 여러가지 source로 부터 데이터를 크롤링을 시도해 볼 예정이다.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22541" lvl="0" marL="93662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크롤링 시 법률적 제한 사항</a:t>
                      </a:r>
                      <a:endParaRPr b="1" sz="14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b="1" lang="ko-KR" sz="1400" u="none" cap="none" strike="noStrike"/>
                        <a:t>수집하는 데이터로 상업적 이용을 하지않는다</a:t>
                      </a:r>
                      <a:endParaRPr b="1" sz="1400" u="none" cap="none" strike="noStrike"/>
                    </a:p>
                    <a:p>
                      <a:pPr indent="-317500" lvl="0" marL="4572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웹크롤링을 통해 서버에 문제를 일으키지 않는다</a:t>
                      </a:r>
                      <a:endParaRPr b="1" sz="1400" u="none" cap="none" strike="noStrike"/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2254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웹, 어플리케이션과 같은 서비스를 어떻게 제공할 것인가에 대한 요구명세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543" lvl="0" marL="936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2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프로젝트 경과를 지켜보며 가용자원이 부족할 시 대시보드로 대체한다.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